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125.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389.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390.xml"/>
  <Override ContentType="application/vnd.openxmlformats-officedocument.presentationml.notesSlide+xml" PartName="/ppt/notesSlides/notesSlide19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141.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374.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58.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253.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351.xml"/>
  <Override ContentType="application/vnd.openxmlformats-officedocument.presentationml.notesSlide+xml" PartName="/ppt/notesSlides/notesSlide319.xml"/>
  <Override ContentType="application/vnd.openxmlformats-officedocument.presentationml.notesSlide+xml" PartName="/ppt/notesSlides/notesSlide334.xml"/>
  <Override ContentType="application/vnd.openxmlformats-officedocument.presentationml.notesSlide+xml" PartName="/ppt/notesSlides/notesSlide349.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66.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68.xml"/>
  <Override ContentType="application/vnd.openxmlformats-officedocument.presentationml.notesSlide+xml" PartName="/ppt/notesSlides/notesSlide302.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388.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246.xml"/>
  <Override ContentType="application/vnd.openxmlformats-officedocument.presentationml.notesSlide+xml" PartName="/ppt/notesSlides/notesSlide56.xml"/>
  <Override ContentType="application/vnd.openxmlformats-officedocument.presentationml.notesSlide+xml" PartName="/ppt/notesSlides/notesSlide195.xml"/>
  <Override ContentType="application/vnd.openxmlformats-officedocument.presentationml.notesSlide+xml" PartName="/ppt/notesSlides/notesSlide373.xml"/>
  <Override ContentType="application/vnd.openxmlformats-officedocument.presentationml.notesSlide+xml" PartName="/ppt/notesSlides/notesSlide391.xml"/>
  <Override ContentType="application/vnd.openxmlformats-officedocument.presentationml.notesSlide+xml" PartName="/ppt/notesSlides/notesSlide118.xml"/>
  <Override ContentType="application/vnd.openxmlformats-officedocument.presentationml.notesSlide+xml" PartName="/ppt/notesSlides/notesSlide140.xml"/>
  <Override ContentType="application/vnd.openxmlformats-officedocument.presentationml.notesSlide+xml" PartName="/ppt/notesSlides/notesSlide88.xml"/>
  <Override ContentType="application/vnd.openxmlformats-officedocument.presentationml.notesSlide+xml" PartName="/ppt/notesSlides/notesSlide357.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341.xml"/>
  <Override ContentType="application/vnd.openxmlformats-officedocument.presentationml.notesSlide+xml" PartName="/ppt/notesSlides/notesSlide367.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190.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352.xml"/>
  <Override ContentType="application/vnd.openxmlformats-officedocument.presentationml.notesSlide+xml" PartName="/ppt/notesSlides/notesSlide267.xml"/>
  <Override ContentType="application/vnd.openxmlformats-officedocument.presentationml.notesSlide+xml" PartName="/ppt/notesSlides/notesSlide49.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88.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372.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166.xml"/>
  <Override ContentType="application/vnd.openxmlformats-officedocument.presentationml.notesSlide+xml" PartName="/ppt/notesSlides/notesSlide220.xml"/>
  <Override ContentType="application/vnd.openxmlformats-officedocument.presentationml.notesSlide+xml" PartName="/ppt/notesSlides/notesSlide178.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344.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8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287.xml"/>
  <Override ContentType="application/vnd.openxmlformats-officedocument.presentationml.notesSlide+xml" PartName="/ppt/notesSlides/notesSlide392.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364.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272.xml"/>
  <Override ContentType="application/vnd.openxmlformats-officedocument.presentationml.notesSlide+xml" PartName="/ppt/notesSlides/notesSlide379.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371.xml"/>
  <Override ContentType="application/vnd.openxmlformats-officedocument.presentationml.notesSlide+xml" PartName="/ppt/notesSlides/notesSlide215.xml"/>
  <Override ContentType="application/vnd.openxmlformats-officedocument.presentationml.notesSlide+xml" PartName="/ppt/notesSlides/notesSlide258.xml"/>
  <Override ContentType="application/vnd.openxmlformats-officedocument.presentationml.notesSlide+xml" PartName="/ppt/notesSlides/notesSlide292.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386.xml"/>
  <Override ContentType="application/vnd.openxmlformats-officedocument.presentationml.notesSlide+xml" PartName="/ppt/notesSlides/notesSlide122.xml"/>
  <Override ContentType="application/vnd.openxmlformats-officedocument.presentationml.notesSlide+xml" PartName="/ppt/notesSlides/notesSlide264.xml"/>
  <Override ContentType="application/vnd.openxmlformats-officedocument.presentationml.notesSlide+xml" PartName="/ppt/notesSlides/notesSlide170.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359.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200.xml"/>
  <Override ContentType="application/vnd.openxmlformats-officedocument.presentationml.notesSlide+xml" PartName="/ppt/notesSlides/notesSlide350.xml"/>
  <Override ContentType="application/vnd.openxmlformats-officedocument.presentationml.notesSlide+xml" PartName="/ppt/notesSlides/notesSlide393.xml"/>
  <Override ContentType="application/vnd.openxmlformats-officedocument.presentationml.notesSlide+xml" PartName="/ppt/notesSlides/notesSlide209.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365.xml"/>
  <Override ContentType="application/vnd.openxmlformats-officedocument.presentationml.notesSlide+xml" PartName="/ppt/notesSlides/notesSlide237.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15.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354.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59.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338.xml"/>
  <Override ContentType="application/vnd.openxmlformats-officedocument.presentationml.notesSlide+xml" PartName="/ppt/notesSlides/notesSlide362.xml"/>
  <Override ContentType="application/vnd.openxmlformats-officedocument.presentationml.notesSlide+xml" PartName="/ppt/notesSlides/notesSlide91.xml"/>
  <Override ContentType="application/vnd.openxmlformats-officedocument.presentationml.notesSlide+xml" PartName="/ppt/notesSlides/notesSlide176.xml"/>
  <Override ContentType="application/vnd.openxmlformats-officedocument.presentationml.notesSlide+xml" PartName="/ppt/notesSlides/notesSlide346.xml"/>
  <Override ContentType="application/vnd.openxmlformats-officedocument.presentationml.notesSlide+xml" PartName="/ppt/notesSlides/notesSlide369.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202.xml"/>
  <Override ContentType="application/vnd.openxmlformats-officedocument.presentationml.notesSlide+xml" PartName="/ppt/notesSlides/notesSlide13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53.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77.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394.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385.xml"/>
  <Override ContentType="application/vnd.openxmlformats-officedocument.presentationml.notesSlide+xml" PartName="/ppt/notesSlides/notesSlide144.xml"/>
  <Override ContentType="application/vnd.openxmlformats-officedocument.presentationml.notesSlide+xml" PartName="/ppt/notesSlides/notesSlide114.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323.xml"/>
  <Override ContentType="application/vnd.openxmlformats-officedocument.presentationml.notesSlide+xml" PartName="/ppt/notesSlides/notesSlide370.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329.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45.xml"/>
  <Override ContentType="application/vnd.openxmlformats-officedocument.presentationml.notesSlide+xml" PartName="/ppt/notesSlides/notesSlide256.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363.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152.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67.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251.xml"/>
  <Override ContentType="application/vnd.openxmlformats-officedocument.presentationml.notesSlide+xml" PartName="/ppt/notesSlides/notesSlide295.xml"/>
  <Override ContentType="application/vnd.openxmlformats-officedocument.presentationml.notesSlide+xml" PartName="/ppt/notesSlides/notesSlide384.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218.xml"/>
  <Override ContentType="application/vnd.openxmlformats-officedocument.presentationml.notesSlide+xml" PartName="/ppt/notesSlides/notesSlide130.xml"/>
  <Override ContentType="application/vnd.openxmlformats-officedocument.presentationml.notesSlide+xml" PartName="/ppt/notesSlides/notesSlide307.xml"/>
  <Override ContentType="application/vnd.openxmlformats-officedocument.presentationml.notesSlide+xml" PartName="/ppt/notesSlides/notesSlide378.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145.xml"/>
  <Override ContentType="application/vnd.openxmlformats-officedocument.presentationml.notesSlide+xml" PartName="/ppt/notesSlides/notesSlide83.xml"/>
  <Override ContentType="application/vnd.openxmlformats-officedocument.presentationml.notesSlide+xml" PartName="/ppt/notesSlides/notesSlide66.xml"/>
  <Override ContentType="application/vnd.openxmlformats-officedocument.presentationml.notesSlide+xml" PartName="/ppt/notesSlides/notesSlide3.xml"/>
  <Override ContentType="application/vnd.openxmlformats-officedocument.presentationml.notesSlide+xml" PartName="/ppt/notesSlides/notesSlide240.xml"/>
  <Override ContentType="application/vnd.openxmlformats-officedocument.presentationml.notesSlide+xml" PartName="/ppt/notesSlides/notesSlide283.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380.xml"/>
  <Override ContentType="application/vnd.openxmlformats-officedocument.presentationml.notesSlide+xml" PartName="/ppt/notesSlides/notesSlide328.xml"/>
  <Override ContentType="application/vnd.openxmlformats-officedocument.presentationml.notesSlide+xml" PartName="/ppt/notesSlides/notesSlide360.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313.xml"/>
  <Override ContentType="application/vnd.openxmlformats-officedocument.presentationml.notesSlide+xml" PartName="/ppt/notesSlides/notesSlide69.xml"/>
  <Override ContentType="application/vnd.openxmlformats-officedocument.presentationml.notesSlide+xml" PartName="/ppt/notesSlides/notesSlide356.xml"/>
  <Override ContentType="application/vnd.openxmlformats-officedocument.presentationml.notesSlide+xml" PartName="/ppt/notesSlides/notesSlide26.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227.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375.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325.xml"/>
  <Override ContentType="application/vnd.openxmlformats-officedocument.presentationml.notesSlide+xml" PartName="/ppt/notesSlides/notesSlide368.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74.xml"/>
  <Override ContentType="application/vnd.openxmlformats-officedocument.presentationml.notesSlide+xml" PartName="/ppt/notesSlides/notesSlide347.xml"/>
  <Override ContentType="application/vnd.openxmlformats-officedocument.presentationml.notesSlide+xml" PartName="/ppt/notesSlides/notesSlide304.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353.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383.xml"/>
  <Override ContentType="application/vnd.openxmlformats-officedocument.presentationml.notesSlide+xml" PartName="/ppt/notesSlides/notesSlide282.xml"/>
  <Override ContentType="application/vnd.openxmlformats-officedocument.presentationml.notesSlide+xml" PartName="/ppt/notesSlides/notesSlide248.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355.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381.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276.xml"/>
  <Override ContentType="application/vnd.openxmlformats-officedocument.presentationml.notesSlide+xml" PartName="/ppt/notesSlides/notesSlide233.xml"/>
  <Override ContentType="application/vnd.openxmlformats-officedocument.presentationml.notesSlide+xml" PartName="/ppt/notesSlides/notesSlide327.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361.xml"/>
  <Override ContentType="application/vnd.openxmlformats-officedocument.presentationml.notesSlide+xml" PartName="/ppt/notesSlides/notesSlide74.xml"/>
  <Override ContentType="application/vnd.openxmlformats-officedocument.presentationml.notesSlide+xml" PartName="/ppt/notesSlides/notesSlide197.xml"/>
  <Override ContentType="application/vnd.openxmlformats-officedocument.presentationml.notesSlide+xml" PartName="/ppt/notesSlides/notesSlide154.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376.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297.xml"/>
  <Override ContentType="application/vnd.openxmlformats-officedocument.presentationml.notesSlide+xml" PartName="/ppt/notesSlides/notesSlide382.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132.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175.xml"/>
  <Override ContentType="application/vnd.openxmlformats-officedocument.presentationml.notesSlide+xml" PartName="/ppt/notesSlides/notesSlide348.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350.xml"/>
  <Override ContentType="application/vnd.openxmlformats-officedocument.presentationml.slide+xml" PartName="/ppt/slides/slide35.xml"/>
  <Override ContentType="application/vnd.openxmlformats-officedocument.presentationml.slide+xml" PartName="/ppt/slides/slide334.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342.xml"/>
  <Override ContentType="application/vnd.openxmlformats-officedocument.presentationml.slide+xml" PartName="/ppt/slides/slide156.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66.xml"/>
  <Override ContentType="application/vnd.openxmlformats-officedocument.presentationml.slide+xml" PartName="/ppt/slides/slide229.xml"/>
  <Override ContentType="application/vnd.openxmlformats-officedocument.presentationml.slide+xml" PartName="/ppt/slides/slide357.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214.xml"/>
  <Override ContentType="application/vnd.openxmlformats-officedocument.presentationml.slide+xml" PartName="/ppt/slides/slide206.xml"/>
  <Override ContentType="application/vnd.openxmlformats-officedocument.presentationml.slide+xml" PartName="/ppt/slides/slide381.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4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74.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310.xml"/>
  <Override ContentType="application/vnd.openxmlformats-officedocument.presentationml.slide+xml" PartName="/ppt/slides/slide366.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47.xml"/>
  <Override ContentType="application/vnd.openxmlformats-officedocument.presentationml.slide+xml" PartName="/ppt/slides/slide236.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35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365.xml"/>
  <Override ContentType="application/vnd.openxmlformats-officedocument.presentationml.slide+xml" PartName="/ppt/slides/slide28.xml"/>
  <Override ContentType="application/vnd.openxmlformats-officedocument.presentationml.slide+xml" PartName="/ppt/slides/slide382.xml"/>
  <Override ContentType="application/vnd.openxmlformats-officedocument.presentationml.slide+xml" PartName="/ppt/slides/slide200.xml"/>
  <Override ContentType="application/vnd.openxmlformats-officedocument.presentationml.slide+xml" PartName="/ppt/slides/slide348.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67.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174.xml"/>
  <Override ContentType="application/vnd.openxmlformats-officedocument.presentationml.slide+xml" PartName="/ppt/slides/slide360.xml"/>
  <Override ContentType="application/vnd.openxmlformats-officedocument.presentationml.slide+xml" PartName="/ppt/slides/slide219.xml"/>
  <Override ContentType="application/vnd.openxmlformats-officedocument.presentationml.slide+xml" PartName="/ppt/slides/slide359.xml"/>
  <Override ContentType="application/vnd.openxmlformats-officedocument.presentationml.slide+xml" PartName="/ppt/slides/slide316.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344.xml"/>
  <Override ContentType="application/vnd.openxmlformats-officedocument.presentationml.slide+xml" PartName="/ppt/slides/slide38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75.xml"/>
  <Override ContentType="application/vnd.openxmlformats-officedocument.presentationml.slide+xml" PartName="/ppt/slides/slide332.xml"/>
  <Override ContentType="application/vnd.openxmlformats-officedocument.presentationml.slide+xml" PartName="/ppt/slides/slide251.xml"/>
  <Override ContentType="application/vnd.openxmlformats-officedocument.presentationml.slide+xml" PartName="/ppt/slides/slide301.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347.xml"/>
  <Override ContentType="application/vnd.openxmlformats-officedocument.presentationml.slide+xml" PartName="/ppt/slides/slide372.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72.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3.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317.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351.xml"/>
  <Override ContentType="application/vnd.openxmlformats-officedocument.presentationml.slide+xml" PartName="/ppt/slides/slide368.xml"/>
  <Override ContentType="application/vnd.openxmlformats-officedocument.presentationml.slide+xml" PartName="/ppt/slides/slide394.xml"/>
  <Override ContentType="application/vnd.openxmlformats-officedocument.presentationml.slide+xml" PartName="/ppt/slides/slide331.xml"/>
  <Override ContentType="application/vnd.openxmlformats-officedocument.presentationml.slide+xml" PartName="/ppt/slides/slide280.xml"/>
  <Override ContentType="application/vnd.openxmlformats-officedocument.presentationml.slide+xml" PartName="/ppt/slides/slide374.xml"/>
  <Override ContentType="application/vnd.openxmlformats-officedocument.presentationml.slide+xml" PartName="/ppt/slides/slide345.xml"/>
  <Override ContentType="application/vnd.openxmlformats-officedocument.presentationml.slide+xml" PartName="/ppt/slides/slide302.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388.xml"/>
  <Override ContentType="application/vnd.openxmlformats-officedocument.presentationml.slide+xml" PartName="/ppt/slides/slide124.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380.xml"/>
  <Override ContentType="application/vnd.openxmlformats-officedocument.presentationml.slide+xml" PartName="/ppt/slides/slide151.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330.xml"/>
  <Override ContentType="application/vnd.openxmlformats-officedocument.presentationml.slide+xml" PartName="/ppt/slides/slide267.xml"/>
  <Override ContentType="application/vnd.openxmlformats-officedocument.presentationml.slide+xml" PartName="/ppt/slides/slide373.xml"/>
  <Override ContentType="application/vnd.openxmlformats-officedocument.presentationml.slide+xml" PartName="/ppt/slides/slide389.xml"/>
  <Override ContentType="application/vnd.openxmlformats-officedocument.presentationml.slide+xml" PartName="/ppt/slides/slide21.xml"/>
  <Override ContentType="application/vnd.openxmlformats-officedocument.presentationml.slide+xml" PartName="/ppt/slides/slide346.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352.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385.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5.xml"/>
  <Override ContentType="application/vnd.openxmlformats-officedocument.presentationml.slide+xml" PartName="/ppt/slides/slide369.xml"/>
  <Override ContentType="application/vnd.openxmlformats-officedocument.presentationml.slide+xml" PartName="/ppt/slides/slide393.xml"/>
  <Override ContentType="application/vnd.openxmlformats-officedocument.presentationml.slide+xml" PartName="/ppt/slides/slide377.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233.xml"/>
  <Override ContentType="application/vnd.openxmlformats-officedocument.presentationml.slide+xml" PartName="/ppt/slides/slide362.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314.xml"/>
  <Override ContentType="application/vnd.openxmlformats-officedocument.presentationml.slide+xml" PartName="/ppt/slides/slide338.xml"/>
  <Override ContentType="application/vnd.openxmlformats-officedocument.presentationml.slide+xml" PartName="/ppt/slides/slide168.xml"/>
  <Override ContentType="application/vnd.openxmlformats-officedocument.presentationml.slide+xml" PartName="/ppt/slides/slide152.xml"/>
  <Override ContentType="application/vnd.openxmlformats-officedocument.presentationml.slide+xml" PartName="/ppt/slides/slide257.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44.xml"/>
  <Override ContentType="application/vnd.openxmlformats-officedocument.presentationml.slide+xml" PartName="/ppt/slides/slide31.xml"/>
  <Override ContentType="application/vnd.openxmlformats-officedocument.presentationml.slide+xml" PartName="/ppt/slides/slide176.xml"/>
  <Override ContentType="application/vnd.openxmlformats-officedocument.presentationml.slide+xml" PartName="/ppt/slides/slide225.xml"/>
  <Override ContentType="application/vnd.openxmlformats-officedocument.presentationml.slide+xml" PartName="/ppt/slides/slide370.xml"/>
  <Override ContentType="application/vnd.openxmlformats-officedocument.presentationml.slide+xml" PartName="/ppt/slides/slide353.xml"/>
  <Override ContentType="application/vnd.openxmlformats-officedocument.presentationml.slide+xml" PartName="/ppt/slides/slide201.xml"/>
  <Override ContentType="application/vnd.openxmlformats-officedocument.presentationml.slide+xml" PartName="/ppt/slides/slide287.xml"/>
  <Override ContentType="application/vnd.openxmlformats-officedocument.presentationml.slide+xml" PartName="/ppt/slides/slide376.xml"/>
  <Override ContentType="application/vnd.openxmlformats-officedocument.presentationml.slide+xml" PartName="/ppt/slides/slide95.xml"/>
  <Override ContentType="application/vnd.openxmlformats-officedocument.presentationml.slide+xml" PartName="/ppt/slides/slide386.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297.xml"/>
  <Override ContentType="application/vnd.openxmlformats-officedocument.presentationml.slide+xml" PartName="/ppt/slides/slide122.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361.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392.xml"/>
  <Override ContentType="application/vnd.openxmlformats-officedocument.presentationml.slide+xml" PartName="/ppt/slides/slide282.xml"/>
  <Override ContentType="application/vnd.openxmlformats-officedocument.presentationml.slide+xml" PartName="/ppt/slides/slide216.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371.xml"/>
  <Override ContentType="application/vnd.openxmlformats-officedocument.presentationml.slide+xml" PartName="/ppt/slides/slide39.xml"/>
  <Override ContentType="application/vnd.openxmlformats-officedocument.presentationml.slide+xml" PartName="/ppt/slides/slide56.xml"/>
  <Override ContentType="application/vnd.openxmlformats-officedocument.presentationml.slide+xml" PartName="/ppt/slides/slide354.xml"/>
  <Override ContentType="application/vnd.openxmlformats-officedocument.presentationml.slide+xml" PartName="/ppt/slides/slide337.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43.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322.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43.xml"/>
  <Override ContentType="application/vnd.openxmlformats-officedocument.presentationml.slide+xml" PartName="/ppt/slides/slide158.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25.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107.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391.xml"/>
  <Override ContentType="application/vnd.openxmlformats-officedocument.presentationml.slide+xml" PartName="/ppt/slides/slide328.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355.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240.xml"/>
  <Override ContentType="application/vnd.openxmlformats-officedocument.presentationml.slide+xml" PartName="/ppt/slides/slide185.xml"/>
  <Override ContentType="application/vnd.openxmlformats-officedocument.presentationml.slide+xml" PartName="/ppt/slides/slide14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364.xml"/>
  <Override ContentType="application/vnd.openxmlformats-officedocument.presentationml.slide+xml" PartName="/ppt/slides/slide37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298.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383.xml"/>
  <Override ContentType="application/vnd.openxmlformats-officedocument.presentationml.slide+xml" PartName="/ppt/slides/slide208.xml"/>
  <Override ContentType="application/vnd.openxmlformats-officedocument.presentationml.slide+xml" PartName="/ppt/slides/slide340.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384.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307.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13.xml"/>
  <Override ContentType="application/vnd.openxmlformats-officedocument.presentationml.slide+xml" PartName="/ppt/slides/slide149.xml"/>
  <Override ContentType="application/vnd.openxmlformats-officedocument.presentationml.slide+xml" PartName="/ppt/slides/slide106.xml"/>
  <Override ContentType="application/vnd.openxmlformats-officedocument.presentationml.slide+xml" PartName="/ppt/slides/slide234.xml"/>
  <Override ContentType="application/vnd.openxmlformats-officedocument.presentationml.slide+xml" PartName="/ppt/slides/slide177.xml"/>
  <Override ContentType="application/vnd.openxmlformats-officedocument.presentationml.slide+xml" PartName="/ppt/slides/slide363.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356.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390.xml"/>
  <Override ContentType="application/vnd.openxmlformats-officedocument.presentationml.slide+xml" PartName="/ppt/slides/slide81.xml"/>
  <Override ContentType="application/vnd.openxmlformats-officedocument.presentationml.slide+xml" PartName="/ppt/slides/slide329.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290.xml"/>
  <Override ContentType="application/vnd.openxmlformats-officedocument.presentationml.slide+xml" PartName="/ppt/slides/slide378.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 id="571" r:id="rId322"/>
    <p:sldId id="572" r:id="rId323"/>
    <p:sldId id="573" r:id="rId324"/>
    <p:sldId id="574" r:id="rId325"/>
    <p:sldId id="575" r:id="rId326"/>
    <p:sldId id="576" r:id="rId327"/>
    <p:sldId id="577" r:id="rId328"/>
    <p:sldId id="578" r:id="rId329"/>
    <p:sldId id="579" r:id="rId330"/>
    <p:sldId id="580" r:id="rId331"/>
    <p:sldId id="581" r:id="rId332"/>
    <p:sldId id="582" r:id="rId333"/>
    <p:sldId id="583" r:id="rId334"/>
    <p:sldId id="584" r:id="rId335"/>
    <p:sldId id="585" r:id="rId336"/>
    <p:sldId id="586" r:id="rId337"/>
    <p:sldId id="587" r:id="rId338"/>
    <p:sldId id="588" r:id="rId339"/>
    <p:sldId id="589" r:id="rId340"/>
    <p:sldId id="590" r:id="rId341"/>
    <p:sldId id="591" r:id="rId342"/>
    <p:sldId id="592" r:id="rId343"/>
    <p:sldId id="593" r:id="rId344"/>
    <p:sldId id="594" r:id="rId345"/>
    <p:sldId id="595" r:id="rId346"/>
    <p:sldId id="596" r:id="rId347"/>
    <p:sldId id="597" r:id="rId348"/>
    <p:sldId id="598" r:id="rId349"/>
    <p:sldId id="599" r:id="rId350"/>
    <p:sldId id="600" r:id="rId351"/>
    <p:sldId id="601" r:id="rId352"/>
    <p:sldId id="602" r:id="rId353"/>
    <p:sldId id="603" r:id="rId354"/>
    <p:sldId id="604" r:id="rId355"/>
    <p:sldId id="605" r:id="rId356"/>
    <p:sldId id="606" r:id="rId357"/>
    <p:sldId id="607" r:id="rId358"/>
    <p:sldId id="608" r:id="rId359"/>
    <p:sldId id="609" r:id="rId360"/>
    <p:sldId id="610" r:id="rId361"/>
    <p:sldId id="611" r:id="rId362"/>
    <p:sldId id="612" r:id="rId363"/>
    <p:sldId id="613" r:id="rId364"/>
    <p:sldId id="614" r:id="rId365"/>
    <p:sldId id="615" r:id="rId366"/>
    <p:sldId id="616" r:id="rId367"/>
    <p:sldId id="617" r:id="rId368"/>
    <p:sldId id="618" r:id="rId369"/>
    <p:sldId id="619" r:id="rId370"/>
    <p:sldId id="620" r:id="rId371"/>
    <p:sldId id="621" r:id="rId372"/>
    <p:sldId id="622" r:id="rId373"/>
    <p:sldId id="623" r:id="rId374"/>
    <p:sldId id="624" r:id="rId375"/>
    <p:sldId id="625" r:id="rId376"/>
    <p:sldId id="626" r:id="rId377"/>
    <p:sldId id="627" r:id="rId378"/>
    <p:sldId id="628" r:id="rId379"/>
    <p:sldId id="629" r:id="rId380"/>
    <p:sldId id="630" r:id="rId381"/>
    <p:sldId id="631" r:id="rId382"/>
    <p:sldId id="632" r:id="rId383"/>
    <p:sldId id="633" r:id="rId384"/>
    <p:sldId id="634" r:id="rId385"/>
    <p:sldId id="635" r:id="rId386"/>
    <p:sldId id="636" r:id="rId387"/>
    <p:sldId id="637" r:id="rId388"/>
    <p:sldId id="638" r:id="rId389"/>
    <p:sldId id="639" r:id="rId390"/>
    <p:sldId id="640" r:id="rId391"/>
    <p:sldId id="641" r:id="rId392"/>
    <p:sldId id="642" r:id="rId393"/>
    <p:sldId id="643" r:id="rId394"/>
    <p:sldId id="644" r:id="rId395"/>
    <p:sldId id="645" r:id="rId396"/>
    <p:sldId id="646" r:id="rId397"/>
    <p:sldId id="647" r:id="rId398"/>
    <p:sldId id="648" r:id="rId399"/>
    <p:sldId id="649" r:id="rId40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15:clr>
            <a:srgbClr val="747775"/>
          </p15:clr>
        </p15:guide>
        <p15:guide id="4" orient="horz" pos="46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CB977DC-FBA6-4812-B43B-BB211B032B7F}">
  <a:tblStyle styleId="{6CB977DC-FBA6-4812-B43B-BB211B032B7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guide pos="461" orient="horz"/>
      </p:guideLst>
    </p:cSldViewPr>
  </p:slideViewPr>
</p:viewPr>
</file>

<file path=ppt/_rels/presentation.xml.rels><?xml version="1.0" encoding="UTF-8" standalone="yes"?><Relationships xmlns="http://schemas.openxmlformats.org/package/2006/relationships"><Relationship Id="rId190" Type="http://schemas.openxmlformats.org/officeDocument/2006/relationships/slide" Target="slides/slide184.xml"/><Relationship Id="rId194" Type="http://schemas.openxmlformats.org/officeDocument/2006/relationships/slide" Target="slides/slide188.xml"/><Relationship Id="rId193" Type="http://schemas.openxmlformats.org/officeDocument/2006/relationships/slide" Target="slides/slide187.xml"/><Relationship Id="rId192" Type="http://schemas.openxmlformats.org/officeDocument/2006/relationships/slide" Target="slides/slide186.xml"/><Relationship Id="rId191" Type="http://schemas.openxmlformats.org/officeDocument/2006/relationships/slide" Target="slides/slide185.xml"/><Relationship Id="rId187" Type="http://schemas.openxmlformats.org/officeDocument/2006/relationships/slide" Target="slides/slide181.xml"/><Relationship Id="rId186" Type="http://schemas.openxmlformats.org/officeDocument/2006/relationships/slide" Target="slides/slide180.xml"/><Relationship Id="rId185" Type="http://schemas.openxmlformats.org/officeDocument/2006/relationships/slide" Target="slides/slide179.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183" Type="http://schemas.openxmlformats.org/officeDocument/2006/relationships/slide" Target="slides/slide177.xml"/><Relationship Id="rId182" Type="http://schemas.openxmlformats.org/officeDocument/2006/relationships/slide" Target="slides/slide176.xml"/><Relationship Id="rId181" Type="http://schemas.openxmlformats.org/officeDocument/2006/relationships/slide" Target="slides/slide175.xml"/><Relationship Id="rId180" Type="http://schemas.openxmlformats.org/officeDocument/2006/relationships/slide" Target="slides/slide174.xml"/><Relationship Id="rId176" Type="http://schemas.openxmlformats.org/officeDocument/2006/relationships/slide" Target="slides/slide170.xml"/><Relationship Id="rId297" Type="http://schemas.openxmlformats.org/officeDocument/2006/relationships/slide" Target="slides/slide291.xml"/><Relationship Id="rId175" Type="http://schemas.openxmlformats.org/officeDocument/2006/relationships/slide" Target="slides/slide169.xml"/><Relationship Id="rId296" Type="http://schemas.openxmlformats.org/officeDocument/2006/relationships/slide" Target="slides/slide290.xml"/><Relationship Id="rId174" Type="http://schemas.openxmlformats.org/officeDocument/2006/relationships/slide" Target="slides/slide168.xml"/><Relationship Id="rId295" Type="http://schemas.openxmlformats.org/officeDocument/2006/relationships/slide" Target="slides/slide289.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198" Type="http://schemas.openxmlformats.org/officeDocument/2006/relationships/slide" Target="slides/slide192.xml"/><Relationship Id="rId197" Type="http://schemas.openxmlformats.org/officeDocument/2006/relationships/slide" Target="slides/slide191.xml"/><Relationship Id="rId196" Type="http://schemas.openxmlformats.org/officeDocument/2006/relationships/slide" Target="slides/slide190.xml"/><Relationship Id="rId195" Type="http://schemas.openxmlformats.org/officeDocument/2006/relationships/slide" Target="slides/slide189.xml"/><Relationship Id="rId199" Type="http://schemas.openxmlformats.org/officeDocument/2006/relationships/slide" Target="slides/slide193.xml"/><Relationship Id="rId150" Type="http://schemas.openxmlformats.org/officeDocument/2006/relationships/slide" Target="slides/slide144.xml"/><Relationship Id="rId271" Type="http://schemas.openxmlformats.org/officeDocument/2006/relationships/slide" Target="slides/slide265.xml"/><Relationship Id="rId392" Type="http://schemas.openxmlformats.org/officeDocument/2006/relationships/slide" Target="slides/slide386.xml"/><Relationship Id="rId270" Type="http://schemas.openxmlformats.org/officeDocument/2006/relationships/slide" Target="slides/slide264.xml"/><Relationship Id="rId391" Type="http://schemas.openxmlformats.org/officeDocument/2006/relationships/slide" Target="slides/slide385.xml"/><Relationship Id="rId390" Type="http://schemas.openxmlformats.org/officeDocument/2006/relationships/slide" Target="slides/slide38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385" Type="http://schemas.openxmlformats.org/officeDocument/2006/relationships/slide" Target="slides/slide379.xml"/><Relationship Id="rId142" Type="http://schemas.openxmlformats.org/officeDocument/2006/relationships/slide" Target="slides/slide136.xml"/><Relationship Id="rId263" Type="http://schemas.openxmlformats.org/officeDocument/2006/relationships/slide" Target="slides/slide257.xml"/><Relationship Id="rId384" Type="http://schemas.openxmlformats.org/officeDocument/2006/relationships/slide" Target="slides/slide378.xml"/><Relationship Id="rId141" Type="http://schemas.openxmlformats.org/officeDocument/2006/relationships/slide" Target="slides/slide135.xml"/><Relationship Id="rId262" Type="http://schemas.openxmlformats.org/officeDocument/2006/relationships/slide" Target="slides/slide256.xml"/><Relationship Id="rId383" Type="http://schemas.openxmlformats.org/officeDocument/2006/relationships/slide" Target="slides/slide377.xml"/><Relationship Id="rId140" Type="http://schemas.openxmlformats.org/officeDocument/2006/relationships/slide" Target="slides/slide134.xml"/><Relationship Id="rId261" Type="http://schemas.openxmlformats.org/officeDocument/2006/relationships/slide" Target="slides/slide255.xml"/><Relationship Id="rId382" Type="http://schemas.openxmlformats.org/officeDocument/2006/relationships/slide" Target="slides/slide376.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389" Type="http://schemas.openxmlformats.org/officeDocument/2006/relationships/slide" Target="slides/slide383.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388" Type="http://schemas.openxmlformats.org/officeDocument/2006/relationships/slide" Target="slides/slide382.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387" Type="http://schemas.openxmlformats.org/officeDocument/2006/relationships/slide" Target="slides/slide381.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386" Type="http://schemas.openxmlformats.org/officeDocument/2006/relationships/slide" Target="slides/slide380.xml"/><Relationship Id="rId260" Type="http://schemas.openxmlformats.org/officeDocument/2006/relationships/slide" Target="slides/slide254.xml"/><Relationship Id="rId381" Type="http://schemas.openxmlformats.org/officeDocument/2006/relationships/slide" Target="slides/slide375.xml"/><Relationship Id="rId380" Type="http://schemas.openxmlformats.org/officeDocument/2006/relationships/slide" Target="slides/slide37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379" Type="http://schemas.openxmlformats.org/officeDocument/2006/relationships/slide" Target="slides/slide373.xml"/><Relationship Id="rId132" Type="http://schemas.openxmlformats.org/officeDocument/2006/relationships/slide" Target="slides/slide126.xml"/><Relationship Id="rId253" Type="http://schemas.openxmlformats.org/officeDocument/2006/relationships/slide" Target="slides/slide247.xml"/><Relationship Id="rId374" Type="http://schemas.openxmlformats.org/officeDocument/2006/relationships/slide" Target="slides/slide368.xml"/><Relationship Id="rId131" Type="http://schemas.openxmlformats.org/officeDocument/2006/relationships/slide" Target="slides/slide125.xml"/><Relationship Id="rId252" Type="http://schemas.openxmlformats.org/officeDocument/2006/relationships/slide" Target="slides/slide246.xml"/><Relationship Id="rId373" Type="http://schemas.openxmlformats.org/officeDocument/2006/relationships/slide" Target="slides/slide367.xml"/><Relationship Id="rId130" Type="http://schemas.openxmlformats.org/officeDocument/2006/relationships/slide" Target="slides/slide124.xml"/><Relationship Id="rId251" Type="http://schemas.openxmlformats.org/officeDocument/2006/relationships/slide" Target="slides/slide245.xml"/><Relationship Id="rId372" Type="http://schemas.openxmlformats.org/officeDocument/2006/relationships/slide" Target="slides/slide366.xml"/><Relationship Id="rId250" Type="http://schemas.openxmlformats.org/officeDocument/2006/relationships/slide" Target="slides/slide244.xml"/><Relationship Id="rId371" Type="http://schemas.openxmlformats.org/officeDocument/2006/relationships/slide" Target="slides/slide365.xml"/><Relationship Id="rId136" Type="http://schemas.openxmlformats.org/officeDocument/2006/relationships/slide" Target="slides/slide130.xml"/><Relationship Id="rId257" Type="http://schemas.openxmlformats.org/officeDocument/2006/relationships/slide" Target="slides/slide251.xml"/><Relationship Id="rId378" Type="http://schemas.openxmlformats.org/officeDocument/2006/relationships/slide" Target="slides/slide372.xml"/><Relationship Id="rId135" Type="http://schemas.openxmlformats.org/officeDocument/2006/relationships/slide" Target="slides/slide129.xml"/><Relationship Id="rId256" Type="http://schemas.openxmlformats.org/officeDocument/2006/relationships/slide" Target="slides/slide250.xml"/><Relationship Id="rId377" Type="http://schemas.openxmlformats.org/officeDocument/2006/relationships/slide" Target="slides/slide371.xml"/><Relationship Id="rId134" Type="http://schemas.openxmlformats.org/officeDocument/2006/relationships/slide" Target="slides/slide128.xml"/><Relationship Id="rId255" Type="http://schemas.openxmlformats.org/officeDocument/2006/relationships/slide" Target="slides/slide249.xml"/><Relationship Id="rId376" Type="http://schemas.openxmlformats.org/officeDocument/2006/relationships/slide" Target="slides/slide370.xml"/><Relationship Id="rId133" Type="http://schemas.openxmlformats.org/officeDocument/2006/relationships/slide" Target="slides/slide127.xml"/><Relationship Id="rId254" Type="http://schemas.openxmlformats.org/officeDocument/2006/relationships/slide" Target="slides/slide248.xml"/><Relationship Id="rId375" Type="http://schemas.openxmlformats.org/officeDocument/2006/relationships/slide" Target="slides/slide369.xml"/><Relationship Id="rId172" Type="http://schemas.openxmlformats.org/officeDocument/2006/relationships/slide" Target="slides/slide166.xml"/><Relationship Id="rId293" Type="http://schemas.openxmlformats.org/officeDocument/2006/relationships/slide" Target="slides/slide287.xml"/><Relationship Id="rId171" Type="http://schemas.openxmlformats.org/officeDocument/2006/relationships/slide" Target="slides/slide165.xml"/><Relationship Id="rId292" Type="http://schemas.openxmlformats.org/officeDocument/2006/relationships/slide" Target="slides/slide286.xml"/><Relationship Id="rId170" Type="http://schemas.openxmlformats.org/officeDocument/2006/relationships/slide" Target="slides/slide164.xml"/><Relationship Id="rId291" Type="http://schemas.openxmlformats.org/officeDocument/2006/relationships/slide" Target="slides/slide285.xml"/><Relationship Id="rId290" Type="http://schemas.openxmlformats.org/officeDocument/2006/relationships/slide" Target="slides/slide284.xml"/><Relationship Id="rId165" Type="http://schemas.openxmlformats.org/officeDocument/2006/relationships/slide" Target="slides/slide159.xml"/><Relationship Id="rId286" Type="http://schemas.openxmlformats.org/officeDocument/2006/relationships/slide" Target="slides/slide280.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161" Type="http://schemas.openxmlformats.org/officeDocument/2006/relationships/slide" Target="slides/slide155.xml"/><Relationship Id="rId282" Type="http://schemas.openxmlformats.org/officeDocument/2006/relationships/slide" Target="slides/slide276.xml"/><Relationship Id="rId160" Type="http://schemas.openxmlformats.org/officeDocument/2006/relationships/slide" Target="slides/slide154.xml"/><Relationship Id="rId281" Type="http://schemas.openxmlformats.org/officeDocument/2006/relationships/slide" Target="slides/slide275.xml"/><Relationship Id="rId280" Type="http://schemas.openxmlformats.org/officeDocument/2006/relationships/slide" Target="slides/slide274.xml"/><Relationship Id="rId159" Type="http://schemas.openxmlformats.org/officeDocument/2006/relationships/slide" Target="slides/slide153.xml"/><Relationship Id="rId154" Type="http://schemas.openxmlformats.org/officeDocument/2006/relationships/slide" Target="slides/slide148.xml"/><Relationship Id="rId275" Type="http://schemas.openxmlformats.org/officeDocument/2006/relationships/slide" Target="slides/slide269.xml"/><Relationship Id="rId396" Type="http://schemas.openxmlformats.org/officeDocument/2006/relationships/slide" Target="slides/slide390.xml"/><Relationship Id="rId153" Type="http://schemas.openxmlformats.org/officeDocument/2006/relationships/slide" Target="slides/slide147.xml"/><Relationship Id="rId274" Type="http://schemas.openxmlformats.org/officeDocument/2006/relationships/slide" Target="slides/slide268.xml"/><Relationship Id="rId395" Type="http://schemas.openxmlformats.org/officeDocument/2006/relationships/slide" Target="slides/slide389.xml"/><Relationship Id="rId152" Type="http://schemas.openxmlformats.org/officeDocument/2006/relationships/slide" Target="slides/slide146.xml"/><Relationship Id="rId273" Type="http://schemas.openxmlformats.org/officeDocument/2006/relationships/slide" Target="slides/slide267.xml"/><Relationship Id="rId394" Type="http://schemas.openxmlformats.org/officeDocument/2006/relationships/slide" Target="slides/slide388.xml"/><Relationship Id="rId151" Type="http://schemas.openxmlformats.org/officeDocument/2006/relationships/slide" Target="slides/slide145.xml"/><Relationship Id="rId272" Type="http://schemas.openxmlformats.org/officeDocument/2006/relationships/slide" Target="slides/slide266.xml"/><Relationship Id="rId393" Type="http://schemas.openxmlformats.org/officeDocument/2006/relationships/slide" Target="slides/slide387.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399" Type="http://schemas.openxmlformats.org/officeDocument/2006/relationships/slide" Target="slides/slide393.xml"/><Relationship Id="rId156" Type="http://schemas.openxmlformats.org/officeDocument/2006/relationships/slide" Target="slides/slide150.xml"/><Relationship Id="rId277" Type="http://schemas.openxmlformats.org/officeDocument/2006/relationships/slide" Target="slides/slide271.xml"/><Relationship Id="rId398" Type="http://schemas.openxmlformats.org/officeDocument/2006/relationships/slide" Target="slides/slide392.xml"/><Relationship Id="rId155" Type="http://schemas.openxmlformats.org/officeDocument/2006/relationships/slide" Target="slides/slide149.xml"/><Relationship Id="rId276" Type="http://schemas.openxmlformats.org/officeDocument/2006/relationships/slide" Target="slides/slide270.xml"/><Relationship Id="rId397" Type="http://schemas.openxmlformats.org/officeDocument/2006/relationships/slide" Target="slides/slide391.xml"/><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400" Type="http://schemas.openxmlformats.org/officeDocument/2006/relationships/slide" Target="slides/slide394.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 Id="rId107" Type="http://schemas.openxmlformats.org/officeDocument/2006/relationships/slide" Target="slides/slide101.xml"/><Relationship Id="rId228" Type="http://schemas.openxmlformats.org/officeDocument/2006/relationships/slide" Target="slides/slide222.xml"/><Relationship Id="rId349" Type="http://schemas.openxmlformats.org/officeDocument/2006/relationships/slide" Target="slides/slide343.xml"/><Relationship Id="rId106" Type="http://schemas.openxmlformats.org/officeDocument/2006/relationships/slide" Target="slides/slide100.xml"/><Relationship Id="rId227" Type="http://schemas.openxmlformats.org/officeDocument/2006/relationships/slide" Target="slides/slide221.xml"/><Relationship Id="rId348" Type="http://schemas.openxmlformats.org/officeDocument/2006/relationships/slide" Target="slides/slide342.xml"/><Relationship Id="rId105" Type="http://schemas.openxmlformats.org/officeDocument/2006/relationships/slide" Target="slides/slide99.xml"/><Relationship Id="rId226" Type="http://schemas.openxmlformats.org/officeDocument/2006/relationships/slide" Target="slides/slide220.xml"/><Relationship Id="rId347" Type="http://schemas.openxmlformats.org/officeDocument/2006/relationships/slide" Target="slides/slide341.xml"/><Relationship Id="rId104" Type="http://schemas.openxmlformats.org/officeDocument/2006/relationships/slide" Target="slides/slide98.xml"/><Relationship Id="rId225" Type="http://schemas.openxmlformats.org/officeDocument/2006/relationships/slide" Target="slides/slide219.xml"/><Relationship Id="rId346" Type="http://schemas.openxmlformats.org/officeDocument/2006/relationships/slide" Target="slides/slide340.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341" Type="http://schemas.openxmlformats.org/officeDocument/2006/relationships/slide" Target="slides/slide335.xml"/><Relationship Id="rId340" Type="http://schemas.openxmlformats.org/officeDocument/2006/relationships/slide" Target="slides/slide334.xml"/><Relationship Id="rId103" Type="http://schemas.openxmlformats.org/officeDocument/2006/relationships/slide" Target="slides/slide97.xml"/><Relationship Id="rId224" Type="http://schemas.openxmlformats.org/officeDocument/2006/relationships/slide" Target="slides/slide218.xml"/><Relationship Id="rId345" Type="http://schemas.openxmlformats.org/officeDocument/2006/relationships/slide" Target="slides/slide339.xml"/><Relationship Id="rId102" Type="http://schemas.openxmlformats.org/officeDocument/2006/relationships/slide" Target="slides/slide96.xml"/><Relationship Id="rId223" Type="http://schemas.openxmlformats.org/officeDocument/2006/relationships/slide" Target="slides/slide217.xml"/><Relationship Id="rId344" Type="http://schemas.openxmlformats.org/officeDocument/2006/relationships/slide" Target="slides/slide338.xml"/><Relationship Id="rId101" Type="http://schemas.openxmlformats.org/officeDocument/2006/relationships/slide" Target="slides/slide95.xml"/><Relationship Id="rId222" Type="http://schemas.openxmlformats.org/officeDocument/2006/relationships/slide" Target="slides/slide216.xml"/><Relationship Id="rId343" Type="http://schemas.openxmlformats.org/officeDocument/2006/relationships/slide" Target="slides/slide337.xml"/><Relationship Id="rId100" Type="http://schemas.openxmlformats.org/officeDocument/2006/relationships/slide" Target="slides/slide94.xml"/><Relationship Id="rId221" Type="http://schemas.openxmlformats.org/officeDocument/2006/relationships/slide" Target="slides/slide215.xml"/><Relationship Id="rId342" Type="http://schemas.openxmlformats.org/officeDocument/2006/relationships/slide" Target="slides/slide336.xml"/><Relationship Id="rId217" Type="http://schemas.openxmlformats.org/officeDocument/2006/relationships/slide" Target="slides/slide211.xml"/><Relationship Id="rId338" Type="http://schemas.openxmlformats.org/officeDocument/2006/relationships/slide" Target="slides/slide332.xml"/><Relationship Id="rId216" Type="http://schemas.openxmlformats.org/officeDocument/2006/relationships/slide" Target="slides/slide210.xml"/><Relationship Id="rId337" Type="http://schemas.openxmlformats.org/officeDocument/2006/relationships/slide" Target="slides/slide331.xml"/><Relationship Id="rId215" Type="http://schemas.openxmlformats.org/officeDocument/2006/relationships/slide" Target="slides/slide209.xml"/><Relationship Id="rId336" Type="http://schemas.openxmlformats.org/officeDocument/2006/relationships/slide" Target="slides/slide330.xml"/><Relationship Id="rId214" Type="http://schemas.openxmlformats.org/officeDocument/2006/relationships/slide" Target="slides/slide208.xml"/><Relationship Id="rId335" Type="http://schemas.openxmlformats.org/officeDocument/2006/relationships/slide" Target="slides/slide329.xml"/><Relationship Id="rId219" Type="http://schemas.openxmlformats.org/officeDocument/2006/relationships/slide" Target="slides/slide213.xml"/><Relationship Id="rId218" Type="http://schemas.openxmlformats.org/officeDocument/2006/relationships/slide" Target="slides/slide212.xml"/><Relationship Id="rId339" Type="http://schemas.openxmlformats.org/officeDocument/2006/relationships/slide" Target="slides/slide333.xml"/><Relationship Id="rId330" Type="http://schemas.openxmlformats.org/officeDocument/2006/relationships/slide" Target="slides/slide324.xml"/><Relationship Id="rId213" Type="http://schemas.openxmlformats.org/officeDocument/2006/relationships/slide" Target="slides/slide207.xml"/><Relationship Id="rId334" Type="http://schemas.openxmlformats.org/officeDocument/2006/relationships/slide" Target="slides/slide328.xml"/><Relationship Id="rId212" Type="http://schemas.openxmlformats.org/officeDocument/2006/relationships/slide" Target="slides/slide206.xml"/><Relationship Id="rId333" Type="http://schemas.openxmlformats.org/officeDocument/2006/relationships/slide" Target="slides/slide327.xml"/><Relationship Id="rId211" Type="http://schemas.openxmlformats.org/officeDocument/2006/relationships/slide" Target="slides/slide205.xml"/><Relationship Id="rId332" Type="http://schemas.openxmlformats.org/officeDocument/2006/relationships/slide" Target="slides/slide326.xml"/><Relationship Id="rId210" Type="http://schemas.openxmlformats.org/officeDocument/2006/relationships/slide" Target="slides/slide204.xml"/><Relationship Id="rId331" Type="http://schemas.openxmlformats.org/officeDocument/2006/relationships/slide" Target="slides/slide325.xml"/><Relationship Id="rId370" Type="http://schemas.openxmlformats.org/officeDocument/2006/relationships/slide" Target="slides/slide36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369" Type="http://schemas.openxmlformats.org/officeDocument/2006/relationships/slide" Target="slides/slide363.xml"/><Relationship Id="rId126" Type="http://schemas.openxmlformats.org/officeDocument/2006/relationships/slide" Target="slides/slide120.xml"/><Relationship Id="rId247" Type="http://schemas.openxmlformats.org/officeDocument/2006/relationships/slide" Target="slides/slide241.xml"/><Relationship Id="rId368" Type="http://schemas.openxmlformats.org/officeDocument/2006/relationships/slide" Target="slides/slide362.xml"/><Relationship Id="rId121" Type="http://schemas.openxmlformats.org/officeDocument/2006/relationships/slide" Target="slides/slide115.xml"/><Relationship Id="rId242" Type="http://schemas.openxmlformats.org/officeDocument/2006/relationships/slide" Target="slides/slide236.xml"/><Relationship Id="rId363" Type="http://schemas.openxmlformats.org/officeDocument/2006/relationships/slide" Target="slides/slide357.xml"/><Relationship Id="rId120" Type="http://schemas.openxmlformats.org/officeDocument/2006/relationships/slide" Target="slides/slide114.xml"/><Relationship Id="rId241" Type="http://schemas.openxmlformats.org/officeDocument/2006/relationships/slide" Target="slides/slide235.xml"/><Relationship Id="rId362" Type="http://schemas.openxmlformats.org/officeDocument/2006/relationships/slide" Target="slides/slide356.xml"/><Relationship Id="rId240" Type="http://schemas.openxmlformats.org/officeDocument/2006/relationships/slide" Target="slides/slide234.xml"/><Relationship Id="rId361" Type="http://schemas.openxmlformats.org/officeDocument/2006/relationships/slide" Target="slides/slide355.xml"/><Relationship Id="rId360" Type="http://schemas.openxmlformats.org/officeDocument/2006/relationships/slide" Target="slides/slide354.xml"/><Relationship Id="rId125" Type="http://schemas.openxmlformats.org/officeDocument/2006/relationships/slide" Target="slides/slide119.xml"/><Relationship Id="rId246" Type="http://schemas.openxmlformats.org/officeDocument/2006/relationships/slide" Target="slides/slide240.xml"/><Relationship Id="rId367" Type="http://schemas.openxmlformats.org/officeDocument/2006/relationships/slide" Target="slides/slide361.xml"/><Relationship Id="rId124" Type="http://schemas.openxmlformats.org/officeDocument/2006/relationships/slide" Target="slides/slide118.xml"/><Relationship Id="rId245" Type="http://schemas.openxmlformats.org/officeDocument/2006/relationships/slide" Target="slides/slide239.xml"/><Relationship Id="rId366" Type="http://schemas.openxmlformats.org/officeDocument/2006/relationships/slide" Target="slides/slide360.xml"/><Relationship Id="rId123" Type="http://schemas.openxmlformats.org/officeDocument/2006/relationships/slide" Target="slides/slide117.xml"/><Relationship Id="rId244" Type="http://schemas.openxmlformats.org/officeDocument/2006/relationships/slide" Target="slides/slide238.xml"/><Relationship Id="rId365" Type="http://schemas.openxmlformats.org/officeDocument/2006/relationships/slide" Target="slides/slide359.xml"/><Relationship Id="rId122" Type="http://schemas.openxmlformats.org/officeDocument/2006/relationships/slide" Target="slides/slide116.xml"/><Relationship Id="rId243" Type="http://schemas.openxmlformats.org/officeDocument/2006/relationships/slide" Target="slides/slide237.xml"/><Relationship Id="rId364" Type="http://schemas.openxmlformats.org/officeDocument/2006/relationships/slide" Target="slides/slide358.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359" Type="http://schemas.openxmlformats.org/officeDocument/2006/relationships/slide" Target="slides/slide353.xml"/><Relationship Id="rId116" Type="http://schemas.openxmlformats.org/officeDocument/2006/relationships/slide" Target="slides/slide110.xml"/><Relationship Id="rId237" Type="http://schemas.openxmlformats.org/officeDocument/2006/relationships/slide" Target="slides/slide231.xml"/><Relationship Id="rId358" Type="http://schemas.openxmlformats.org/officeDocument/2006/relationships/slide" Target="slides/slide352.xml"/><Relationship Id="rId115" Type="http://schemas.openxmlformats.org/officeDocument/2006/relationships/slide" Target="slides/slide109.xml"/><Relationship Id="rId236" Type="http://schemas.openxmlformats.org/officeDocument/2006/relationships/slide" Target="slides/slide230.xml"/><Relationship Id="rId357" Type="http://schemas.openxmlformats.org/officeDocument/2006/relationships/slide" Target="slides/slide351.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352" Type="http://schemas.openxmlformats.org/officeDocument/2006/relationships/slide" Target="slides/slide346.xml"/><Relationship Id="rId230" Type="http://schemas.openxmlformats.org/officeDocument/2006/relationships/slide" Target="slides/slide224.xml"/><Relationship Id="rId351" Type="http://schemas.openxmlformats.org/officeDocument/2006/relationships/slide" Target="slides/slide345.xml"/><Relationship Id="rId350" Type="http://schemas.openxmlformats.org/officeDocument/2006/relationships/slide" Target="slides/slide344.xml"/><Relationship Id="rId114" Type="http://schemas.openxmlformats.org/officeDocument/2006/relationships/slide" Target="slides/slide108.xml"/><Relationship Id="rId235" Type="http://schemas.openxmlformats.org/officeDocument/2006/relationships/slide" Target="slides/slide229.xml"/><Relationship Id="rId356" Type="http://schemas.openxmlformats.org/officeDocument/2006/relationships/slide" Target="slides/slide350.xml"/><Relationship Id="rId113" Type="http://schemas.openxmlformats.org/officeDocument/2006/relationships/slide" Target="slides/slide107.xml"/><Relationship Id="rId234" Type="http://schemas.openxmlformats.org/officeDocument/2006/relationships/slide" Target="slides/slide228.xml"/><Relationship Id="rId355" Type="http://schemas.openxmlformats.org/officeDocument/2006/relationships/slide" Target="slides/slide349.xml"/><Relationship Id="rId112" Type="http://schemas.openxmlformats.org/officeDocument/2006/relationships/slide" Target="slides/slide106.xml"/><Relationship Id="rId233" Type="http://schemas.openxmlformats.org/officeDocument/2006/relationships/slide" Target="slides/slide227.xml"/><Relationship Id="rId354" Type="http://schemas.openxmlformats.org/officeDocument/2006/relationships/slide" Target="slides/slide348.xml"/><Relationship Id="rId111" Type="http://schemas.openxmlformats.org/officeDocument/2006/relationships/slide" Target="slides/slide105.xml"/><Relationship Id="rId232" Type="http://schemas.openxmlformats.org/officeDocument/2006/relationships/slide" Target="slides/slide226.xml"/><Relationship Id="rId353" Type="http://schemas.openxmlformats.org/officeDocument/2006/relationships/slide" Target="slides/slide347.xml"/><Relationship Id="rId305" Type="http://schemas.openxmlformats.org/officeDocument/2006/relationships/slide" Target="slides/slide299.xml"/><Relationship Id="rId304" Type="http://schemas.openxmlformats.org/officeDocument/2006/relationships/slide" Target="slides/slide298.xml"/><Relationship Id="rId303" Type="http://schemas.openxmlformats.org/officeDocument/2006/relationships/slide" Target="slides/slide297.xml"/><Relationship Id="rId302" Type="http://schemas.openxmlformats.org/officeDocument/2006/relationships/slide" Target="slides/slide296.xml"/><Relationship Id="rId309" Type="http://schemas.openxmlformats.org/officeDocument/2006/relationships/slide" Target="slides/slide303.xml"/><Relationship Id="rId308" Type="http://schemas.openxmlformats.org/officeDocument/2006/relationships/slide" Target="slides/slide302.xml"/><Relationship Id="rId307" Type="http://schemas.openxmlformats.org/officeDocument/2006/relationships/slide" Target="slides/slide301.xml"/><Relationship Id="rId306" Type="http://schemas.openxmlformats.org/officeDocument/2006/relationships/slide" Target="slides/slide300.xml"/><Relationship Id="rId301" Type="http://schemas.openxmlformats.org/officeDocument/2006/relationships/slide" Target="slides/slide295.xml"/><Relationship Id="rId300" Type="http://schemas.openxmlformats.org/officeDocument/2006/relationships/slide" Target="slides/slide294.xml"/><Relationship Id="rId206" Type="http://schemas.openxmlformats.org/officeDocument/2006/relationships/slide" Target="slides/slide200.xml"/><Relationship Id="rId327" Type="http://schemas.openxmlformats.org/officeDocument/2006/relationships/slide" Target="slides/slide321.xml"/><Relationship Id="rId205" Type="http://schemas.openxmlformats.org/officeDocument/2006/relationships/slide" Target="slides/slide199.xml"/><Relationship Id="rId326" Type="http://schemas.openxmlformats.org/officeDocument/2006/relationships/slide" Target="slides/slide320.xml"/><Relationship Id="rId204" Type="http://schemas.openxmlformats.org/officeDocument/2006/relationships/slide" Target="slides/slide198.xml"/><Relationship Id="rId325" Type="http://schemas.openxmlformats.org/officeDocument/2006/relationships/slide" Target="slides/slide319.xml"/><Relationship Id="rId203" Type="http://schemas.openxmlformats.org/officeDocument/2006/relationships/slide" Target="slides/slide197.xml"/><Relationship Id="rId324" Type="http://schemas.openxmlformats.org/officeDocument/2006/relationships/slide" Target="slides/slide318.xml"/><Relationship Id="rId209" Type="http://schemas.openxmlformats.org/officeDocument/2006/relationships/slide" Target="slides/slide203.xml"/><Relationship Id="rId208" Type="http://schemas.openxmlformats.org/officeDocument/2006/relationships/slide" Target="slides/slide202.xml"/><Relationship Id="rId329" Type="http://schemas.openxmlformats.org/officeDocument/2006/relationships/slide" Target="slides/slide323.xml"/><Relationship Id="rId207" Type="http://schemas.openxmlformats.org/officeDocument/2006/relationships/slide" Target="slides/slide201.xml"/><Relationship Id="rId328" Type="http://schemas.openxmlformats.org/officeDocument/2006/relationships/slide" Target="slides/slide322.xml"/><Relationship Id="rId202" Type="http://schemas.openxmlformats.org/officeDocument/2006/relationships/slide" Target="slides/slide196.xml"/><Relationship Id="rId323" Type="http://schemas.openxmlformats.org/officeDocument/2006/relationships/slide" Target="slides/slide317.xml"/><Relationship Id="rId201" Type="http://schemas.openxmlformats.org/officeDocument/2006/relationships/slide" Target="slides/slide195.xml"/><Relationship Id="rId322" Type="http://schemas.openxmlformats.org/officeDocument/2006/relationships/slide" Target="slides/slide316.xml"/><Relationship Id="rId200" Type="http://schemas.openxmlformats.org/officeDocument/2006/relationships/slide" Target="slides/slide194.xml"/><Relationship Id="rId321" Type="http://schemas.openxmlformats.org/officeDocument/2006/relationships/slide" Target="slides/slide315.xml"/><Relationship Id="rId320" Type="http://schemas.openxmlformats.org/officeDocument/2006/relationships/slide" Target="slides/slide314.xml"/><Relationship Id="rId316" Type="http://schemas.openxmlformats.org/officeDocument/2006/relationships/slide" Target="slides/slide310.xml"/><Relationship Id="rId315" Type="http://schemas.openxmlformats.org/officeDocument/2006/relationships/slide" Target="slides/slide309.xml"/><Relationship Id="rId314" Type="http://schemas.openxmlformats.org/officeDocument/2006/relationships/slide" Target="slides/slide308.xml"/><Relationship Id="rId313" Type="http://schemas.openxmlformats.org/officeDocument/2006/relationships/slide" Target="slides/slide307.xml"/><Relationship Id="rId319" Type="http://schemas.openxmlformats.org/officeDocument/2006/relationships/slide" Target="slides/slide313.xml"/><Relationship Id="rId318" Type="http://schemas.openxmlformats.org/officeDocument/2006/relationships/slide" Target="slides/slide312.xml"/><Relationship Id="rId317" Type="http://schemas.openxmlformats.org/officeDocument/2006/relationships/slide" Target="slides/slide311.xml"/><Relationship Id="rId312" Type="http://schemas.openxmlformats.org/officeDocument/2006/relationships/slide" Target="slides/slide306.xml"/><Relationship Id="rId311" Type="http://schemas.openxmlformats.org/officeDocument/2006/relationships/slide" Target="slides/slide305.xml"/><Relationship Id="rId310" Type="http://schemas.openxmlformats.org/officeDocument/2006/relationships/slide" Target="slides/slide3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8.dev/blog/high-performance-cpp-gc" TargetMode="Externa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8.dev/blog/fast-properties" TargetMode="Externa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8.dev/blog/fast-properties" TargetMode="Externa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8.dev/blog/fast-properties" TargetMode="Externa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cs.iit.edu/~cs561/cs450/ChilkuriDineshThreads/dinesh%27s%20files/User%20and%20Kernel%20Level%20Threads.html#:~:text=Instead%20of%20thread%20table%20in,to%20create%20and%20manage%20threads." TargetMode="Externa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ostgresql.org/message-id/31cc6df9-53fe-3cd9-af5b-ac0d801163f4%40iki.fi"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deconfessions.substack.com/p/a-war-story-involving-a-python-a" TargetMode="Externa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14953017a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14953017a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0d478dbd7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0d478dbd7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3221cdc7667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3221cdc7667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3221cdc7667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3221cdc766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330518d538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330518d538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3221cdc7667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3221cdc7667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3221cdc7667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3221cdc7667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3221cdc7667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3221cdc7667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3221cdc7667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3221cdc7667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3221cdc7667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3221cdc7667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3221cdc7667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3221cdc7667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32867314164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32867314164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0d478dbd7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0d478dbd7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32867314164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32867314164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3286731416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3286731416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32867314164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32867314164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32867314164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32867314164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32867314164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32867314164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2867314164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2867314164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32867314164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32867314164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32867314164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32867314164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3225e7b6c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3225e7b6c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3225e7b6c4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3225e7b6c4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0d478dbd7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0d478dbd7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3225e7b6c4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3225e7b6c4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3225e7b6c4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3225e7b6c4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3225e7b6c4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3225e7b6c4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3225e7b6c4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3225e7b6c4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3225e7b6c4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3225e7b6c4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3225e7b6c4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3225e7b6c4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33527d1330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33527d1330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33527d1330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33527d1330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3225e7b6c4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3225e7b6c4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3225e7b6c4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3225e7b6c4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0d478dbd7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0d478dbd7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3225e7b6c4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3225e7b6c4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1c78877836a86ba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1c78877836a86ba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3288c807f9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3288c807f9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1c78877836a86ba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1c78877836a86ba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3288c807f9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3288c807f9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c78877836a86ba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1c78877836a86ba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1c78877836a86ba8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1c78877836a86ba8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3288c807f9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3288c807f9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1c78877836a86ba8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1c78877836a86ba8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3225e7b6c4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3225e7b6c4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0d478dbd7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0d478dbd7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3288c807f9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3288c807f9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3288c807f9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3288c807f9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3288c807f9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3288c807f9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3288c807f9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3288c807f9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3288c807f9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3288c807f9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3288c807f9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3288c807f9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3288c807f9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3288c807f9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3288c807f9d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3288c807f9d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3288c807f9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3288c807f9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3221cdc766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3221cdc766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0d478dbd7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0d478dbd7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more about v8 GC </a:t>
            </a:r>
            <a:r>
              <a:rPr lang="en" u="sng">
                <a:solidFill>
                  <a:schemeClr val="hlink"/>
                </a:solidFill>
                <a:hlinkClick r:id="rId2"/>
              </a:rPr>
              <a:t>https://v8.dev/blog/high-performance-cpp-gc</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3288c807f9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3288c807f9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3288c807f9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3288c807f9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3288c807f9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3288c807f9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2c64f26d4b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2c64f26d4b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328bbfdd86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328bbfdd86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328bbfdd86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328bbfdd86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328bbfdd86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328bbfdd86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328bbfdd86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328bbfdd86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328bbfdd86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328bbfdd86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328bbfdd86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328bbfdd86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2c73c3978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2c73c3978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ADADAD"/>
                </a:solidFill>
              </a:rPr>
              <a:t>Javascript is a dynamic typed language, ie, we do know the size.. It can change. So the objects can be anywhere</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328bbfdd86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328bbfdd86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328bbfdd86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328bbfdd86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328bbfdd868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328bbfdd868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328bbfdd868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328bbfdd868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328bbfdd868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328bbfdd868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328bbfdd868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328bbfdd868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328bbfdd868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328bbfdd868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328bbfdd868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328bbfdd868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328bbfdd868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328bbfdd868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328bbfdd868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328bbfdd868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2f4ffcaf7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2f4ffcaf7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328bbfdd868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328bbfdd868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328bbfdd868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328bbfdd868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328bbfdd868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328bbfdd868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328bbfdd868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328bbfdd868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328bbfdd86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328bbfdd86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328bbfdd86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328bbfdd86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33065151955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33065151955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3251329fc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3251329fc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3251329fcd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3251329fcd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3251329fcd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3251329fcd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2f4ffcaf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2f4ffcaf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https://v8.dev/blog/fast-properties</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g3251329fcd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3251329fcd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3251329fcd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3251329fcd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3251329fcd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3251329fcd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3251329fcdf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3251329fcd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3251329fcdf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3251329fcdf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g609646b9188aae1d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7" name="Google Shape;1827;g609646b9188aae1d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g324f9e5d40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0" name="Google Shape;1840;g324f9e5d40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324f9e5d40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2" name="Google Shape;1852;g324f9e5d40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324f9e5d40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324f9e5d40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g3251329fcdf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5" name="Google Shape;1865;g3251329fcdf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2f4ffcaf7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2f4ffcaf7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https://v8.dev/blog/fast-properties</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g3251329fcdf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1" name="Google Shape;1871;g3251329fcdf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3251329fcdf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3251329fcdf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g3251329fcdf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5" name="Google Shape;1895;g3251329fcdf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3251329fcdf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3251329fcdf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3251329fcdf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3251329fcdf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32c0b5e2c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32c0b5e2c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32c0b5e2c1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32c0b5e2c1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4" name="Shape 1924"/>
        <p:cNvGrpSpPr/>
        <p:nvPr/>
      </p:nvGrpSpPr>
      <p:grpSpPr>
        <a:xfrm>
          <a:off x="0" y="0"/>
          <a:ext cx="0" cy="0"/>
          <a:chOff x="0" y="0"/>
          <a:chExt cx="0" cy="0"/>
        </a:xfrm>
      </p:grpSpPr>
      <p:sp>
        <p:nvSpPr>
          <p:cNvPr id="1925" name="Google Shape;1925;g32c0b5e2c1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6" name="Google Shape;1926;g32c0b5e2c1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g32c0b5e2c1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4" name="Google Shape;1934;g32c0b5e2c1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324f9e5d40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0" name="Google Shape;1940;g324f9e5d40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22df2d0b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22df2d0b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2f4ffcaf75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2f4ffcaf75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https://v8.dev/blog/fast-properties</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32c0b5e2c1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6" name="Google Shape;1946;g32c0b5e2c1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g32c0b5e2c1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3" name="Google Shape;1953;g32c0b5e2c1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g32c0b5e2c1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9" name="Google Shape;1959;g32c0b5e2c1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32c0b5e2c1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32c0b5e2c1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g32c0b5e2c1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5" name="Google Shape;1975;g32c0b5e2c1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0" name="Shape 1980"/>
        <p:cNvGrpSpPr/>
        <p:nvPr/>
      </p:nvGrpSpPr>
      <p:grpSpPr>
        <a:xfrm>
          <a:off x="0" y="0"/>
          <a:ext cx="0" cy="0"/>
          <a:chOff x="0" y="0"/>
          <a:chExt cx="0" cy="0"/>
        </a:xfrm>
      </p:grpSpPr>
      <p:sp>
        <p:nvSpPr>
          <p:cNvPr id="1981" name="Google Shape;1981;g32c0b5e2c1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2" name="Google Shape;1982;g32c0b5e2c1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32c0b5e2c1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32c0b5e2c1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g32c0b5e2c1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8" name="Google Shape;1998;g32c0b5e2c1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g32c0b5e2c1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2" name="Google Shape;2022;g32c0b5e2c1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g32c0b5e2c18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3" name="Google Shape;2053;g32c0b5e2c18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0d478dbd7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0d478dbd7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g32c0b5e2c18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32c0b5e2c18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g32c0b5e2c18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9" name="Google Shape;2109;g32c0b5e2c18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32c0b5e2c18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32c0b5e2c18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g32c0b5e2c1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2" name="Google Shape;2132;g32c0b5e2c1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8" name="Shape 2158"/>
        <p:cNvGrpSpPr/>
        <p:nvPr/>
      </p:nvGrpSpPr>
      <p:grpSpPr>
        <a:xfrm>
          <a:off x="0" y="0"/>
          <a:ext cx="0" cy="0"/>
          <a:chOff x="0" y="0"/>
          <a:chExt cx="0" cy="0"/>
        </a:xfrm>
      </p:grpSpPr>
      <p:sp>
        <p:nvSpPr>
          <p:cNvPr id="2159" name="Google Shape;2159;g32c0b5e2c1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0" name="Google Shape;2160;g32c0b5e2c1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4" name="Shape 2164"/>
        <p:cNvGrpSpPr/>
        <p:nvPr/>
      </p:nvGrpSpPr>
      <p:grpSpPr>
        <a:xfrm>
          <a:off x="0" y="0"/>
          <a:ext cx="0" cy="0"/>
          <a:chOff x="0" y="0"/>
          <a:chExt cx="0" cy="0"/>
        </a:xfrm>
      </p:grpSpPr>
      <p:sp>
        <p:nvSpPr>
          <p:cNvPr id="2165" name="Google Shape;2165;g32c0b5e2c18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6" name="Google Shape;2166;g32c0b5e2c18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8" name="Shape 2178"/>
        <p:cNvGrpSpPr/>
        <p:nvPr/>
      </p:nvGrpSpPr>
      <p:grpSpPr>
        <a:xfrm>
          <a:off x="0" y="0"/>
          <a:ext cx="0" cy="0"/>
          <a:chOff x="0" y="0"/>
          <a:chExt cx="0" cy="0"/>
        </a:xfrm>
      </p:grpSpPr>
      <p:sp>
        <p:nvSpPr>
          <p:cNvPr id="2179" name="Google Shape;2179;g32c0b5e2c18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0" name="Google Shape;2180;g32c0b5e2c18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5" name="Shape 2185"/>
        <p:cNvGrpSpPr/>
        <p:nvPr/>
      </p:nvGrpSpPr>
      <p:grpSpPr>
        <a:xfrm>
          <a:off x="0" y="0"/>
          <a:ext cx="0" cy="0"/>
          <a:chOff x="0" y="0"/>
          <a:chExt cx="0" cy="0"/>
        </a:xfrm>
      </p:grpSpPr>
      <p:sp>
        <p:nvSpPr>
          <p:cNvPr id="2186" name="Google Shape;2186;g32c0b5e2c18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7" name="Google Shape;2187;g32c0b5e2c18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g32c0b5e2c18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1" name="Google Shape;2201;g32c0b5e2c18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1" name="Shape 2211"/>
        <p:cNvGrpSpPr/>
        <p:nvPr/>
      </p:nvGrpSpPr>
      <p:grpSpPr>
        <a:xfrm>
          <a:off x="0" y="0"/>
          <a:ext cx="0" cy="0"/>
          <a:chOff x="0" y="0"/>
          <a:chExt cx="0" cy="0"/>
        </a:xfrm>
      </p:grpSpPr>
      <p:sp>
        <p:nvSpPr>
          <p:cNvPr id="2212" name="Google Shape;2212;g32c0b5e2c18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3" name="Google Shape;2213;g32c0b5e2c18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0d478dbd7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0d478dbd7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7" name="Shape 2217"/>
        <p:cNvGrpSpPr/>
        <p:nvPr/>
      </p:nvGrpSpPr>
      <p:grpSpPr>
        <a:xfrm>
          <a:off x="0" y="0"/>
          <a:ext cx="0" cy="0"/>
          <a:chOff x="0" y="0"/>
          <a:chExt cx="0" cy="0"/>
        </a:xfrm>
      </p:grpSpPr>
      <p:sp>
        <p:nvSpPr>
          <p:cNvPr id="2218" name="Google Shape;2218;g32c0b5e2c18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9" name="Google Shape;2219;g32c0b5e2c18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3" name="Shape 2223"/>
        <p:cNvGrpSpPr/>
        <p:nvPr/>
      </p:nvGrpSpPr>
      <p:grpSpPr>
        <a:xfrm>
          <a:off x="0" y="0"/>
          <a:ext cx="0" cy="0"/>
          <a:chOff x="0" y="0"/>
          <a:chExt cx="0" cy="0"/>
        </a:xfrm>
      </p:grpSpPr>
      <p:sp>
        <p:nvSpPr>
          <p:cNvPr id="2224" name="Google Shape;2224;g32c0b5e2c18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5" name="Google Shape;2225;g32c0b5e2c18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8" name="Shape 2238"/>
        <p:cNvGrpSpPr/>
        <p:nvPr/>
      </p:nvGrpSpPr>
      <p:grpSpPr>
        <a:xfrm>
          <a:off x="0" y="0"/>
          <a:ext cx="0" cy="0"/>
          <a:chOff x="0" y="0"/>
          <a:chExt cx="0" cy="0"/>
        </a:xfrm>
      </p:grpSpPr>
      <p:sp>
        <p:nvSpPr>
          <p:cNvPr id="2239" name="Google Shape;2239;g32c0b5e2c18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0" name="Google Shape;2240;g32c0b5e2c18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5" name="Shape 2245"/>
        <p:cNvGrpSpPr/>
        <p:nvPr/>
      </p:nvGrpSpPr>
      <p:grpSpPr>
        <a:xfrm>
          <a:off x="0" y="0"/>
          <a:ext cx="0" cy="0"/>
          <a:chOff x="0" y="0"/>
          <a:chExt cx="0" cy="0"/>
        </a:xfrm>
      </p:grpSpPr>
      <p:sp>
        <p:nvSpPr>
          <p:cNvPr id="2246" name="Google Shape;2246;g32c0b5e2c18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7" name="Google Shape;2247;g32c0b5e2c18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1" name="Shape 2251"/>
        <p:cNvGrpSpPr/>
        <p:nvPr/>
      </p:nvGrpSpPr>
      <p:grpSpPr>
        <a:xfrm>
          <a:off x="0" y="0"/>
          <a:ext cx="0" cy="0"/>
          <a:chOff x="0" y="0"/>
          <a:chExt cx="0" cy="0"/>
        </a:xfrm>
      </p:grpSpPr>
      <p:sp>
        <p:nvSpPr>
          <p:cNvPr id="2252" name="Google Shape;2252;g32c0b5e2c18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3" name="Google Shape;2253;g32c0b5e2c18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g32c0b5e2c18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9" name="Google Shape;2259;g32c0b5e2c18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5" name="Shape 2275"/>
        <p:cNvGrpSpPr/>
        <p:nvPr/>
      </p:nvGrpSpPr>
      <p:grpSpPr>
        <a:xfrm>
          <a:off x="0" y="0"/>
          <a:ext cx="0" cy="0"/>
          <a:chOff x="0" y="0"/>
          <a:chExt cx="0" cy="0"/>
        </a:xfrm>
      </p:grpSpPr>
      <p:sp>
        <p:nvSpPr>
          <p:cNvPr id="2276" name="Google Shape;2276;g32c0b5e2c18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7" name="Google Shape;2277;g32c0b5e2c18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g32c0b5e2c18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9" name="Google Shape;2289;g32c0b5e2c18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3" name="Shape 2293"/>
        <p:cNvGrpSpPr/>
        <p:nvPr/>
      </p:nvGrpSpPr>
      <p:grpSpPr>
        <a:xfrm>
          <a:off x="0" y="0"/>
          <a:ext cx="0" cy="0"/>
          <a:chOff x="0" y="0"/>
          <a:chExt cx="0" cy="0"/>
        </a:xfrm>
      </p:grpSpPr>
      <p:sp>
        <p:nvSpPr>
          <p:cNvPr id="2294" name="Google Shape;2294;g32c0b5e2c18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5" name="Google Shape;2295;g32c0b5e2c18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9" name="Shape 2299"/>
        <p:cNvGrpSpPr/>
        <p:nvPr/>
      </p:nvGrpSpPr>
      <p:grpSpPr>
        <a:xfrm>
          <a:off x="0" y="0"/>
          <a:ext cx="0" cy="0"/>
          <a:chOff x="0" y="0"/>
          <a:chExt cx="0" cy="0"/>
        </a:xfrm>
      </p:grpSpPr>
      <p:sp>
        <p:nvSpPr>
          <p:cNvPr id="2300" name="Google Shape;2300;g32c0b5e2c18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1" name="Google Shape;2301;g32c0b5e2c18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0d478dbd7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0d478dbd7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g32c0b5e2c18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6" name="Google Shape;2316;g32c0b5e2c18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2" name="Shape 2322"/>
        <p:cNvGrpSpPr/>
        <p:nvPr/>
      </p:nvGrpSpPr>
      <p:grpSpPr>
        <a:xfrm>
          <a:off x="0" y="0"/>
          <a:ext cx="0" cy="0"/>
          <a:chOff x="0" y="0"/>
          <a:chExt cx="0" cy="0"/>
        </a:xfrm>
      </p:grpSpPr>
      <p:sp>
        <p:nvSpPr>
          <p:cNvPr id="2323" name="Google Shape;2323;g326f90614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4" name="Google Shape;2324;g326f90614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g326f90614f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0" name="Google Shape;2330;g326f90614f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g32c0b5e2c18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6" name="Google Shape;2336;g32c0b5e2c18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g326f90614f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2" name="Google Shape;2342;g326f90614f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7" name="Shape 2347"/>
        <p:cNvGrpSpPr/>
        <p:nvPr/>
      </p:nvGrpSpPr>
      <p:grpSpPr>
        <a:xfrm>
          <a:off x="0" y="0"/>
          <a:ext cx="0" cy="0"/>
          <a:chOff x="0" y="0"/>
          <a:chExt cx="0" cy="0"/>
        </a:xfrm>
      </p:grpSpPr>
      <p:sp>
        <p:nvSpPr>
          <p:cNvPr id="2348" name="Google Shape;2348;g326f90614f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9" name="Google Shape;2349;g326f90614f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3" name="Shape 2353"/>
        <p:cNvGrpSpPr/>
        <p:nvPr/>
      </p:nvGrpSpPr>
      <p:grpSpPr>
        <a:xfrm>
          <a:off x="0" y="0"/>
          <a:ext cx="0" cy="0"/>
          <a:chOff x="0" y="0"/>
          <a:chExt cx="0" cy="0"/>
        </a:xfrm>
      </p:grpSpPr>
      <p:sp>
        <p:nvSpPr>
          <p:cNvPr id="2354" name="Google Shape;2354;g326f90614f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5" name="Google Shape;2355;g326f90614f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2" name="Shape 2362"/>
        <p:cNvGrpSpPr/>
        <p:nvPr/>
      </p:nvGrpSpPr>
      <p:grpSpPr>
        <a:xfrm>
          <a:off x="0" y="0"/>
          <a:ext cx="0" cy="0"/>
          <a:chOff x="0" y="0"/>
          <a:chExt cx="0" cy="0"/>
        </a:xfrm>
      </p:grpSpPr>
      <p:sp>
        <p:nvSpPr>
          <p:cNvPr id="2363" name="Google Shape;2363;g326f90614f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4" name="Google Shape;2364;g326f90614f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9" name="Shape 2379"/>
        <p:cNvGrpSpPr/>
        <p:nvPr/>
      </p:nvGrpSpPr>
      <p:grpSpPr>
        <a:xfrm>
          <a:off x="0" y="0"/>
          <a:ext cx="0" cy="0"/>
          <a:chOff x="0" y="0"/>
          <a:chExt cx="0" cy="0"/>
        </a:xfrm>
      </p:grpSpPr>
      <p:sp>
        <p:nvSpPr>
          <p:cNvPr id="2380" name="Google Shape;2380;g326f90614f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1" name="Google Shape;2381;g326f90614f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326f90614f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326f90614f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0d478dbd7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0d478dbd7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0" name="Shape 2410"/>
        <p:cNvGrpSpPr/>
        <p:nvPr/>
      </p:nvGrpSpPr>
      <p:grpSpPr>
        <a:xfrm>
          <a:off x="0" y="0"/>
          <a:ext cx="0" cy="0"/>
          <a:chOff x="0" y="0"/>
          <a:chExt cx="0" cy="0"/>
        </a:xfrm>
      </p:grpSpPr>
      <p:sp>
        <p:nvSpPr>
          <p:cNvPr id="2411" name="Google Shape;2411;g326f90614f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2" name="Google Shape;2412;g326f90614f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7" name="Shape 2437"/>
        <p:cNvGrpSpPr/>
        <p:nvPr/>
      </p:nvGrpSpPr>
      <p:grpSpPr>
        <a:xfrm>
          <a:off x="0" y="0"/>
          <a:ext cx="0" cy="0"/>
          <a:chOff x="0" y="0"/>
          <a:chExt cx="0" cy="0"/>
        </a:xfrm>
      </p:grpSpPr>
      <p:sp>
        <p:nvSpPr>
          <p:cNvPr id="2438" name="Google Shape;2438;g815a29f718e196d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9" name="Google Shape;2439;g815a29f718e196d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5" name="Shape 2465"/>
        <p:cNvGrpSpPr/>
        <p:nvPr/>
      </p:nvGrpSpPr>
      <p:grpSpPr>
        <a:xfrm>
          <a:off x="0" y="0"/>
          <a:ext cx="0" cy="0"/>
          <a:chOff x="0" y="0"/>
          <a:chExt cx="0" cy="0"/>
        </a:xfrm>
      </p:grpSpPr>
      <p:sp>
        <p:nvSpPr>
          <p:cNvPr id="2466" name="Google Shape;2466;g326f90614fb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7" name="Google Shape;2467;g326f90614fb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4" name="Shape 2474"/>
        <p:cNvGrpSpPr/>
        <p:nvPr/>
      </p:nvGrpSpPr>
      <p:grpSpPr>
        <a:xfrm>
          <a:off x="0" y="0"/>
          <a:ext cx="0" cy="0"/>
          <a:chOff x="0" y="0"/>
          <a:chExt cx="0" cy="0"/>
        </a:xfrm>
      </p:grpSpPr>
      <p:sp>
        <p:nvSpPr>
          <p:cNvPr id="2475" name="Google Shape;2475;g326f90614fb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6" name="Google Shape;2476;g326f90614fb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1" name="Shape 2481"/>
        <p:cNvGrpSpPr/>
        <p:nvPr/>
      </p:nvGrpSpPr>
      <p:grpSpPr>
        <a:xfrm>
          <a:off x="0" y="0"/>
          <a:ext cx="0" cy="0"/>
          <a:chOff x="0" y="0"/>
          <a:chExt cx="0" cy="0"/>
        </a:xfrm>
      </p:grpSpPr>
      <p:sp>
        <p:nvSpPr>
          <p:cNvPr id="2482" name="Google Shape;2482;g33065151955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3" name="Google Shape;2483;g33065151955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2" name="Shape 2492"/>
        <p:cNvGrpSpPr/>
        <p:nvPr/>
      </p:nvGrpSpPr>
      <p:grpSpPr>
        <a:xfrm>
          <a:off x="0" y="0"/>
          <a:ext cx="0" cy="0"/>
          <a:chOff x="0" y="0"/>
          <a:chExt cx="0" cy="0"/>
        </a:xfrm>
      </p:grpSpPr>
      <p:sp>
        <p:nvSpPr>
          <p:cNvPr id="2493" name="Google Shape;2493;g326f90614fb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4" name="Google Shape;2494;g326f90614fb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8" name="Shape 2498"/>
        <p:cNvGrpSpPr/>
        <p:nvPr/>
      </p:nvGrpSpPr>
      <p:grpSpPr>
        <a:xfrm>
          <a:off x="0" y="0"/>
          <a:ext cx="0" cy="0"/>
          <a:chOff x="0" y="0"/>
          <a:chExt cx="0" cy="0"/>
        </a:xfrm>
      </p:grpSpPr>
      <p:sp>
        <p:nvSpPr>
          <p:cNvPr id="2499" name="Google Shape;2499;g326f90614fb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0" name="Google Shape;2500;g326f90614fb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9" name="Shape 2549"/>
        <p:cNvGrpSpPr/>
        <p:nvPr/>
      </p:nvGrpSpPr>
      <p:grpSpPr>
        <a:xfrm>
          <a:off x="0" y="0"/>
          <a:ext cx="0" cy="0"/>
          <a:chOff x="0" y="0"/>
          <a:chExt cx="0" cy="0"/>
        </a:xfrm>
      </p:grpSpPr>
      <p:sp>
        <p:nvSpPr>
          <p:cNvPr id="2550" name="Google Shape;2550;g3270e1688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1" name="Google Shape;2551;g3270e1688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5" name="Shape 2555"/>
        <p:cNvGrpSpPr/>
        <p:nvPr/>
      </p:nvGrpSpPr>
      <p:grpSpPr>
        <a:xfrm>
          <a:off x="0" y="0"/>
          <a:ext cx="0" cy="0"/>
          <a:chOff x="0" y="0"/>
          <a:chExt cx="0" cy="0"/>
        </a:xfrm>
      </p:grpSpPr>
      <p:sp>
        <p:nvSpPr>
          <p:cNvPr id="2556" name="Google Shape;2556;g326f90614fb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7" name="Google Shape;2557;g326f90614fb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6" name="Shape 2566"/>
        <p:cNvGrpSpPr/>
        <p:nvPr/>
      </p:nvGrpSpPr>
      <p:grpSpPr>
        <a:xfrm>
          <a:off x="0" y="0"/>
          <a:ext cx="0" cy="0"/>
          <a:chOff x="0" y="0"/>
          <a:chExt cx="0" cy="0"/>
        </a:xfrm>
      </p:grpSpPr>
      <p:sp>
        <p:nvSpPr>
          <p:cNvPr id="2567" name="Google Shape;2567;g3270e16886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8" name="Google Shape;2568;g3270e16886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0d478dbd7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0d478dbd7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9" name="Shape 2579"/>
        <p:cNvGrpSpPr/>
        <p:nvPr/>
      </p:nvGrpSpPr>
      <p:grpSpPr>
        <a:xfrm>
          <a:off x="0" y="0"/>
          <a:ext cx="0" cy="0"/>
          <a:chOff x="0" y="0"/>
          <a:chExt cx="0" cy="0"/>
        </a:xfrm>
      </p:grpSpPr>
      <p:sp>
        <p:nvSpPr>
          <p:cNvPr id="2580" name="Google Shape;2580;g3270e16886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1" name="Google Shape;2581;g3270e16886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5" name="Shape 2595"/>
        <p:cNvGrpSpPr/>
        <p:nvPr/>
      </p:nvGrpSpPr>
      <p:grpSpPr>
        <a:xfrm>
          <a:off x="0" y="0"/>
          <a:ext cx="0" cy="0"/>
          <a:chOff x="0" y="0"/>
          <a:chExt cx="0" cy="0"/>
        </a:xfrm>
      </p:grpSpPr>
      <p:sp>
        <p:nvSpPr>
          <p:cNvPr id="2596" name="Google Shape;2596;g3270e16886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7" name="Google Shape;2597;g3270e16886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3" name="Shape 2613"/>
        <p:cNvGrpSpPr/>
        <p:nvPr/>
      </p:nvGrpSpPr>
      <p:grpSpPr>
        <a:xfrm>
          <a:off x="0" y="0"/>
          <a:ext cx="0" cy="0"/>
          <a:chOff x="0" y="0"/>
          <a:chExt cx="0" cy="0"/>
        </a:xfrm>
      </p:grpSpPr>
      <p:sp>
        <p:nvSpPr>
          <p:cNvPr id="2614" name="Google Shape;2614;g3271bbc824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5" name="Google Shape;2615;g3271bbc824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5" name="Shape 2635"/>
        <p:cNvGrpSpPr/>
        <p:nvPr/>
      </p:nvGrpSpPr>
      <p:grpSpPr>
        <a:xfrm>
          <a:off x="0" y="0"/>
          <a:ext cx="0" cy="0"/>
          <a:chOff x="0" y="0"/>
          <a:chExt cx="0" cy="0"/>
        </a:xfrm>
      </p:grpSpPr>
      <p:sp>
        <p:nvSpPr>
          <p:cNvPr id="2636" name="Google Shape;2636;g3271bbc824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7" name="Google Shape;2637;g3271bbc824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1" name="Shape 2641"/>
        <p:cNvGrpSpPr/>
        <p:nvPr/>
      </p:nvGrpSpPr>
      <p:grpSpPr>
        <a:xfrm>
          <a:off x="0" y="0"/>
          <a:ext cx="0" cy="0"/>
          <a:chOff x="0" y="0"/>
          <a:chExt cx="0" cy="0"/>
        </a:xfrm>
      </p:grpSpPr>
      <p:sp>
        <p:nvSpPr>
          <p:cNvPr id="2642" name="Google Shape;2642;g326f90614fb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3" name="Google Shape;2643;g326f90614fb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4" name="Shape 2694"/>
        <p:cNvGrpSpPr/>
        <p:nvPr/>
      </p:nvGrpSpPr>
      <p:grpSpPr>
        <a:xfrm>
          <a:off x="0" y="0"/>
          <a:ext cx="0" cy="0"/>
          <a:chOff x="0" y="0"/>
          <a:chExt cx="0" cy="0"/>
        </a:xfrm>
      </p:grpSpPr>
      <p:sp>
        <p:nvSpPr>
          <p:cNvPr id="2695" name="Google Shape;2695;g3271bbc824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6" name="Google Shape;2696;g3271bbc824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0" name="Shape 2700"/>
        <p:cNvGrpSpPr/>
        <p:nvPr/>
      </p:nvGrpSpPr>
      <p:grpSpPr>
        <a:xfrm>
          <a:off x="0" y="0"/>
          <a:ext cx="0" cy="0"/>
          <a:chOff x="0" y="0"/>
          <a:chExt cx="0" cy="0"/>
        </a:xfrm>
      </p:grpSpPr>
      <p:sp>
        <p:nvSpPr>
          <p:cNvPr id="2701" name="Google Shape;2701;g326f90614fb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2" name="Google Shape;2702;g326f90614fb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6" name="Shape 2706"/>
        <p:cNvGrpSpPr/>
        <p:nvPr/>
      </p:nvGrpSpPr>
      <p:grpSpPr>
        <a:xfrm>
          <a:off x="0" y="0"/>
          <a:ext cx="0" cy="0"/>
          <a:chOff x="0" y="0"/>
          <a:chExt cx="0" cy="0"/>
        </a:xfrm>
      </p:grpSpPr>
      <p:sp>
        <p:nvSpPr>
          <p:cNvPr id="2707" name="Google Shape;2707;g326f90614fb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8" name="Google Shape;2708;g326f90614fb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2" name="Shape 2712"/>
        <p:cNvGrpSpPr/>
        <p:nvPr/>
      </p:nvGrpSpPr>
      <p:grpSpPr>
        <a:xfrm>
          <a:off x="0" y="0"/>
          <a:ext cx="0" cy="0"/>
          <a:chOff x="0" y="0"/>
          <a:chExt cx="0" cy="0"/>
        </a:xfrm>
      </p:grpSpPr>
      <p:sp>
        <p:nvSpPr>
          <p:cNvPr id="2713" name="Google Shape;2713;g326f90614fb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4" name="Google Shape;2714;g326f90614fb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9" name="Shape 2729"/>
        <p:cNvGrpSpPr/>
        <p:nvPr/>
      </p:nvGrpSpPr>
      <p:grpSpPr>
        <a:xfrm>
          <a:off x="0" y="0"/>
          <a:ext cx="0" cy="0"/>
          <a:chOff x="0" y="0"/>
          <a:chExt cx="0" cy="0"/>
        </a:xfrm>
      </p:grpSpPr>
      <p:sp>
        <p:nvSpPr>
          <p:cNvPr id="2730" name="Google Shape;2730;g3271bbc824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1" name="Google Shape;2731;g3271bbc824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0d478dbd7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0d478dbd7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3" name="Shape 2743"/>
        <p:cNvGrpSpPr/>
        <p:nvPr/>
      </p:nvGrpSpPr>
      <p:grpSpPr>
        <a:xfrm>
          <a:off x="0" y="0"/>
          <a:ext cx="0" cy="0"/>
          <a:chOff x="0" y="0"/>
          <a:chExt cx="0" cy="0"/>
        </a:xfrm>
      </p:grpSpPr>
      <p:sp>
        <p:nvSpPr>
          <p:cNvPr id="2744" name="Google Shape;2744;g326f90614fb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5" name="Google Shape;2745;g326f90614fb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9" name="Shape 2749"/>
        <p:cNvGrpSpPr/>
        <p:nvPr/>
      </p:nvGrpSpPr>
      <p:grpSpPr>
        <a:xfrm>
          <a:off x="0" y="0"/>
          <a:ext cx="0" cy="0"/>
          <a:chOff x="0" y="0"/>
          <a:chExt cx="0" cy="0"/>
        </a:xfrm>
      </p:grpSpPr>
      <p:sp>
        <p:nvSpPr>
          <p:cNvPr id="2750" name="Google Shape;2750;g3271bbc824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1" name="Google Shape;2751;g3271bbc824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6" name="Shape 2756"/>
        <p:cNvGrpSpPr/>
        <p:nvPr/>
      </p:nvGrpSpPr>
      <p:grpSpPr>
        <a:xfrm>
          <a:off x="0" y="0"/>
          <a:ext cx="0" cy="0"/>
          <a:chOff x="0" y="0"/>
          <a:chExt cx="0" cy="0"/>
        </a:xfrm>
      </p:grpSpPr>
      <p:sp>
        <p:nvSpPr>
          <p:cNvPr id="2757" name="Google Shape;2757;g3271bbc824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8" name="Google Shape;2758;g3271bbc824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4" name="Shape 2764"/>
        <p:cNvGrpSpPr/>
        <p:nvPr/>
      </p:nvGrpSpPr>
      <p:grpSpPr>
        <a:xfrm>
          <a:off x="0" y="0"/>
          <a:ext cx="0" cy="0"/>
          <a:chOff x="0" y="0"/>
          <a:chExt cx="0" cy="0"/>
        </a:xfrm>
      </p:grpSpPr>
      <p:sp>
        <p:nvSpPr>
          <p:cNvPr id="2765" name="Google Shape;2765;g3271bbc824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6" name="Google Shape;2766;g3271bbc824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3" name="Shape 2773"/>
        <p:cNvGrpSpPr/>
        <p:nvPr/>
      </p:nvGrpSpPr>
      <p:grpSpPr>
        <a:xfrm>
          <a:off x="0" y="0"/>
          <a:ext cx="0" cy="0"/>
          <a:chOff x="0" y="0"/>
          <a:chExt cx="0" cy="0"/>
        </a:xfrm>
      </p:grpSpPr>
      <p:sp>
        <p:nvSpPr>
          <p:cNvPr id="2774" name="Google Shape;2774;g3271bbc824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5" name="Google Shape;2775;g3271bbc824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3" name="Shape 2793"/>
        <p:cNvGrpSpPr/>
        <p:nvPr/>
      </p:nvGrpSpPr>
      <p:grpSpPr>
        <a:xfrm>
          <a:off x="0" y="0"/>
          <a:ext cx="0" cy="0"/>
          <a:chOff x="0" y="0"/>
          <a:chExt cx="0" cy="0"/>
        </a:xfrm>
      </p:grpSpPr>
      <p:sp>
        <p:nvSpPr>
          <p:cNvPr id="2794" name="Google Shape;2794;g3271bbc824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5" name="Google Shape;2795;g3271bbc824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0" name="Shape 2830"/>
        <p:cNvGrpSpPr/>
        <p:nvPr/>
      </p:nvGrpSpPr>
      <p:grpSpPr>
        <a:xfrm>
          <a:off x="0" y="0"/>
          <a:ext cx="0" cy="0"/>
          <a:chOff x="0" y="0"/>
          <a:chExt cx="0" cy="0"/>
        </a:xfrm>
      </p:grpSpPr>
      <p:sp>
        <p:nvSpPr>
          <p:cNvPr id="2831" name="Google Shape;2831;g3271bbc82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2" name="Google Shape;2832;g3271bbc82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7" name="Shape 2837"/>
        <p:cNvGrpSpPr/>
        <p:nvPr/>
      </p:nvGrpSpPr>
      <p:grpSpPr>
        <a:xfrm>
          <a:off x="0" y="0"/>
          <a:ext cx="0" cy="0"/>
          <a:chOff x="0" y="0"/>
          <a:chExt cx="0" cy="0"/>
        </a:xfrm>
      </p:grpSpPr>
      <p:sp>
        <p:nvSpPr>
          <p:cNvPr id="2838" name="Google Shape;2838;g3271bbc8244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9" name="Google Shape;2839;g3271bbc8244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4" name="Shape 2844"/>
        <p:cNvGrpSpPr/>
        <p:nvPr/>
      </p:nvGrpSpPr>
      <p:grpSpPr>
        <a:xfrm>
          <a:off x="0" y="0"/>
          <a:ext cx="0" cy="0"/>
          <a:chOff x="0" y="0"/>
          <a:chExt cx="0" cy="0"/>
        </a:xfrm>
      </p:grpSpPr>
      <p:sp>
        <p:nvSpPr>
          <p:cNvPr id="2845" name="Google Shape;2845;g3271bbc8244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6" name="Google Shape;2846;g3271bbc8244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8" name="Shape 2858"/>
        <p:cNvGrpSpPr/>
        <p:nvPr/>
      </p:nvGrpSpPr>
      <p:grpSpPr>
        <a:xfrm>
          <a:off x="0" y="0"/>
          <a:ext cx="0" cy="0"/>
          <a:chOff x="0" y="0"/>
          <a:chExt cx="0" cy="0"/>
        </a:xfrm>
      </p:grpSpPr>
      <p:sp>
        <p:nvSpPr>
          <p:cNvPr id="2859" name="Google Shape;2859;g3271bbc8244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0" name="Google Shape;2860;g3271bbc8244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0d478dbd7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0d478dbd7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900">
                <a:solidFill>
                  <a:srgbClr val="C586C0"/>
                </a:solidFill>
                <a:highlight>
                  <a:srgbClr val="1F1F1F"/>
                </a:highlight>
                <a:latin typeface="Courier New"/>
                <a:ea typeface="Courier New"/>
                <a:cs typeface="Courier New"/>
                <a:sym typeface="Courier New"/>
              </a:rPr>
              <a:t>import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 </a:t>
            </a:r>
            <a:r>
              <a:rPr lang="en" sz="1900">
                <a:solidFill>
                  <a:srgbClr val="C586C0"/>
                </a:solidFill>
                <a:highlight>
                  <a:srgbClr val="1F1F1F"/>
                </a:highlight>
                <a:latin typeface="Courier New"/>
                <a:ea typeface="Courier New"/>
                <a:cs typeface="Courier New"/>
                <a:sym typeface="Courier New"/>
              </a:rPr>
              <a:t>from</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"node:fs"</a:t>
            </a:r>
            <a:endParaRPr sz="1900">
              <a:solidFill>
                <a:srgbClr val="CE9178"/>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x</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1</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y</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2</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z</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x</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y</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readFile</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"a.txt"</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//readFile a</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endParaRPr sz="1900">
              <a:solidFill>
                <a:srgbClr val="569CD6"/>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//writeFile b</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writeFile</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"b.txt"</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"test"</a:t>
            </a: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//setTimeout 1000ms</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DCDCAA"/>
                </a:solidFill>
                <a:highlight>
                  <a:srgbClr val="1F1F1F"/>
                </a:highlight>
                <a:latin typeface="Courier New"/>
                <a:ea typeface="Courier New"/>
                <a:cs typeface="Courier New"/>
                <a:sym typeface="Courier New"/>
              </a:rPr>
              <a:t>setTimeout</a:t>
            </a:r>
            <a:r>
              <a:rPr lang="en" sz="1900">
                <a:solidFill>
                  <a:srgbClr val="CCCCCC"/>
                </a:solidFill>
                <a:highlight>
                  <a:srgbClr val="1F1F1F"/>
                </a:highlight>
                <a:latin typeface="Courier New"/>
                <a:ea typeface="Courier New"/>
                <a:cs typeface="Courier New"/>
                <a:sym typeface="Courier New"/>
              </a:rPr>
              <a:t>(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readFile</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"c.txt"</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//read file c</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console</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log</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"read c after a second"</a:t>
            </a:r>
            <a:r>
              <a:rPr lang="en" sz="1900">
                <a:solidFill>
                  <a:srgbClr val="CCCCCC"/>
                </a:solidFill>
                <a:highlight>
                  <a:srgbClr val="1F1F1F"/>
                </a:highlight>
                <a:latin typeface="Courier New"/>
                <a:ea typeface="Courier New"/>
                <a:cs typeface="Courier New"/>
                <a:sym typeface="Courier New"/>
              </a:rPr>
              <a:t>) ), </a:t>
            </a:r>
            <a:r>
              <a:rPr lang="en" sz="1900">
                <a:solidFill>
                  <a:srgbClr val="B5CEA8"/>
                </a:solidFill>
                <a:highlight>
                  <a:srgbClr val="1F1F1F"/>
                </a:highlight>
                <a:latin typeface="Courier New"/>
                <a:ea typeface="Courier New"/>
                <a:cs typeface="Courier New"/>
                <a:sym typeface="Courier New"/>
              </a:rPr>
              <a:t>1000</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6A9955"/>
                </a:solidFill>
                <a:highlight>
                  <a:srgbClr val="1F1F1F"/>
                </a:highlight>
                <a:latin typeface="Courier New"/>
                <a:ea typeface="Courier New"/>
                <a:cs typeface="Courier New"/>
                <a:sym typeface="Courier New"/>
              </a:rPr>
              <a:t>//setTimeout 1ms</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DCDCAA"/>
                </a:solidFill>
                <a:highlight>
                  <a:srgbClr val="1F1F1F"/>
                </a:highlight>
                <a:latin typeface="Courier New"/>
                <a:ea typeface="Courier New"/>
                <a:cs typeface="Courier New"/>
                <a:sym typeface="Courier New"/>
              </a:rPr>
              <a:t>setTimeout</a:t>
            </a: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console</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log</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"timeout elapsed 1ms"</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1</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6" name="Shape 2866"/>
        <p:cNvGrpSpPr/>
        <p:nvPr/>
      </p:nvGrpSpPr>
      <p:grpSpPr>
        <a:xfrm>
          <a:off x="0" y="0"/>
          <a:ext cx="0" cy="0"/>
          <a:chOff x="0" y="0"/>
          <a:chExt cx="0" cy="0"/>
        </a:xfrm>
      </p:grpSpPr>
      <p:sp>
        <p:nvSpPr>
          <p:cNvPr id="2867" name="Google Shape;2867;g32720b782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8" name="Google Shape;2868;g32720b782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4" name="Shape 2874"/>
        <p:cNvGrpSpPr/>
        <p:nvPr/>
      </p:nvGrpSpPr>
      <p:grpSpPr>
        <a:xfrm>
          <a:off x="0" y="0"/>
          <a:ext cx="0" cy="0"/>
          <a:chOff x="0" y="0"/>
          <a:chExt cx="0" cy="0"/>
        </a:xfrm>
      </p:grpSpPr>
      <p:sp>
        <p:nvSpPr>
          <p:cNvPr id="2875" name="Google Shape;2875;g32720b7822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6" name="Google Shape;2876;g32720b7822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2" name="Shape 2882"/>
        <p:cNvGrpSpPr/>
        <p:nvPr/>
      </p:nvGrpSpPr>
      <p:grpSpPr>
        <a:xfrm>
          <a:off x="0" y="0"/>
          <a:ext cx="0" cy="0"/>
          <a:chOff x="0" y="0"/>
          <a:chExt cx="0" cy="0"/>
        </a:xfrm>
      </p:grpSpPr>
      <p:sp>
        <p:nvSpPr>
          <p:cNvPr id="2883" name="Google Shape;2883;g32720b7822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4" name="Google Shape;2884;g32720b7822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0" name="Shape 2890"/>
        <p:cNvGrpSpPr/>
        <p:nvPr/>
      </p:nvGrpSpPr>
      <p:grpSpPr>
        <a:xfrm>
          <a:off x="0" y="0"/>
          <a:ext cx="0" cy="0"/>
          <a:chOff x="0" y="0"/>
          <a:chExt cx="0" cy="0"/>
        </a:xfrm>
      </p:grpSpPr>
      <p:sp>
        <p:nvSpPr>
          <p:cNvPr id="2891" name="Google Shape;2891;g32720b7822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2" name="Google Shape;2892;g32720b7822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8" name="Shape 2898"/>
        <p:cNvGrpSpPr/>
        <p:nvPr/>
      </p:nvGrpSpPr>
      <p:grpSpPr>
        <a:xfrm>
          <a:off x="0" y="0"/>
          <a:ext cx="0" cy="0"/>
          <a:chOff x="0" y="0"/>
          <a:chExt cx="0" cy="0"/>
        </a:xfrm>
      </p:grpSpPr>
      <p:sp>
        <p:nvSpPr>
          <p:cNvPr id="2899" name="Google Shape;2899;g32720b7822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0" name="Google Shape;2900;g32720b7822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4" name="Shape 2904"/>
        <p:cNvGrpSpPr/>
        <p:nvPr/>
      </p:nvGrpSpPr>
      <p:grpSpPr>
        <a:xfrm>
          <a:off x="0" y="0"/>
          <a:ext cx="0" cy="0"/>
          <a:chOff x="0" y="0"/>
          <a:chExt cx="0" cy="0"/>
        </a:xfrm>
      </p:grpSpPr>
      <p:sp>
        <p:nvSpPr>
          <p:cNvPr id="2905" name="Google Shape;2905;g32720b7822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6" name="Google Shape;2906;g32720b7822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1" name="Shape 2911"/>
        <p:cNvGrpSpPr/>
        <p:nvPr/>
      </p:nvGrpSpPr>
      <p:grpSpPr>
        <a:xfrm>
          <a:off x="0" y="0"/>
          <a:ext cx="0" cy="0"/>
          <a:chOff x="0" y="0"/>
          <a:chExt cx="0" cy="0"/>
        </a:xfrm>
      </p:grpSpPr>
      <p:sp>
        <p:nvSpPr>
          <p:cNvPr id="2912" name="Google Shape;2912;g32720b7822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3" name="Google Shape;2913;g32720b7822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8" name="Shape 2918"/>
        <p:cNvGrpSpPr/>
        <p:nvPr/>
      </p:nvGrpSpPr>
      <p:grpSpPr>
        <a:xfrm>
          <a:off x="0" y="0"/>
          <a:ext cx="0" cy="0"/>
          <a:chOff x="0" y="0"/>
          <a:chExt cx="0" cy="0"/>
        </a:xfrm>
      </p:grpSpPr>
      <p:sp>
        <p:nvSpPr>
          <p:cNvPr id="2919" name="Google Shape;2919;g32720b7822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0" name="Google Shape;2920;g32720b7822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2" name="Shape 2932"/>
        <p:cNvGrpSpPr/>
        <p:nvPr/>
      </p:nvGrpSpPr>
      <p:grpSpPr>
        <a:xfrm>
          <a:off x="0" y="0"/>
          <a:ext cx="0" cy="0"/>
          <a:chOff x="0" y="0"/>
          <a:chExt cx="0" cy="0"/>
        </a:xfrm>
      </p:grpSpPr>
      <p:sp>
        <p:nvSpPr>
          <p:cNvPr id="2933" name="Google Shape;2933;g32720b7822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4" name="Google Shape;2934;g32720b7822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9" name="Shape 2939"/>
        <p:cNvGrpSpPr/>
        <p:nvPr/>
      </p:nvGrpSpPr>
      <p:grpSpPr>
        <a:xfrm>
          <a:off x="0" y="0"/>
          <a:ext cx="0" cy="0"/>
          <a:chOff x="0" y="0"/>
          <a:chExt cx="0" cy="0"/>
        </a:xfrm>
      </p:grpSpPr>
      <p:sp>
        <p:nvSpPr>
          <p:cNvPr id="2940" name="Google Shape;2940;g32720b7822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1" name="Google Shape;2941;g32720b7822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0d478dbd76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0d478dbd76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900">
                <a:solidFill>
                  <a:srgbClr val="C586C0"/>
                </a:solidFill>
                <a:highlight>
                  <a:srgbClr val="1F1F1F"/>
                </a:highlight>
                <a:latin typeface="Courier New"/>
                <a:ea typeface="Courier New"/>
                <a:cs typeface="Courier New"/>
                <a:sym typeface="Courier New"/>
              </a:rPr>
              <a:t>import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 </a:t>
            </a:r>
            <a:r>
              <a:rPr lang="en" sz="1900">
                <a:solidFill>
                  <a:srgbClr val="C586C0"/>
                </a:solidFill>
                <a:highlight>
                  <a:srgbClr val="1F1F1F"/>
                </a:highlight>
                <a:latin typeface="Courier New"/>
                <a:ea typeface="Courier New"/>
                <a:cs typeface="Courier New"/>
                <a:sym typeface="Courier New"/>
              </a:rPr>
              <a:t>from</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"node:fs"</a:t>
            </a:r>
            <a:endParaRPr sz="1900">
              <a:solidFill>
                <a:srgbClr val="CE9178"/>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x</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1</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y</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2</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z</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x</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y</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readFile</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"a.txt"</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//readFile a</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endParaRPr sz="1900">
              <a:solidFill>
                <a:srgbClr val="569CD6"/>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//writeFile b</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writeFile</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"b.txt"</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"test"</a:t>
            </a: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//setTimeout 1000ms</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DCDCAA"/>
                </a:solidFill>
                <a:highlight>
                  <a:srgbClr val="1F1F1F"/>
                </a:highlight>
                <a:latin typeface="Courier New"/>
                <a:ea typeface="Courier New"/>
                <a:cs typeface="Courier New"/>
                <a:sym typeface="Courier New"/>
              </a:rPr>
              <a:t>setTimeout</a:t>
            </a:r>
            <a:r>
              <a:rPr lang="en" sz="1900">
                <a:solidFill>
                  <a:srgbClr val="CCCCCC"/>
                </a:solidFill>
                <a:highlight>
                  <a:srgbClr val="1F1F1F"/>
                </a:highlight>
                <a:latin typeface="Courier New"/>
                <a:ea typeface="Courier New"/>
                <a:cs typeface="Courier New"/>
                <a:sym typeface="Courier New"/>
              </a:rPr>
              <a:t>(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readFile</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"c.txt"</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//read file c</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console</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log</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"read c after a second"</a:t>
            </a:r>
            <a:r>
              <a:rPr lang="en" sz="1900">
                <a:solidFill>
                  <a:srgbClr val="CCCCCC"/>
                </a:solidFill>
                <a:highlight>
                  <a:srgbClr val="1F1F1F"/>
                </a:highlight>
                <a:latin typeface="Courier New"/>
                <a:ea typeface="Courier New"/>
                <a:cs typeface="Courier New"/>
                <a:sym typeface="Courier New"/>
              </a:rPr>
              <a:t>) ), </a:t>
            </a:r>
            <a:r>
              <a:rPr lang="en" sz="1900">
                <a:solidFill>
                  <a:srgbClr val="B5CEA8"/>
                </a:solidFill>
                <a:highlight>
                  <a:srgbClr val="1F1F1F"/>
                </a:highlight>
                <a:latin typeface="Courier New"/>
                <a:ea typeface="Courier New"/>
                <a:cs typeface="Courier New"/>
                <a:sym typeface="Courier New"/>
              </a:rPr>
              <a:t>1000</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6A9955"/>
                </a:solidFill>
                <a:highlight>
                  <a:srgbClr val="1F1F1F"/>
                </a:highlight>
                <a:latin typeface="Courier New"/>
                <a:ea typeface="Courier New"/>
                <a:cs typeface="Courier New"/>
                <a:sym typeface="Courier New"/>
              </a:rPr>
              <a:t>//setTimeout 1ms</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DCDCAA"/>
                </a:solidFill>
                <a:highlight>
                  <a:srgbClr val="1F1F1F"/>
                </a:highlight>
                <a:latin typeface="Courier New"/>
                <a:ea typeface="Courier New"/>
                <a:cs typeface="Courier New"/>
                <a:sym typeface="Courier New"/>
              </a:rPr>
              <a:t>setTimeout</a:t>
            </a: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console</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log</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"timeout elapsed 1ms"</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1</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6" name="Shape 2946"/>
        <p:cNvGrpSpPr/>
        <p:nvPr/>
      </p:nvGrpSpPr>
      <p:grpSpPr>
        <a:xfrm>
          <a:off x="0" y="0"/>
          <a:ext cx="0" cy="0"/>
          <a:chOff x="0" y="0"/>
          <a:chExt cx="0" cy="0"/>
        </a:xfrm>
      </p:grpSpPr>
      <p:sp>
        <p:nvSpPr>
          <p:cNvPr id="2947" name="Google Shape;2947;g32720b78222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8" name="Google Shape;2948;g32720b78222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3" name="Shape 2983"/>
        <p:cNvGrpSpPr/>
        <p:nvPr/>
      </p:nvGrpSpPr>
      <p:grpSpPr>
        <a:xfrm>
          <a:off x="0" y="0"/>
          <a:ext cx="0" cy="0"/>
          <a:chOff x="0" y="0"/>
          <a:chExt cx="0" cy="0"/>
        </a:xfrm>
      </p:grpSpPr>
      <p:sp>
        <p:nvSpPr>
          <p:cNvPr id="2984" name="Google Shape;2984;g32720b78222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5" name="Google Shape;2985;g32720b78222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4" name="Shape 3014"/>
        <p:cNvGrpSpPr/>
        <p:nvPr/>
      </p:nvGrpSpPr>
      <p:grpSpPr>
        <a:xfrm>
          <a:off x="0" y="0"/>
          <a:ext cx="0" cy="0"/>
          <a:chOff x="0" y="0"/>
          <a:chExt cx="0" cy="0"/>
        </a:xfrm>
      </p:grpSpPr>
      <p:sp>
        <p:nvSpPr>
          <p:cNvPr id="3015" name="Google Shape;3015;g32720b78222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6" name="Google Shape;3016;g32720b78222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7" name="Shape 3057"/>
        <p:cNvGrpSpPr/>
        <p:nvPr/>
      </p:nvGrpSpPr>
      <p:grpSpPr>
        <a:xfrm>
          <a:off x="0" y="0"/>
          <a:ext cx="0" cy="0"/>
          <a:chOff x="0" y="0"/>
          <a:chExt cx="0" cy="0"/>
        </a:xfrm>
      </p:grpSpPr>
      <p:sp>
        <p:nvSpPr>
          <p:cNvPr id="3058" name="Google Shape;3058;g32720b78222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9" name="Google Shape;3059;g32720b78222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3" name="Shape 3113"/>
        <p:cNvGrpSpPr/>
        <p:nvPr/>
      </p:nvGrpSpPr>
      <p:grpSpPr>
        <a:xfrm>
          <a:off x="0" y="0"/>
          <a:ext cx="0" cy="0"/>
          <a:chOff x="0" y="0"/>
          <a:chExt cx="0" cy="0"/>
        </a:xfrm>
      </p:grpSpPr>
      <p:sp>
        <p:nvSpPr>
          <p:cNvPr id="3114" name="Google Shape;3114;g32720b78222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5" name="Google Shape;3115;g32720b78222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6" name="Shape 3156"/>
        <p:cNvGrpSpPr/>
        <p:nvPr/>
      </p:nvGrpSpPr>
      <p:grpSpPr>
        <a:xfrm>
          <a:off x="0" y="0"/>
          <a:ext cx="0" cy="0"/>
          <a:chOff x="0" y="0"/>
          <a:chExt cx="0" cy="0"/>
        </a:xfrm>
      </p:grpSpPr>
      <p:sp>
        <p:nvSpPr>
          <p:cNvPr id="3157" name="Google Shape;3157;g32720b78222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8" name="Google Shape;3158;g32720b78222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3" name="Shape 3163"/>
        <p:cNvGrpSpPr/>
        <p:nvPr/>
      </p:nvGrpSpPr>
      <p:grpSpPr>
        <a:xfrm>
          <a:off x="0" y="0"/>
          <a:ext cx="0" cy="0"/>
          <a:chOff x="0" y="0"/>
          <a:chExt cx="0" cy="0"/>
        </a:xfrm>
      </p:grpSpPr>
      <p:sp>
        <p:nvSpPr>
          <p:cNvPr id="3164" name="Google Shape;3164;g32720b78222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5" name="Google Shape;3165;g32720b78222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0" name="Shape 3170"/>
        <p:cNvGrpSpPr/>
        <p:nvPr/>
      </p:nvGrpSpPr>
      <p:grpSpPr>
        <a:xfrm>
          <a:off x="0" y="0"/>
          <a:ext cx="0" cy="0"/>
          <a:chOff x="0" y="0"/>
          <a:chExt cx="0" cy="0"/>
        </a:xfrm>
      </p:grpSpPr>
      <p:sp>
        <p:nvSpPr>
          <p:cNvPr id="3171" name="Google Shape;3171;g32720b78222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2" name="Google Shape;3172;g32720b78222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6" name="Shape 3176"/>
        <p:cNvGrpSpPr/>
        <p:nvPr/>
      </p:nvGrpSpPr>
      <p:grpSpPr>
        <a:xfrm>
          <a:off x="0" y="0"/>
          <a:ext cx="0" cy="0"/>
          <a:chOff x="0" y="0"/>
          <a:chExt cx="0" cy="0"/>
        </a:xfrm>
      </p:grpSpPr>
      <p:sp>
        <p:nvSpPr>
          <p:cNvPr id="3177" name="Google Shape;3177;g32720b78222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8" name="Google Shape;3178;g32720b78222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9" name="Shape 3189"/>
        <p:cNvGrpSpPr/>
        <p:nvPr/>
      </p:nvGrpSpPr>
      <p:grpSpPr>
        <a:xfrm>
          <a:off x="0" y="0"/>
          <a:ext cx="0" cy="0"/>
          <a:chOff x="0" y="0"/>
          <a:chExt cx="0" cy="0"/>
        </a:xfrm>
      </p:grpSpPr>
      <p:sp>
        <p:nvSpPr>
          <p:cNvPr id="3190" name="Google Shape;3190;g32720b78222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1" name="Google Shape;3191;g32720b78222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0d478dbd76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0d478dbd7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900">
                <a:solidFill>
                  <a:srgbClr val="C586C0"/>
                </a:solidFill>
                <a:highlight>
                  <a:srgbClr val="1F1F1F"/>
                </a:highlight>
                <a:latin typeface="Courier New"/>
                <a:ea typeface="Courier New"/>
                <a:cs typeface="Courier New"/>
                <a:sym typeface="Courier New"/>
              </a:rPr>
              <a:t>import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 </a:t>
            </a:r>
            <a:r>
              <a:rPr lang="en" sz="1900">
                <a:solidFill>
                  <a:srgbClr val="C586C0"/>
                </a:solidFill>
                <a:highlight>
                  <a:srgbClr val="1F1F1F"/>
                </a:highlight>
                <a:latin typeface="Courier New"/>
                <a:ea typeface="Courier New"/>
                <a:cs typeface="Courier New"/>
                <a:sym typeface="Courier New"/>
              </a:rPr>
              <a:t>from</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"node:fs"</a:t>
            </a:r>
            <a:endParaRPr sz="1900">
              <a:solidFill>
                <a:srgbClr val="CE9178"/>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x</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1</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y</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2</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z</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x</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y</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readFile</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"a.txt"</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//readFile a</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endParaRPr sz="1900">
              <a:solidFill>
                <a:srgbClr val="569CD6"/>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//writeFile b</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writeFile</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"b.txt"</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"test"</a:t>
            </a: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//setTimeout 1000ms</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DCDCAA"/>
                </a:solidFill>
                <a:highlight>
                  <a:srgbClr val="1F1F1F"/>
                </a:highlight>
                <a:latin typeface="Courier New"/>
                <a:ea typeface="Courier New"/>
                <a:cs typeface="Courier New"/>
                <a:sym typeface="Courier New"/>
              </a:rPr>
              <a:t>setTimeout</a:t>
            </a:r>
            <a:r>
              <a:rPr lang="en" sz="1900">
                <a:solidFill>
                  <a:srgbClr val="CCCCCC"/>
                </a:solidFill>
                <a:highlight>
                  <a:srgbClr val="1F1F1F"/>
                </a:highlight>
                <a:latin typeface="Courier New"/>
                <a:ea typeface="Courier New"/>
                <a:cs typeface="Courier New"/>
                <a:sym typeface="Courier New"/>
              </a:rPr>
              <a:t>(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readFile</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"c.txt"</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//read file c</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console</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log</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"read c after a second"</a:t>
            </a:r>
            <a:r>
              <a:rPr lang="en" sz="1900">
                <a:solidFill>
                  <a:srgbClr val="CCCCCC"/>
                </a:solidFill>
                <a:highlight>
                  <a:srgbClr val="1F1F1F"/>
                </a:highlight>
                <a:latin typeface="Courier New"/>
                <a:ea typeface="Courier New"/>
                <a:cs typeface="Courier New"/>
                <a:sym typeface="Courier New"/>
              </a:rPr>
              <a:t>) ), </a:t>
            </a:r>
            <a:r>
              <a:rPr lang="en" sz="1900">
                <a:solidFill>
                  <a:srgbClr val="B5CEA8"/>
                </a:solidFill>
                <a:highlight>
                  <a:srgbClr val="1F1F1F"/>
                </a:highlight>
                <a:latin typeface="Courier New"/>
                <a:ea typeface="Courier New"/>
                <a:cs typeface="Courier New"/>
                <a:sym typeface="Courier New"/>
              </a:rPr>
              <a:t>1000</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6A9955"/>
                </a:solidFill>
                <a:highlight>
                  <a:srgbClr val="1F1F1F"/>
                </a:highlight>
                <a:latin typeface="Courier New"/>
                <a:ea typeface="Courier New"/>
                <a:cs typeface="Courier New"/>
                <a:sym typeface="Courier New"/>
              </a:rPr>
              <a:t>//setTimeout 1ms</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DCDCAA"/>
                </a:solidFill>
                <a:highlight>
                  <a:srgbClr val="1F1F1F"/>
                </a:highlight>
                <a:latin typeface="Courier New"/>
                <a:ea typeface="Courier New"/>
                <a:cs typeface="Courier New"/>
                <a:sym typeface="Courier New"/>
              </a:rPr>
              <a:t>setTimeout</a:t>
            </a: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console</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log</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"timeout elapsed 1ms"</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1</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0" name="Shape 3200"/>
        <p:cNvGrpSpPr/>
        <p:nvPr/>
      </p:nvGrpSpPr>
      <p:grpSpPr>
        <a:xfrm>
          <a:off x="0" y="0"/>
          <a:ext cx="0" cy="0"/>
          <a:chOff x="0" y="0"/>
          <a:chExt cx="0" cy="0"/>
        </a:xfrm>
      </p:grpSpPr>
      <p:sp>
        <p:nvSpPr>
          <p:cNvPr id="3201" name="Google Shape;3201;g32720b7822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2" name="Google Shape;3202;g32720b7822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6" name="Shape 3206"/>
        <p:cNvGrpSpPr/>
        <p:nvPr/>
      </p:nvGrpSpPr>
      <p:grpSpPr>
        <a:xfrm>
          <a:off x="0" y="0"/>
          <a:ext cx="0" cy="0"/>
          <a:chOff x="0" y="0"/>
          <a:chExt cx="0" cy="0"/>
        </a:xfrm>
      </p:grpSpPr>
      <p:sp>
        <p:nvSpPr>
          <p:cNvPr id="3207" name="Google Shape;3207;g32720b78222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8" name="Google Shape;3208;g32720b78222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3" name="Shape 3213"/>
        <p:cNvGrpSpPr/>
        <p:nvPr/>
      </p:nvGrpSpPr>
      <p:grpSpPr>
        <a:xfrm>
          <a:off x="0" y="0"/>
          <a:ext cx="0" cy="0"/>
          <a:chOff x="0" y="0"/>
          <a:chExt cx="0" cy="0"/>
        </a:xfrm>
      </p:grpSpPr>
      <p:sp>
        <p:nvSpPr>
          <p:cNvPr id="3214" name="Google Shape;3214;g32720b78222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5" name="Google Shape;3215;g32720b78222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0" name="Shape 3220"/>
        <p:cNvGrpSpPr/>
        <p:nvPr/>
      </p:nvGrpSpPr>
      <p:grpSpPr>
        <a:xfrm>
          <a:off x="0" y="0"/>
          <a:ext cx="0" cy="0"/>
          <a:chOff x="0" y="0"/>
          <a:chExt cx="0" cy="0"/>
        </a:xfrm>
      </p:grpSpPr>
      <p:sp>
        <p:nvSpPr>
          <p:cNvPr id="3221" name="Google Shape;3221;g32720b78222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2" name="Google Shape;3222;g32720b78222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4" name="Shape 3234"/>
        <p:cNvGrpSpPr/>
        <p:nvPr/>
      </p:nvGrpSpPr>
      <p:grpSpPr>
        <a:xfrm>
          <a:off x="0" y="0"/>
          <a:ext cx="0" cy="0"/>
          <a:chOff x="0" y="0"/>
          <a:chExt cx="0" cy="0"/>
        </a:xfrm>
      </p:grpSpPr>
      <p:sp>
        <p:nvSpPr>
          <p:cNvPr id="3235" name="Google Shape;3235;g32720b78222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6" name="Google Shape;3236;g32720b78222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9" name="Shape 3259"/>
        <p:cNvGrpSpPr/>
        <p:nvPr/>
      </p:nvGrpSpPr>
      <p:grpSpPr>
        <a:xfrm>
          <a:off x="0" y="0"/>
          <a:ext cx="0" cy="0"/>
          <a:chOff x="0" y="0"/>
          <a:chExt cx="0" cy="0"/>
        </a:xfrm>
      </p:grpSpPr>
      <p:sp>
        <p:nvSpPr>
          <p:cNvPr id="3260" name="Google Shape;3260;g32720b78222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1" name="Google Shape;3261;g32720b78222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6" name="Shape 3266"/>
        <p:cNvGrpSpPr/>
        <p:nvPr/>
      </p:nvGrpSpPr>
      <p:grpSpPr>
        <a:xfrm>
          <a:off x="0" y="0"/>
          <a:ext cx="0" cy="0"/>
          <a:chOff x="0" y="0"/>
          <a:chExt cx="0" cy="0"/>
        </a:xfrm>
      </p:grpSpPr>
      <p:sp>
        <p:nvSpPr>
          <p:cNvPr id="3267" name="Google Shape;3267;g32720b78222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8" name="Google Shape;3268;g32720b78222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3" name="Shape 3273"/>
        <p:cNvGrpSpPr/>
        <p:nvPr/>
      </p:nvGrpSpPr>
      <p:grpSpPr>
        <a:xfrm>
          <a:off x="0" y="0"/>
          <a:ext cx="0" cy="0"/>
          <a:chOff x="0" y="0"/>
          <a:chExt cx="0" cy="0"/>
        </a:xfrm>
      </p:grpSpPr>
      <p:sp>
        <p:nvSpPr>
          <p:cNvPr id="3274" name="Google Shape;3274;g32720b78222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5" name="Google Shape;3275;g32720b78222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7" name="Shape 3287"/>
        <p:cNvGrpSpPr/>
        <p:nvPr/>
      </p:nvGrpSpPr>
      <p:grpSpPr>
        <a:xfrm>
          <a:off x="0" y="0"/>
          <a:ext cx="0" cy="0"/>
          <a:chOff x="0" y="0"/>
          <a:chExt cx="0" cy="0"/>
        </a:xfrm>
      </p:grpSpPr>
      <p:sp>
        <p:nvSpPr>
          <p:cNvPr id="3288" name="Google Shape;3288;g331b215e2e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9" name="Google Shape;3289;g331b215e2e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0" name="Shape 3300"/>
        <p:cNvGrpSpPr/>
        <p:nvPr/>
      </p:nvGrpSpPr>
      <p:grpSpPr>
        <a:xfrm>
          <a:off x="0" y="0"/>
          <a:ext cx="0" cy="0"/>
          <a:chOff x="0" y="0"/>
          <a:chExt cx="0" cy="0"/>
        </a:xfrm>
      </p:grpSpPr>
      <p:sp>
        <p:nvSpPr>
          <p:cNvPr id="3301" name="Google Shape;3301;g331b215e2e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2" name="Google Shape;3302;g331b215e2e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22df2d0b9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22df2d0b9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0d478dbd76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0d478dbd76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900">
                <a:solidFill>
                  <a:srgbClr val="C586C0"/>
                </a:solidFill>
                <a:highlight>
                  <a:srgbClr val="1F1F1F"/>
                </a:highlight>
                <a:latin typeface="Courier New"/>
                <a:ea typeface="Courier New"/>
                <a:cs typeface="Courier New"/>
                <a:sym typeface="Courier New"/>
              </a:rPr>
              <a:t>import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 </a:t>
            </a:r>
            <a:r>
              <a:rPr lang="en" sz="1900">
                <a:solidFill>
                  <a:srgbClr val="C586C0"/>
                </a:solidFill>
                <a:highlight>
                  <a:srgbClr val="1F1F1F"/>
                </a:highlight>
                <a:latin typeface="Courier New"/>
                <a:ea typeface="Courier New"/>
                <a:cs typeface="Courier New"/>
                <a:sym typeface="Courier New"/>
              </a:rPr>
              <a:t>from</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"node:fs"</a:t>
            </a:r>
            <a:endParaRPr sz="1900">
              <a:solidFill>
                <a:srgbClr val="CE9178"/>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x</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1</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y</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2</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z</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x</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y</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readFile</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"a.txt"</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//readFile a</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endParaRPr sz="1900">
              <a:solidFill>
                <a:srgbClr val="569CD6"/>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//writeFile b</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writeFile</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"b.txt"</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"test"</a:t>
            </a: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//setTimeout 1000ms</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DCDCAA"/>
                </a:solidFill>
                <a:highlight>
                  <a:srgbClr val="1F1F1F"/>
                </a:highlight>
                <a:latin typeface="Courier New"/>
                <a:ea typeface="Courier New"/>
                <a:cs typeface="Courier New"/>
                <a:sym typeface="Courier New"/>
              </a:rPr>
              <a:t>setTimeout</a:t>
            </a:r>
            <a:r>
              <a:rPr lang="en" sz="1900">
                <a:solidFill>
                  <a:srgbClr val="CCCCCC"/>
                </a:solidFill>
                <a:highlight>
                  <a:srgbClr val="1F1F1F"/>
                </a:highlight>
                <a:latin typeface="Courier New"/>
                <a:ea typeface="Courier New"/>
                <a:cs typeface="Courier New"/>
                <a:sym typeface="Courier New"/>
              </a:rPr>
              <a:t>(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readFile</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"c.txt"</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//read file c</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console</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log</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"read c after a second"</a:t>
            </a:r>
            <a:r>
              <a:rPr lang="en" sz="1900">
                <a:solidFill>
                  <a:srgbClr val="CCCCCC"/>
                </a:solidFill>
                <a:highlight>
                  <a:srgbClr val="1F1F1F"/>
                </a:highlight>
                <a:latin typeface="Courier New"/>
                <a:ea typeface="Courier New"/>
                <a:cs typeface="Courier New"/>
                <a:sym typeface="Courier New"/>
              </a:rPr>
              <a:t>) ), </a:t>
            </a:r>
            <a:r>
              <a:rPr lang="en" sz="1900">
                <a:solidFill>
                  <a:srgbClr val="B5CEA8"/>
                </a:solidFill>
                <a:highlight>
                  <a:srgbClr val="1F1F1F"/>
                </a:highlight>
                <a:latin typeface="Courier New"/>
                <a:ea typeface="Courier New"/>
                <a:cs typeface="Courier New"/>
                <a:sym typeface="Courier New"/>
              </a:rPr>
              <a:t>1000</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6A9955"/>
                </a:solidFill>
                <a:highlight>
                  <a:srgbClr val="1F1F1F"/>
                </a:highlight>
                <a:latin typeface="Courier New"/>
                <a:ea typeface="Courier New"/>
                <a:cs typeface="Courier New"/>
                <a:sym typeface="Courier New"/>
              </a:rPr>
              <a:t>//setTimeout 1ms</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DCDCAA"/>
                </a:solidFill>
                <a:highlight>
                  <a:srgbClr val="1F1F1F"/>
                </a:highlight>
                <a:latin typeface="Courier New"/>
                <a:ea typeface="Courier New"/>
                <a:cs typeface="Courier New"/>
                <a:sym typeface="Courier New"/>
              </a:rPr>
              <a:t>setTimeout</a:t>
            </a: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console</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log</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"timeout elapsed 1ms"</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1</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1" name="Shape 3321"/>
        <p:cNvGrpSpPr/>
        <p:nvPr/>
      </p:nvGrpSpPr>
      <p:grpSpPr>
        <a:xfrm>
          <a:off x="0" y="0"/>
          <a:ext cx="0" cy="0"/>
          <a:chOff x="0" y="0"/>
          <a:chExt cx="0" cy="0"/>
        </a:xfrm>
      </p:grpSpPr>
      <p:sp>
        <p:nvSpPr>
          <p:cNvPr id="3322" name="Google Shape;3322;g331b215e2e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3" name="Google Shape;3323;g331b215e2e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2" name="Shape 3342"/>
        <p:cNvGrpSpPr/>
        <p:nvPr/>
      </p:nvGrpSpPr>
      <p:grpSpPr>
        <a:xfrm>
          <a:off x="0" y="0"/>
          <a:ext cx="0" cy="0"/>
          <a:chOff x="0" y="0"/>
          <a:chExt cx="0" cy="0"/>
        </a:xfrm>
      </p:grpSpPr>
      <p:sp>
        <p:nvSpPr>
          <p:cNvPr id="3343" name="Google Shape;3343;g331b215e2e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4" name="Google Shape;3344;g331b215e2e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8" name="Shape 3358"/>
        <p:cNvGrpSpPr/>
        <p:nvPr/>
      </p:nvGrpSpPr>
      <p:grpSpPr>
        <a:xfrm>
          <a:off x="0" y="0"/>
          <a:ext cx="0" cy="0"/>
          <a:chOff x="0" y="0"/>
          <a:chExt cx="0" cy="0"/>
        </a:xfrm>
      </p:grpSpPr>
      <p:sp>
        <p:nvSpPr>
          <p:cNvPr id="3359" name="Google Shape;3359;g32720b78222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0" name="Google Shape;3360;g32720b78222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4" name="Shape 3374"/>
        <p:cNvGrpSpPr/>
        <p:nvPr/>
      </p:nvGrpSpPr>
      <p:grpSpPr>
        <a:xfrm>
          <a:off x="0" y="0"/>
          <a:ext cx="0" cy="0"/>
          <a:chOff x="0" y="0"/>
          <a:chExt cx="0" cy="0"/>
        </a:xfrm>
      </p:grpSpPr>
      <p:sp>
        <p:nvSpPr>
          <p:cNvPr id="3375" name="Google Shape;3375;g32720b78222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6" name="Google Shape;3376;g32720b78222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8" name="Shape 3388"/>
        <p:cNvGrpSpPr/>
        <p:nvPr/>
      </p:nvGrpSpPr>
      <p:grpSpPr>
        <a:xfrm>
          <a:off x="0" y="0"/>
          <a:ext cx="0" cy="0"/>
          <a:chOff x="0" y="0"/>
          <a:chExt cx="0" cy="0"/>
        </a:xfrm>
      </p:grpSpPr>
      <p:sp>
        <p:nvSpPr>
          <p:cNvPr id="3389" name="Google Shape;3389;g32720b78222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0" name="Google Shape;3390;g32720b78222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4" name="Shape 3394"/>
        <p:cNvGrpSpPr/>
        <p:nvPr/>
      </p:nvGrpSpPr>
      <p:grpSpPr>
        <a:xfrm>
          <a:off x="0" y="0"/>
          <a:ext cx="0" cy="0"/>
          <a:chOff x="0" y="0"/>
          <a:chExt cx="0" cy="0"/>
        </a:xfrm>
      </p:grpSpPr>
      <p:sp>
        <p:nvSpPr>
          <p:cNvPr id="3395" name="Google Shape;3395;g3275c577b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6" name="Google Shape;3396;g3275c577b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1" name="Shape 3401"/>
        <p:cNvGrpSpPr/>
        <p:nvPr/>
      </p:nvGrpSpPr>
      <p:grpSpPr>
        <a:xfrm>
          <a:off x="0" y="0"/>
          <a:ext cx="0" cy="0"/>
          <a:chOff x="0" y="0"/>
          <a:chExt cx="0" cy="0"/>
        </a:xfrm>
      </p:grpSpPr>
      <p:sp>
        <p:nvSpPr>
          <p:cNvPr id="3402" name="Google Shape;3402;g3275c577b6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3" name="Google Shape;3403;g3275c577b6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8" name="Shape 3408"/>
        <p:cNvGrpSpPr/>
        <p:nvPr/>
      </p:nvGrpSpPr>
      <p:grpSpPr>
        <a:xfrm>
          <a:off x="0" y="0"/>
          <a:ext cx="0" cy="0"/>
          <a:chOff x="0" y="0"/>
          <a:chExt cx="0" cy="0"/>
        </a:xfrm>
      </p:grpSpPr>
      <p:sp>
        <p:nvSpPr>
          <p:cNvPr id="3409" name="Google Shape;3409;g3275c577b6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0" name="Google Shape;3410;g3275c577b6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6" name="Shape 3446"/>
        <p:cNvGrpSpPr/>
        <p:nvPr/>
      </p:nvGrpSpPr>
      <p:grpSpPr>
        <a:xfrm>
          <a:off x="0" y="0"/>
          <a:ext cx="0" cy="0"/>
          <a:chOff x="0" y="0"/>
          <a:chExt cx="0" cy="0"/>
        </a:xfrm>
      </p:grpSpPr>
      <p:sp>
        <p:nvSpPr>
          <p:cNvPr id="3447" name="Google Shape;3447;g3275c577b6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8" name="Google Shape;3448;g3275c577b6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0" name="Shape 3500"/>
        <p:cNvGrpSpPr/>
        <p:nvPr/>
      </p:nvGrpSpPr>
      <p:grpSpPr>
        <a:xfrm>
          <a:off x="0" y="0"/>
          <a:ext cx="0" cy="0"/>
          <a:chOff x="0" y="0"/>
          <a:chExt cx="0" cy="0"/>
        </a:xfrm>
      </p:grpSpPr>
      <p:sp>
        <p:nvSpPr>
          <p:cNvPr id="3501" name="Google Shape;3501;g3275c577b6e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2" name="Google Shape;3502;g3275c577b6e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0d478dbd76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0d478dbd76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900">
                <a:solidFill>
                  <a:srgbClr val="C586C0"/>
                </a:solidFill>
                <a:highlight>
                  <a:srgbClr val="1F1F1F"/>
                </a:highlight>
                <a:latin typeface="Courier New"/>
                <a:ea typeface="Courier New"/>
                <a:cs typeface="Courier New"/>
                <a:sym typeface="Courier New"/>
              </a:rPr>
              <a:t>import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 </a:t>
            </a:r>
            <a:r>
              <a:rPr lang="en" sz="1900">
                <a:solidFill>
                  <a:srgbClr val="C586C0"/>
                </a:solidFill>
                <a:highlight>
                  <a:srgbClr val="1F1F1F"/>
                </a:highlight>
                <a:latin typeface="Courier New"/>
                <a:ea typeface="Courier New"/>
                <a:cs typeface="Courier New"/>
                <a:sym typeface="Courier New"/>
              </a:rPr>
              <a:t>from</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"node:fs"</a:t>
            </a:r>
            <a:endParaRPr sz="1900">
              <a:solidFill>
                <a:srgbClr val="CE9178"/>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x</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1</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y</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2</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z</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x</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y</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readFile</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"a.txt"</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//readFile a</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endParaRPr sz="1900">
              <a:solidFill>
                <a:srgbClr val="569CD6"/>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//writeFile b</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writeFile</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"b.txt"</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"test"</a:t>
            </a: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//setTimeout 1000ms</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DCDCAA"/>
                </a:solidFill>
                <a:highlight>
                  <a:srgbClr val="1F1F1F"/>
                </a:highlight>
                <a:latin typeface="Courier New"/>
                <a:ea typeface="Courier New"/>
                <a:cs typeface="Courier New"/>
                <a:sym typeface="Courier New"/>
              </a:rPr>
              <a:t>setTimeout</a:t>
            </a:r>
            <a:r>
              <a:rPr lang="en" sz="1900">
                <a:solidFill>
                  <a:srgbClr val="CCCCCC"/>
                </a:solidFill>
                <a:highlight>
                  <a:srgbClr val="1F1F1F"/>
                </a:highlight>
                <a:latin typeface="Courier New"/>
                <a:ea typeface="Courier New"/>
                <a:cs typeface="Courier New"/>
                <a:sym typeface="Courier New"/>
              </a:rPr>
              <a:t>(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readFile</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"c.txt"</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//read file c</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console</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log</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"read c after a second"</a:t>
            </a:r>
            <a:r>
              <a:rPr lang="en" sz="1900">
                <a:solidFill>
                  <a:srgbClr val="CCCCCC"/>
                </a:solidFill>
                <a:highlight>
                  <a:srgbClr val="1F1F1F"/>
                </a:highlight>
                <a:latin typeface="Courier New"/>
                <a:ea typeface="Courier New"/>
                <a:cs typeface="Courier New"/>
                <a:sym typeface="Courier New"/>
              </a:rPr>
              <a:t>) ), </a:t>
            </a:r>
            <a:r>
              <a:rPr lang="en" sz="1900">
                <a:solidFill>
                  <a:srgbClr val="B5CEA8"/>
                </a:solidFill>
                <a:highlight>
                  <a:srgbClr val="1F1F1F"/>
                </a:highlight>
                <a:latin typeface="Courier New"/>
                <a:ea typeface="Courier New"/>
                <a:cs typeface="Courier New"/>
                <a:sym typeface="Courier New"/>
              </a:rPr>
              <a:t>1000</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6A9955"/>
                </a:solidFill>
                <a:highlight>
                  <a:srgbClr val="1F1F1F"/>
                </a:highlight>
                <a:latin typeface="Courier New"/>
                <a:ea typeface="Courier New"/>
                <a:cs typeface="Courier New"/>
                <a:sym typeface="Courier New"/>
              </a:rPr>
              <a:t>//setTimeout 1ms</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DCDCAA"/>
                </a:solidFill>
                <a:highlight>
                  <a:srgbClr val="1F1F1F"/>
                </a:highlight>
                <a:latin typeface="Courier New"/>
                <a:ea typeface="Courier New"/>
                <a:cs typeface="Courier New"/>
                <a:sym typeface="Courier New"/>
              </a:rPr>
              <a:t>setTimeout</a:t>
            </a: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console</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log</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"timeout elapsed 1ms"</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1</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6" name="Shape 3506"/>
        <p:cNvGrpSpPr/>
        <p:nvPr/>
      </p:nvGrpSpPr>
      <p:grpSpPr>
        <a:xfrm>
          <a:off x="0" y="0"/>
          <a:ext cx="0" cy="0"/>
          <a:chOff x="0" y="0"/>
          <a:chExt cx="0" cy="0"/>
        </a:xfrm>
      </p:grpSpPr>
      <p:sp>
        <p:nvSpPr>
          <p:cNvPr id="3507" name="Google Shape;3507;g3275c577b6e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8" name="Google Shape;3508;g3275c577b6e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2" name="Shape 3542"/>
        <p:cNvGrpSpPr/>
        <p:nvPr/>
      </p:nvGrpSpPr>
      <p:grpSpPr>
        <a:xfrm>
          <a:off x="0" y="0"/>
          <a:ext cx="0" cy="0"/>
          <a:chOff x="0" y="0"/>
          <a:chExt cx="0" cy="0"/>
        </a:xfrm>
      </p:grpSpPr>
      <p:sp>
        <p:nvSpPr>
          <p:cNvPr id="3543" name="Google Shape;3543;g3275c577b6e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4" name="Google Shape;3544;g3275c577b6e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1" name="Shape 3581"/>
        <p:cNvGrpSpPr/>
        <p:nvPr/>
      </p:nvGrpSpPr>
      <p:grpSpPr>
        <a:xfrm>
          <a:off x="0" y="0"/>
          <a:ext cx="0" cy="0"/>
          <a:chOff x="0" y="0"/>
          <a:chExt cx="0" cy="0"/>
        </a:xfrm>
      </p:grpSpPr>
      <p:sp>
        <p:nvSpPr>
          <p:cNvPr id="3582" name="Google Shape;3582;g3275c577b6e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3" name="Google Shape;3583;g3275c577b6e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8" name="Shape 3648"/>
        <p:cNvGrpSpPr/>
        <p:nvPr/>
      </p:nvGrpSpPr>
      <p:grpSpPr>
        <a:xfrm>
          <a:off x="0" y="0"/>
          <a:ext cx="0" cy="0"/>
          <a:chOff x="0" y="0"/>
          <a:chExt cx="0" cy="0"/>
        </a:xfrm>
      </p:grpSpPr>
      <p:sp>
        <p:nvSpPr>
          <p:cNvPr id="3649" name="Google Shape;3649;g3275c577b6e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0" name="Google Shape;3650;g3275c577b6e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1" name="Shape 3731"/>
        <p:cNvGrpSpPr/>
        <p:nvPr/>
      </p:nvGrpSpPr>
      <p:grpSpPr>
        <a:xfrm>
          <a:off x="0" y="0"/>
          <a:ext cx="0" cy="0"/>
          <a:chOff x="0" y="0"/>
          <a:chExt cx="0" cy="0"/>
        </a:xfrm>
      </p:grpSpPr>
      <p:sp>
        <p:nvSpPr>
          <p:cNvPr id="3732" name="Google Shape;3732;g3275c577b6e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3" name="Google Shape;3733;g3275c577b6e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5" name="Shape 3815"/>
        <p:cNvGrpSpPr/>
        <p:nvPr/>
      </p:nvGrpSpPr>
      <p:grpSpPr>
        <a:xfrm>
          <a:off x="0" y="0"/>
          <a:ext cx="0" cy="0"/>
          <a:chOff x="0" y="0"/>
          <a:chExt cx="0" cy="0"/>
        </a:xfrm>
      </p:grpSpPr>
      <p:sp>
        <p:nvSpPr>
          <p:cNvPr id="3816" name="Google Shape;3816;g3275c577b6e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7" name="Google Shape;3817;g3275c577b6e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1" name="Shape 3821"/>
        <p:cNvGrpSpPr/>
        <p:nvPr/>
      </p:nvGrpSpPr>
      <p:grpSpPr>
        <a:xfrm>
          <a:off x="0" y="0"/>
          <a:ext cx="0" cy="0"/>
          <a:chOff x="0" y="0"/>
          <a:chExt cx="0" cy="0"/>
        </a:xfrm>
      </p:grpSpPr>
      <p:sp>
        <p:nvSpPr>
          <p:cNvPr id="3822" name="Google Shape;3822;g3275c577b6e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3" name="Google Shape;3823;g3275c577b6e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7" name="Shape 3827"/>
        <p:cNvGrpSpPr/>
        <p:nvPr/>
      </p:nvGrpSpPr>
      <p:grpSpPr>
        <a:xfrm>
          <a:off x="0" y="0"/>
          <a:ext cx="0" cy="0"/>
          <a:chOff x="0" y="0"/>
          <a:chExt cx="0" cy="0"/>
        </a:xfrm>
      </p:grpSpPr>
      <p:sp>
        <p:nvSpPr>
          <p:cNvPr id="3828" name="Google Shape;3828;g330bede37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9" name="Google Shape;3829;g330bede37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3" name="Shape 3833"/>
        <p:cNvGrpSpPr/>
        <p:nvPr/>
      </p:nvGrpSpPr>
      <p:grpSpPr>
        <a:xfrm>
          <a:off x="0" y="0"/>
          <a:ext cx="0" cy="0"/>
          <a:chOff x="0" y="0"/>
          <a:chExt cx="0" cy="0"/>
        </a:xfrm>
      </p:grpSpPr>
      <p:sp>
        <p:nvSpPr>
          <p:cNvPr id="3834" name="Google Shape;3834;g3275c577b6e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5" name="Google Shape;3835;g3275c577b6e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5" name="Shape 3845"/>
        <p:cNvGrpSpPr/>
        <p:nvPr/>
      </p:nvGrpSpPr>
      <p:grpSpPr>
        <a:xfrm>
          <a:off x="0" y="0"/>
          <a:ext cx="0" cy="0"/>
          <a:chOff x="0" y="0"/>
          <a:chExt cx="0" cy="0"/>
        </a:xfrm>
      </p:grpSpPr>
      <p:sp>
        <p:nvSpPr>
          <p:cNvPr id="3846" name="Google Shape;3846;g3275c577b6e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7" name="Google Shape;3847;g3275c577b6e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0d478dbd76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0d478dbd76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900">
                <a:solidFill>
                  <a:srgbClr val="C586C0"/>
                </a:solidFill>
                <a:highlight>
                  <a:srgbClr val="1F1F1F"/>
                </a:highlight>
                <a:latin typeface="Courier New"/>
                <a:ea typeface="Courier New"/>
                <a:cs typeface="Courier New"/>
                <a:sym typeface="Courier New"/>
              </a:rPr>
              <a:t>import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 </a:t>
            </a:r>
            <a:r>
              <a:rPr lang="en" sz="1900">
                <a:solidFill>
                  <a:srgbClr val="C586C0"/>
                </a:solidFill>
                <a:highlight>
                  <a:srgbClr val="1F1F1F"/>
                </a:highlight>
                <a:latin typeface="Courier New"/>
                <a:ea typeface="Courier New"/>
                <a:cs typeface="Courier New"/>
                <a:sym typeface="Courier New"/>
              </a:rPr>
              <a:t>from</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"node:fs"</a:t>
            </a:r>
            <a:endParaRPr sz="1900">
              <a:solidFill>
                <a:srgbClr val="CE9178"/>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x</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1</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y</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2</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z</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x</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y</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readFile</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"a.txt"</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//readFile a</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endParaRPr sz="1900">
              <a:solidFill>
                <a:srgbClr val="569CD6"/>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//writeFile b</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writeFile</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"b.txt"</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"test"</a:t>
            </a: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//setTimeout 1000ms</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DCDCAA"/>
                </a:solidFill>
                <a:highlight>
                  <a:srgbClr val="1F1F1F"/>
                </a:highlight>
                <a:latin typeface="Courier New"/>
                <a:ea typeface="Courier New"/>
                <a:cs typeface="Courier New"/>
                <a:sym typeface="Courier New"/>
              </a:rPr>
              <a:t>setTimeout</a:t>
            </a:r>
            <a:r>
              <a:rPr lang="en" sz="1900">
                <a:solidFill>
                  <a:srgbClr val="CCCCCC"/>
                </a:solidFill>
                <a:highlight>
                  <a:srgbClr val="1F1F1F"/>
                </a:highlight>
                <a:latin typeface="Courier New"/>
                <a:ea typeface="Courier New"/>
                <a:cs typeface="Courier New"/>
                <a:sym typeface="Courier New"/>
              </a:rPr>
              <a:t>(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readFile</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"c.txt"</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//read file c</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console</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log</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"read c after a second"</a:t>
            </a:r>
            <a:r>
              <a:rPr lang="en" sz="1900">
                <a:solidFill>
                  <a:srgbClr val="CCCCCC"/>
                </a:solidFill>
                <a:highlight>
                  <a:srgbClr val="1F1F1F"/>
                </a:highlight>
                <a:latin typeface="Courier New"/>
                <a:ea typeface="Courier New"/>
                <a:cs typeface="Courier New"/>
                <a:sym typeface="Courier New"/>
              </a:rPr>
              <a:t>) ), </a:t>
            </a:r>
            <a:r>
              <a:rPr lang="en" sz="1900">
                <a:solidFill>
                  <a:srgbClr val="B5CEA8"/>
                </a:solidFill>
                <a:highlight>
                  <a:srgbClr val="1F1F1F"/>
                </a:highlight>
                <a:latin typeface="Courier New"/>
                <a:ea typeface="Courier New"/>
                <a:cs typeface="Courier New"/>
                <a:sym typeface="Courier New"/>
              </a:rPr>
              <a:t>1000</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6A9955"/>
                </a:solidFill>
                <a:highlight>
                  <a:srgbClr val="1F1F1F"/>
                </a:highlight>
                <a:latin typeface="Courier New"/>
                <a:ea typeface="Courier New"/>
                <a:cs typeface="Courier New"/>
                <a:sym typeface="Courier New"/>
              </a:rPr>
              <a:t>//setTimeout 1ms</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DCDCAA"/>
                </a:solidFill>
                <a:highlight>
                  <a:srgbClr val="1F1F1F"/>
                </a:highlight>
                <a:latin typeface="Courier New"/>
                <a:ea typeface="Courier New"/>
                <a:cs typeface="Courier New"/>
                <a:sym typeface="Courier New"/>
              </a:rPr>
              <a:t>setTimeout</a:t>
            </a: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console</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log</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"timeout elapsed 1ms"</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1</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8" name="Shape 3858"/>
        <p:cNvGrpSpPr/>
        <p:nvPr/>
      </p:nvGrpSpPr>
      <p:grpSpPr>
        <a:xfrm>
          <a:off x="0" y="0"/>
          <a:ext cx="0" cy="0"/>
          <a:chOff x="0" y="0"/>
          <a:chExt cx="0" cy="0"/>
        </a:xfrm>
      </p:grpSpPr>
      <p:sp>
        <p:nvSpPr>
          <p:cNvPr id="3859" name="Google Shape;3859;g3275c577b6e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0" name="Google Shape;3860;g3275c577b6e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4" name="Shape 3864"/>
        <p:cNvGrpSpPr/>
        <p:nvPr/>
      </p:nvGrpSpPr>
      <p:grpSpPr>
        <a:xfrm>
          <a:off x="0" y="0"/>
          <a:ext cx="0" cy="0"/>
          <a:chOff x="0" y="0"/>
          <a:chExt cx="0" cy="0"/>
        </a:xfrm>
      </p:grpSpPr>
      <p:sp>
        <p:nvSpPr>
          <p:cNvPr id="3865" name="Google Shape;3865;g328eb857b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6" name="Google Shape;3866;g328eb857b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1" name="Shape 3871"/>
        <p:cNvGrpSpPr/>
        <p:nvPr/>
      </p:nvGrpSpPr>
      <p:grpSpPr>
        <a:xfrm>
          <a:off x="0" y="0"/>
          <a:ext cx="0" cy="0"/>
          <a:chOff x="0" y="0"/>
          <a:chExt cx="0" cy="0"/>
        </a:xfrm>
      </p:grpSpPr>
      <p:sp>
        <p:nvSpPr>
          <p:cNvPr id="3872" name="Google Shape;3872;g328eb857b4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3" name="Google Shape;3873;g328eb857b4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3" name="Shape 3893"/>
        <p:cNvGrpSpPr/>
        <p:nvPr/>
      </p:nvGrpSpPr>
      <p:grpSpPr>
        <a:xfrm>
          <a:off x="0" y="0"/>
          <a:ext cx="0" cy="0"/>
          <a:chOff x="0" y="0"/>
          <a:chExt cx="0" cy="0"/>
        </a:xfrm>
      </p:grpSpPr>
      <p:sp>
        <p:nvSpPr>
          <p:cNvPr id="3894" name="Google Shape;3894;g328eb857b4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5" name="Google Shape;3895;g328eb857b4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9" name="Shape 3899"/>
        <p:cNvGrpSpPr/>
        <p:nvPr/>
      </p:nvGrpSpPr>
      <p:grpSpPr>
        <a:xfrm>
          <a:off x="0" y="0"/>
          <a:ext cx="0" cy="0"/>
          <a:chOff x="0" y="0"/>
          <a:chExt cx="0" cy="0"/>
        </a:xfrm>
      </p:grpSpPr>
      <p:sp>
        <p:nvSpPr>
          <p:cNvPr id="3900" name="Google Shape;3900;g328eb857b4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1" name="Google Shape;3901;g328eb857b4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5" name="Shape 3925"/>
        <p:cNvGrpSpPr/>
        <p:nvPr/>
      </p:nvGrpSpPr>
      <p:grpSpPr>
        <a:xfrm>
          <a:off x="0" y="0"/>
          <a:ext cx="0" cy="0"/>
          <a:chOff x="0" y="0"/>
          <a:chExt cx="0" cy="0"/>
        </a:xfrm>
      </p:grpSpPr>
      <p:sp>
        <p:nvSpPr>
          <p:cNvPr id="3926" name="Google Shape;3926;g328eb857b4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7" name="Google Shape;3927;g328eb857b4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9" name="Shape 3949"/>
        <p:cNvGrpSpPr/>
        <p:nvPr/>
      </p:nvGrpSpPr>
      <p:grpSpPr>
        <a:xfrm>
          <a:off x="0" y="0"/>
          <a:ext cx="0" cy="0"/>
          <a:chOff x="0" y="0"/>
          <a:chExt cx="0" cy="0"/>
        </a:xfrm>
      </p:grpSpPr>
      <p:sp>
        <p:nvSpPr>
          <p:cNvPr id="3950" name="Google Shape;3950;g328eb857b4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1" name="Google Shape;3951;g328eb857b4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5" name="Shape 3955"/>
        <p:cNvGrpSpPr/>
        <p:nvPr/>
      </p:nvGrpSpPr>
      <p:grpSpPr>
        <a:xfrm>
          <a:off x="0" y="0"/>
          <a:ext cx="0" cy="0"/>
          <a:chOff x="0" y="0"/>
          <a:chExt cx="0" cy="0"/>
        </a:xfrm>
      </p:grpSpPr>
      <p:sp>
        <p:nvSpPr>
          <p:cNvPr id="3956" name="Google Shape;3956;g328eb857b4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7" name="Google Shape;3957;g328eb857b4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 </a:t>
            </a:r>
            <a:r>
              <a:rPr lang="en" u="sng">
                <a:solidFill>
                  <a:schemeClr val="hlink"/>
                </a:solidFill>
                <a:hlinkClick r:id="rId2"/>
              </a:rPr>
              <a:t>http://www.cs.iit.edu/~cs561/cs450/ChilkuriDineshThreads/dinesh%27s%20files/User%20and%20Kernel%20Level%20Threads.html#:~:text=Instead%20of%20thread%20table%20in,to%20create%20and%20manage%20threads.</a:t>
            </a:r>
            <a:r>
              <a:rPr lang="en"/>
              <a:t> </a:t>
            </a: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3" name="Shape 3983"/>
        <p:cNvGrpSpPr/>
        <p:nvPr/>
      </p:nvGrpSpPr>
      <p:grpSpPr>
        <a:xfrm>
          <a:off x="0" y="0"/>
          <a:ext cx="0" cy="0"/>
          <a:chOff x="0" y="0"/>
          <a:chExt cx="0" cy="0"/>
        </a:xfrm>
      </p:grpSpPr>
      <p:sp>
        <p:nvSpPr>
          <p:cNvPr id="3984" name="Google Shape;3984;g328eb857b48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5" name="Google Shape;3985;g328eb857b48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9" name="Shape 3989"/>
        <p:cNvGrpSpPr/>
        <p:nvPr/>
      </p:nvGrpSpPr>
      <p:grpSpPr>
        <a:xfrm>
          <a:off x="0" y="0"/>
          <a:ext cx="0" cy="0"/>
          <a:chOff x="0" y="0"/>
          <a:chExt cx="0" cy="0"/>
        </a:xfrm>
      </p:grpSpPr>
      <p:sp>
        <p:nvSpPr>
          <p:cNvPr id="3990" name="Google Shape;3990;g328eb857b4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1" name="Google Shape;3991;g328eb857b4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https://www.postgresql.org/message-id/31cc6df9-53fe-3cd9-af5b-ac0d801163f4%40iki.fi</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0d478dbd76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0d478dbd76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900">
                <a:solidFill>
                  <a:srgbClr val="C586C0"/>
                </a:solidFill>
                <a:highlight>
                  <a:srgbClr val="1F1F1F"/>
                </a:highlight>
                <a:latin typeface="Courier New"/>
                <a:ea typeface="Courier New"/>
                <a:cs typeface="Courier New"/>
                <a:sym typeface="Courier New"/>
              </a:rPr>
              <a:t>import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 </a:t>
            </a:r>
            <a:r>
              <a:rPr lang="en" sz="1900">
                <a:solidFill>
                  <a:srgbClr val="C586C0"/>
                </a:solidFill>
                <a:highlight>
                  <a:srgbClr val="1F1F1F"/>
                </a:highlight>
                <a:latin typeface="Courier New"/>
                <a:ea typeface="Courier New"/>
                <a:cs typeface="Courier New"/>
                <a:sym typeface="Courier New"/>
              </a:rPr>
              <a:t>from</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"node:fs"</a:t>
            </a:r>
            <a:endParaRPr sz="1900">
              <a:solidFill>
                <a:srgbClr val="CE9178"/>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x</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1</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y</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2</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z</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x</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y</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readFile</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"a.txt"</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//readFile a</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endParaRPr sz="1900">
              <a:solidFill>
                <a:srgbClr val="569CD6"/>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//writeFile b</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writeFile</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"b.txt"</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"test"</a:t>
            </a: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//setTimeout 1000ms</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DCDCAA"/>
                </a:solidFill>
                <a:highlight>
                  <a:srgbClr val="1F1F1F"/>
                </a:highlight>
                <a:latin typeface="Courier New"/>
                <a:ea typeface="Courier New"/>
                <a:cs typeface="Courier New"/>
                <a:sym typeface="Courier New"/>
              </a:rPr>
              <a:t>setTimeout</a:t>
            </a:r>
            <a:r>
              <a:rPr lang="en" sz="1900">
                <a:solidFill>
                  <a:srgbClr val="CCCCCC"/>
                </a:solidFill>
                <a:highlight>
                  <a:srgbClr val="1F1F1F"/>
                </a:highlight>
                <a:latin typeface="Courier New"/>
                <a:ea typeface="Courier New"/>
                <a:cs typeface="Courier New"/>
                <a:sym typeface="Courier New"/>
              </a:rPr>
              <a:t>(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readFile</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"c.txt"</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//read file c</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console</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log</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"read c after a second"</a:t>
            </a:r>
            <a:r>
              <a:rPr lang="en" sz="1900">
                <a:solidFill>
                  <a:srgbClr val="CCCCCC"/>
                </a:solidFill>
                <a:highlight>
                  <a:srgbClr val="1F1F1F"/>
                </a:highlight>
                <a:latin typeface="Courier New"/>
                <a:ea typeface="Courier New"/>
                <a:cs typeface="Courier New"/>
                <a:sym typeface="Courier New"/>
              </a:rPr>
              <a:t>) ), </a:t>
            </a:r>
            <a:r>
              <a:rPr lang="en" sz="1900">
                <a:solidFill>
                  <a:srgbClr val="B5CEA8"/>
                </a:solidFill>
                <a:highlight>
                  <a:srgbClr val="1F1F1F"/>
                </a:highlight>
                <a:latin typeface="Courier New"/>
                <a:ea typeface="Courier New"/>
                <a:cs typeface="Courier New"/>
                <a:sym typeface="Courier New"/>
              </a:rPr>
              <a:t>1000</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6A9955"/>
                </a:solidFill>
                <a:highlight>
                  <a:srgbClr val="1F1F1F"/>
                </a:highlight>
                <a:latin typeface="Courier New"/>
                <a:ea typeface="Courier New"/>
                <a:cs typeface="Courier New"/>
                <a:sym typeface="Courier New"/>
              </a:rPr>
              <a:t>//setTimeout 1ms</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DCDCAA"/>
                </a:solidFill>
                <a:highlight>
                  <a:srgbClr val="1F1F1F"/>
                </a:highlight>
                <a:latin typeface="Courier New"/>
                <a:ea typeface="Courier New"/>
                <a:cs typeface="Courier New"/>
                <a:sym typeface="Courier New"/>
              </a:rPr>
              <a:t>setTimeout</a:t>
            </a: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console</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log</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"timeout elapsed 1ms"</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1</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6" name="Shape 3996"/>
        <p:cNvGrpSpPr/>
        <p:nvPr/>
      </p:nvGrpSpPr>
      <p:grpSpPr>
        <a:xfrm>
          <a:off x="0" y="0"/>
          <a:ext cx="0" cy="0"/>
          <a:chOff x="0" y="0"/>
          <a:chExt cx="0" cy="0"/>
        </a:xfrm>
      </p:grpSpPr>
      <p:sp>
        <p:nvSpPr>
          <p:cNvPr id="3997" name="Google Shape;3997;g328eb857b4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8" name="Google Shape;3998;g328eb857b4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2" name="Shape 4002"/>
        <p:cNvGrpSpPr/>
        <p:nvPr/>
      </p:nvGrpSpPr>
      <p:grpSpPr>
        <a:xfrm>
          <a:off x="0" y="0"/>
          <a:ext cx="0" cy="0"/>
          <a:chOff x="0" y="0"/>
          <a:chExt cx="0" cy="0"/>
        </a:xfrm>
      </p:grpSpPr>
      <p:sp>
        <p:nvSpPr>
          <p:cNvPr id="4003" name="Google Shape;4003;g328eb857b48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4" name="Google Shape;4004;g328eb857b48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9" name="Shape 4049"/>
        <p:cNvGrpSpPr/>
        <p:nvPr/>
      </p:nvGrpSpPr>
      <p:grpSpPr>
        <a:xfrm>
          <a:off x="0" y="0"/>
          <a:ext cx="0" cy="0"/>
          <a:chOff x="0" y="0"/>
          <a:chExt cx="0" cy="0"/>
        </a:xfrm>
      </p:grpSpPr>
      <p:sp>
        <p:nvSpPr>
          <p:cNvPr id="4050" name="Google Shape;4050;g328eb857b48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1" name="Google Shape;4051;g328eb857b48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0" name="Shape 4110"/>
        <p:cNvGrpSpPr/>
        <p:nvPr/>
      </p:nvGrpSpPr>
      <p:grpSpPr>
        <a:xfrm>
          <a:off x="0" y="0"/>
          <a:ext cx="0" cy="0"/>
          <a:chOff x="0" y="0"/>
          <a:chExt cx="0" cy="0"/>
        </a:xfrm>
      </p:grpSpPr>
      <p:sp>
        <p:nvSpPr>
          <p:cNvPr id="4111" name="Google Shape;4111;g328eb857b48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2" name="Google Shape;4112;g328eb857b48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3" name="Shape 4173"/>
        <p:cNvGrpSpPr/>
        <p:nvPr/>
      </p:nvGrpSpPr>
      <p:grpSpPr>
        <a:xfrm>
          <a:off x="0" y="0"/>
          <a:ext cx="0" cy="0"/>
          <a:chOff x="0" y="0"/>
          <a:chExt cx="0" cy="0"/>
        </a:xfrm>
      </p:grpSpPr>
      <p:sp>
        <p:nvSpPr>
          <p:cNvPr id="4174" name="Google Shape;4174;g328eb857b48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5" name="Google Shape;4175;g328eb857b48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4" name="Shape 4234"/>
        <p:cNvGrpSpPr/>
        <p:nvPr/>
      </p:nvGrpSpPr>
      <p:grpSpPr>
        <a:xfrm>
          <a:off x="0" y="0"/>
          <a:ext cx="0" cy="0"/>
          <a:chOff x="0" y="0"/>
          <a:chExt cx="0" cy="0"/>
        </a:xfrm>
      </p:grpSpPr>
      <p:sp>
        <p:nvSpPr>
          <p:cNvPr id="4235" name="Google Shape;4235;g328eb857b48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6" name="Google Shape;4236;g328eb857b48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full article </a:t>
            </a:r>
            <a:r>
              <a:rPr lang="en" u="sng">
                <a:solidFill>
                  <a:schemeClr val="hlink"/>
                </a:solidFill>
                <a:hlinkClick r:id="rId2"/>
              </a:rPr>
              <a:t>https://codeconfessions.substack.com/p/a-war-story-involving-a-python-a</a:t>
            </a: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0" name="Shape 4240"/>
        <p:cNvGrpSpPr/>
        <p:nvPr/>
      </p:nvGrpSpPr>
      <p:grpSpPr>
        <a:xfrm>
          <a:off x="0" y="0"/>
          <a:ext cx="0" cy="0"/>
          <a:chOff x="0" y="0"/>
          <a:chExt cx="0" cy="0"/>
        </a:xfrm>
      </p:grpSpPr>
      <p:sp>
        <p:nvSpPr>
          <p:cNvPr id="4241" name="Google Shape;4241;g328eb857b48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2" name="Google Shape;4242;g328eb857b48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6" name="Shape 4246"/>
        <p:cNvGrpSpPr/>
        <p:nvPr/>
      </p:nvGrpSpPr>
      <p:grpSpPr>
        <a:xfrm>
          <a:off x="0" y="0"/>
          <a:ext cx="0" cy="0"/>
          <a:chOff x="0" y="0"/>
          <a:chExt cx="0" cy="0"/>
        </a:xfrm>
      </p:grpSpPr>
      <p:sp>
        <p:nvSpPr>
          <p:cNvPr id="4247" name="Google Shape;4247;g32e01858f3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8" name="Google Shape;4248;g32e01858f3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3" name="Shape 4253"/>
        <p:cNvGrpSpPr/>
        <p:nvPr/>
      </p:nvGrpSpPr>
      <p:grpSpPr>
        <a:xfrm>
          <a:off x="0" y="0"/>
          <a:ext cx="0" cy="0"/>
          <a:chOff x="0" y="0"/>
          <a:chExt cx="0" cy="0"/>
        </a:xfrm>
      </p:grpSpPr>
      <p:sp>
        <p:nvSpPr>
          <p:cNvPr id="4254" name="Google Shape;4254;g32e01858f3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5" name="Google Shape;4255;g32e01858f3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7" name="Shape 4267"/>
        <p:cNvGrpSpPr/>
        <p:nvPr/>
      </p:nvGrpSpPr>
      <p:grpSpPr>
        <a:xfrm>
          <a:off x="0" y="0"/>
          <a:ext cx="0" cy="0"/>
          <a:chOff x="0" y="0"/>
          <a:chExt cx="0" cy="0"/>
        </a:xfrm>
      </p:grpSpPr>
      <p:sp>
        <p:nvSpPr>
          <p:cNvPr id="4268" name="Google Shape;4268;g328eb857b48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9" name="Google Shape;4269;g328eb857b48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0d478dbd76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0d478dbd76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900">
                <a:solidFill>
                  <a:srgbClr val="C586C0"/>
                </a:solidFill>
                <a:highlight>
                  <a:srgbClr val="1F1F1F"/>
                </a:highlight>
                <a:latin typeface="Courier New"/>
                <a:ea typeface="Courier New"/>
                <a:cs typeface="Courier New"/>
                <a:sym typeface="Courier New"/>
              </a:rPr>
              <a:t>import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 </a:t>
            </a:r>
            <a:r>
              <a:rPr lang="en" sz="1900">
                <a:solidFill>
                  <a:srgbClr val="C586C0"/>
                </a:solidFill>
                <a:highlight>
                  <a:srgbClr val="1F1F1F"/>
                </a:highlight>
                <a:latin typeface="Courier New"/>
                <a:ea typeface="Courier New"/>
                <a:cs typeface="Courier New"/>
                <a:sym typeface="Courier New"/>
              </a:rPr>
              <a:t>from</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"node:fs"</a:t>
            </a:r>
            <a:endParaRPr sz="1900">
              <a:solidFill>
                <a:srgbClr val="CE9178"/>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x</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1</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y</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2</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z</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x</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y</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readFile</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"a.txt"</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//readFile a</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endParaRPr sz="1900">
              <a:solidFill>
                <a:srgbClr val="569CD6"/>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//writeFile b</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writeFile</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"b.txt"</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"test"</a:t>
            </a: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//setTimeout 1000ms</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DCDCAA"/>
                </a:solidFill>
                <a:highlight>
                  <a:srgbClr val="1F1F1F"/>
                </a:highlight>
                <a:latin typeface="Courier New"/>
                <a:ea typeface="Courier New"/>
                <a:cs typeface="Courier New"/>
                <a:sym typeface="Courier New"/>
              </a:rPr>
              <a:t>setTimeout</a:t>
            </a:r>
            <a:r>
              <a:rPr lang="en" sz="1900">
                <a:solidFill>
                  <a:srgbClr val="CCCCCC"/>
                </a:solidFill>
                <a:highlight>
                  <a:srgbClr val="1F1F1F"/>
                </a:highlight>
                <a:latin typeface="Courier New"/>
                <a:ea typeface="Courier New"/>
                <a:cs typeface="Courier New"/>
                <a:sym typeface="Courier New"/>
              </a:rPr>
              <a:t>(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readFile</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"c.txt"</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//read file c</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console</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log</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"read c after a second"</a:t>
            </a:r>
            <a:r>
              <a:rPr lang="en" sz="1900">
                <a:solidFill>
                  <a:srgbClr val="CCCCCC"/>
                </a:solidFill>
                <a:highlight>
                  <a:srgbClr val="1F1F1F"/>
                </a:highlight>
                <a:latin typeface="Courier New"/>
                <a:ea typeface="Courier New"/>
                <a:cs typeface="Courier New"/>
                <a:sym typeface="Courier New"/>
              </a:rPr>
              <a:t>) ), </a:t>
            </a:r>
            <a:r>
              <a:rPr lang="en" sz="1900">
                <a:solidFill>
                  <a:srgbClr val="B5CEA8"/>
                </a:solidFill>
                <a:highlight>
                  <a:srgbClr val="1F1F1F"/>
                </a:highlight>
                <a:latin typeface="Courier New"/>
                <a:ea typeface="Courier New"/>
                <a:cs typeface="Courier New"/>
                <a:sym typeface="Courier New"/>
              </a:rPr>
              <a:t>1000</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6A9955"/>
                </a:solidFill>
                <a:highlight>
                  <a:srgbClr val="1F1F1F"/>
                </a:highlight>
                <a:latin typeface="Courier New"/>
                <a:ea typeface="Courier New"/>
                <a:cs typeface="Courier New"/>
                <a:sym typeface="Courier New"/>
              </a:rPr>
              <a:t>//setTimeout 1ms</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DCDCAA"/>
                </a:solidFill>
                <a:highlight>
                  <a:srgbClr val="1F1F1F"/>
                </a:highlight>
                <a:latin typeface="Courier New"/>
                <a:ea typeface="Courier New"/>
                <a:cs typeface="Courier New"/>
                <a:sym typeface="Courier New"/>
              </a:rPr>
              <a:t>setTimeout</a:t>
            </a: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console</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log</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"timeout elapsed 1ms"</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1</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2" name="Shape 4282"/>
        <p:cNvGrpSpPr/>
        <p:nvPr/>
      </p:nvGrpSpPr>
      <p:grpSpPr>
        <a:xfrm>
          <a:off x="0" y="0"/>
          <a:ext cx="0" cy="0"/>
          <a:chOff x="0" y="0"/>
          <a:chExt cx="0" cy="0"/>
        </a:xfrm>
      </p:grpSpPr>
      <p:sp>
        <p:nvSpPr>
          <p:cNvPr id="4283" name="Google Shape;4283;g328eb857b48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4" name="Google Shape;4284;g328eb857b48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0" name="Shape 4300"/>
        <p:cNvGrpSpPr/>
        <p:nvPr/>
      </p:nvGrpSpPr>
      <p:grpSpPr>
        <a:xfrm>
          <a:off x="0" y="0"/>
          <a:ext cx="0" cy="0"/>
          <a:chOff x="0" y="0"/>
          <a:chExt cx="0" cy="0"/>
        </a:xfrm>
      </p:grpSpPr>
      <p:sp>
        <p:nvSpPr>
          <p:cNvPr id="4301" name="Google Shape;4301;g328eb857b48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2" name="Google Shape;4302;g328eb857b48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1" name="Shape 4321"/>
        <p:cNvGrpSpPr/>
        <p:nvPr/>
      </p:nvGrpSpPr>
      <p:grpSpPr>
        <a:xfrm>
          <a:off x="0" y="0"/>
          <a:ext cx="0" cy="0"/>
          <a:chOff x="0" y="0"/>
          <a:chExt cx="0" cy="0"/>
        </a:xfrm>
      </p:grpSpPr>
      <p:sp>
        <p:nvSpPr>
          <p:cNvPr id="4322" name="Google Shape;4322;g32e769b60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3" name="Google Shape;4323;g32e769b60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7" name="Shape 4337"/>
        <p:cNvGrpSpPr/>
        <p:nvPr/>
      </p:nvGrpSpPr>
      <p:grpSpPr>
        <a:xfrm>
          <a:off x="0" y="0"/>
          <a:ext cx="0" cy="0"/>
          <a:chOff x="0" y="0"/>
          <a:chExt cx="0" cy="0"/>
        </a:xfrm>
      </p:grpSpPr>
      <p:sp>
        <p:nvSpPr>
          <p:cNvPr id="4338" name="Google Shape;4338;g32e769b607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9" name="Google Shape;4339;g32e769b607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3" name="Shape 4343"/>
        <p:cNvGrpSpPr/>
        <p:nvPr/>
      </p:nvGrpSpPr>
      <p:grpSpPr>
        <a:xfrm>
          <a:off x="0" y="0"/>
          <a:ext cx="0" cy="0"/>
          <a:chOff x="0" y="0"/>
          <a:chExt cx="0" cy="0"/>
        </a:xfrm>
      </p:grpSpPr>
      <p:sp>
        <p:nvSpPr>
          <p:cNvPr id="4344" name="Google Shape;4344;g32e769b607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5" name="Google Shape;4345;g32e769b607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5" name="Shape 4355"/>
        <p:cNvGrpSpPr/>
        <p:nvPr/>
      </p:nvGrpSpPr>
      <p:grpSpPr>
        <a:xfrm>
          <a:off x="0" y="0"/>
          <a:ext cx="0" cy="0"/>
          <a:chOff x="0" y="0"/>
          <a:chExt cx="0" cy="0"/>
        </a:xfrm>
      </p:grpSpPr>
      <p:sp>
        <p:nvSpPr>
          <p:cNvPr id="4356" name="Google Shape;4356;g32e769b607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7" name="Google Shape;4357;g32e769b607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2" name="Shape 4362"/>
        <p:cNvGrpSpPr/>
        <p:nvPr/>
      </p:nvGrpSpPr>
      <p:grpSpPr>
        <a:xfrm>
          <a:off x="0" y="0"/>
          <a:ext cx="0" cy="0"/>
          <a:chOff x="0" y="0"/>
          <a:chExt cx="0" cy="0"/>
        </a:xfrm>
      </p:grpSpPr>
      <p:sp>
        <p:nvSpPr>
          <p:cNvPr id="4363" name="Google Shape;4363;g32e769b607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4" name="Google Shape;4364;g32e769b607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8" name="Shape 4368"/>
        <p:cNvGrpSpPr/>
        <p:nvPr/>
      </p:nvGrpSpPr>
      <p:grpSpPr>
        <a:xfrm>
          <a:off x="0" y="0"/>
          <a:ext cx="0" cy="0"/>
          <a:chOff x="0" y="0"/>
          <a:chExt cx="0" cy="0"/>
        </a:xfrm>
      </p:grpSpPr>
      <p:sp>
        <p:nvSpPr>
          <p:cNvPr id="4369" name="Google Shape;4369;g32e769b607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0" name="Google Shape;4370;g32e769b607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4" name="Shape 4374"/>
        <p:cNvGrpSpPr/>
        <p:nvPr/>
      </p:nvGrpSpPr>
      <p:grpSpPr>
        <a:xfrm>
          <a:off x="0" y="0"/>
          <a:ext cx="0" cy="0"/>
          <a:chOff x="0" y="0"/>
          <a:chExt cx="0" cy="0"/>
        </a:xfrm>
      </p:grpSpPr>
      <p:sp>
        <p:nvSpPr>
          <p:cNvPr id="4375" name="Google Shape;4375;g32e769b607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6" name="Google Shape;4376;g32e769b607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1" name="Shape 4381"/>
        <p:cNvGrpSpPr/>
        <p:nvPr/>
      </p:nvGrpSpPr>
      <p:grpSpPr>
        <a:xfrm>
          <a:off x="0" y="0"/>
          <a:ext cx="0" cy="0"/>
          <a:chOff x="0" y="0"/>
          <a:chExt cx="0" cy="0"/>
        </a:xfrm>
      </p:grpSpPr>
      <p:sp>
        <p:nvSpPr>
          <p:cNvPr id="4382" name="Google Shape;4382;g32e769b607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3" name="Google Shape;4383;g32e769b607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0d478dbd76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0d478dbd76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900">
                <a:solidFill>
                  <a:srgbClr val="C586C0"/>
                </a:solidFill>
                <a:highlight>
                  <a:srgbClr val="1F1F1F"/>
                </a:highlight>
                <a:latin typeface="Courier New"/>
                <a:ea typeface="Courier New"/>
                <a:cs typeface="Courier New"/>
                <a:sym typeface="Courier New"/>
              </a:rPr>
              <a:t>import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 </a:t>
            </a:r>
            <a:r>
              <a:rPr lang="en" sz="1900">
                <a:solidFill>
                  <a:srgbClr val="C586C0"/>
                </a:solidFill>
                <a:highlight>
                  <a:srgbClr val="1F1F1F"/>
                </a:highlight>
                <a:latin typeface="Courier New"/>
                <a:ea typeface="Courier New"/>
                <a:cs typeface="Courier New"/>
                <a:sym typeface="Courier New"/>
              </a:rPr>
              <a:t>from</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"node:fs"</a:t>
            </a:r>
            <a:endParaRPr sz="1900">
              <a:solidFill>
                <a:srgbClr val="CE9178"/>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x</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1</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y</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2</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z</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x</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y</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readFile</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"a.txt"</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//readFile a</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endParaRPr sz="1900">
              <a:solidFill>
                <a:srgbClr val="569CD6"/>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//writeFile b</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writeFile</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"b.txt"</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"test"</a:t>
            </a: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//setTimeout 1000ms</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DCDCAA"/>
                </a:solidFill>
                <a:highlight>
                  <a:srgbClr val="1F1F1F"/>
                </a:highlight>
                <a:latin typeface="Courier New"/>
                <a:ea typeface="Courier New"/>
                <a:cs typeface="Courier New"/>
                <a:sym typeface="Courier New"/>
              </a:rPr>
              <a:t>setTimeout</a:t>
            </a:r>
            <a:r>
              <a:rPr lang="en" sz="1900">
                <a:solidFill>
                  <a:srgbClr val="CCCCCC"/>
                </a:solidFill>
                <a:highlight>
                  <a:srgbClr val="1F1F1F"/>
                </a:highlight>
                <a:latin typeface="Courier New"/>
                <a:ea typeface="Courier New"/>
                <a:cs typeface="Courier New"/>
                <a:sym typeface="Courier New"/>
              </a:rPr>
              <a:t>(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readFile</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"c.txt"</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//read file c</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console</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log</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"read c after a second"</a:t>
            </a:r>
            <a:r>
              <a:rPr lang="en" sz="1900">
                <a:solidFill>
                  <a:srgbClr val="CCCCCC"/>
                </a:solidFill>
                <a:highlight>
                  <a:srgbClr val="1F1F1F"/>
                </a:highlight>
                <a:latin typeface="Courier New"/>
                <a:ea typeface="Courier New"/>
                <a:cs typeface="Courier New"/>
                <a:sym typeface="Courier New"/>
              </a:rPr>
              <a:t>) ), </a:t>
            </a:r>
            <a:r>
              <a:rPr lang="en" sz="1900">
                <a:solidFill>
                  <a:srgbClr val="B5CEA8"/>
                </a:solidFill>
                <a:highlight>
                  <a:srgbClr val="1F1F1F"/>
                </a:highlight>
                <a:latin typeface="Courier New"/>
                <a:ea typeface="Courier New"/>
                <a:cs typeface="Courier New"/>
                <a:sym typeface="Courier New"/>
              </a:rPr>
              <a:t>1000</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6A9955"/>
                </a:solidFill>
                <a:highlight>
                  <a:srgbClr val="1F1F1F"/>
                </a:highlight>
                <a:latin typeface="Courier New"/>
                <a:ea typeface="Courier New"/>
                <a:cs typeface="Courier New"/>
                <a:sym typeface="Courier New"/>
              </a:rPr>
              <a:t>//setTimeout 1ms</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DCDCAA"/>
                </a:solidFill>
                <a:highlight>
                  <a:srgbClr val="1F1F1F"/>
                </a:highlight>
                <a:latin typeface="Courier New"/>
                <a:ea typeface="Courier New"/>
                <a:cs typeface="Courier New"/>
                <a:sym typeface="Courier New"/>
              </a:rPr>
              <a:t>setTimeout</a:t>
            </a: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console</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log</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"timeout elapsed 1ms"</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1</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8" name="Shape 4388"/>
        <p:cNvGrpSpPr/>
        <p:nvPr/>
      </p:nvGrpSpPr>
      <p:grpSpPr>
        <a:xfrm>
          <a:off x="0" y="0"/>
          <a:ext cx="0" cy="0"/>
          <a:chOff x="0" y="0"/>
          <a:chExt cx="0" cy="0"/>
        </a:xfrm>
      </p:grpSpPr>
      <p:sp>
        <p:nvSpPr>
          <p:cNvPr id="4389" name="Google Shape;4389;g32e769b607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0" name="Google Shape;4390;g32e769b607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4" name="Shape 4394"/>
        <p:cNvGrpSpPr/>
        <p:nvPr/>
      </p:nvGrpSpPr>
      <p:grpSpPr>
        <a:xfrm>
          <a:off x="0" y="0"/>
          <a:ext cx="0" cy="0"/>
          <a:chOff x="0" y="0"/>
          <a:chExt cx="0" cy="0"/>
        </a:xfrm>
      </p:grpSpPr>
      <p:sp>
        <p:nvSpPr>
          <p:cNvPr id="4395" name="Google Shape;4395;g3298b3ebc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6" name="Google Shape;4396;g3298b3ebc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7" name="Shape 4407"/>
        <p:cNvGrpSpPr/>
        <p:nvPr/>
      </p:nvGrpSpPr>
      <p:grpSpPr>
        <a:xfrm>
          <a:off x="0" y="0"/>
          <a:ext cx="0" cy="0"/>
          <a:chOff x="0" y="0"/>
          <a:chExt cx="0" cy="0"/>
        </a:xfrm>
      </p:grpSpPr>
      <p:sp>
        <p:nvSpPr>
          <p:cNvPr id="4408" name="Google Shape;4408;g3298b3ebc6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9" name="Google Shape;4409;g3298b3ebc6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6" name="Shape 4416"/>
        <p:cNvGrpSpPr/>
        <p:nvPr/>
      </p:nvGrpSpPr>
      <p:grpSpPr>
        <a:xfrm>
          <a:off x="0" y="0"/>
          <a:ext cx="0" cy="0"/>
          <a:chOff x="0" y="0"/>
          <a:chExt cx="0" cy="0"/>
        </a:xfrm>
      </p:grpSpPr>
      <p:sp>
        <p:nvSpPr>
          <p:cNvPr id="4417" name="Google Shape;4417;g3298b3ebc6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8" name="Google Shape;4418;g3298b3ebc6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2" name="Shape 4422"/>
        <p:cNvGrpSpPr/>
        <p:nvPr/>
      </p:nvGrpSpPr>
      <p:grpSpPr>
        <a:xfrm>
          <a:off x="0" y="0"/>
          <a:ext cx="0" cy="0"/>
          <a:chOff x="0" y="0"/>
          <a:chExt cx="0" cy="0"/>
        </a:xfrm>
      </p:grpSpPr>
      <p:sp>
        <p:nvSpPr>
          <p:cNvPr id="4423" name="Google Shape;4423;g3298b3ebc6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4" name="Google Shape;4424;g3298b3ebc6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6" name="Shape 4436"/>
        <p:cNvGrpSpPr/>
        <p:nvPr/>
      </p:nvGrpSpPr>
      <p:grpSpPr>
        <a:xfrm>
          <a:off x="0" y="0"/>
          <a:ext cx="0" cy="0"/>
          <a:chOff x="0" y="0"/>
          <a:chExt cx="0" cy="0"/>
        </a:xfrm>
      </p:grpSpPr>
      <p:sp>
        <p:nvSpPr>
          <p:cNvPr id="4437" name="Google Shape;4437;g32a59e3bab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8" name="Google Shape;4438;g32a59e3bab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2" name="Shape 4442"/>
        <p:cNvGrpSpPr/>
        <p:nvPr/>
      </p:nvGrpSpPr>
      <p:grpSpPr>
        <a:xfrm>
          <a:off x="0" y="0"/>
          <a:ext cx="0" cy="0"/>
          <a:chOff x="0" y="0"/>
          <a:chExt cx="0" cy="0"/>
        </a:xfrm>
      </p:grpSpPr>
      <p:sp>
        <p:nvSpPr>
          <p:cNvPr id="4443" name="Google Shape;4443;g32a59e3bab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4" name="Google Shape;4444;g32a59e3bab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1" name="Shape 4461"/>
        <p:cNvGrpSpPr/>
        <p:nvPr/>
      </p:nvGrpSpPr>
      <p:grpSpPr>
        <a:xfrm>
          <a:off x="0" y="0"/>
          <a:ext cx="0" cy="0"/>
          <a:chOff x="0" y="0"/>
          <a:chExt cx="0" cy="0"/>
        </a:xfrm>
      </p:grpSpPr>
      <p:sp>
        <p:nvSpPr>
          <p:cNvPr id="4462" name="Google Shape;4462;g32a59e3bab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3" name="Google Shape;4463;g32a59e3bab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2" name="Shape 4482"/>
        <p:cNvGrpSpPr/>
        <p:nvPr/>
      </p:nvGrpSpPr>
      <p:grpSpPr>
        <a:xfrm>
          <a:off x="0" y="0"/>
          <a:ext cx="0" cy="0"/>
          <a:chOff x="0" y="0"/>
          <a:chExt cx="0" cy="0"/>
        </a:xfrm>
      </p:grpSpPr>
      <p:sp>
        <p:nvSpPr>
          <p:cNvPr id="4483" name="Google Shape;4483;g3298b3ebc6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4" name="Google Shape;4484;g3298b3ebc6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3" name="Shape 4493"/>
        <p:cNvGrpSpPr/>
        <p:nvPr/>
      </p:nvGrpSpPr>
      <p:grpSpPr>
        <a:xfrm>
          <a:off x="0" y="0"/>
          <a:ext cx="0" cy="0"/>
          <a:chOff x="0" y="0"/>
          <a:chExt cx="0" cy="0"/>
        </a:xfrm>
      </p:grpSpPr>
      <p:sp>
        <p:nvSpPr>
          <p:cNvPr id="4494" name="Google Shape;4494;g3298b3ebc6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5" name="Google Shape;4495;g3298b3ebc6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0d478dbd76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0d478dbd76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900">
                <a:solidFill>
                  <a:srgbClr val="C586C0"/>
                </a:solidFill>
                <a:highlight>
                  <a:srgbClr val="1F1F1F"/>
                </a:highlight>
                <a:latin typeface="Courier New"/>
                <a:ea typeface="Courier New"/>
                <a:cs typeface="Courier New"/>
                <a:sym typeface="Courier New"/>
              </a:rPr>
              <a:t>import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 </a:t>
            </a:r>
            <a:r>
              <a:rPr lang="en" sz="1900">
                <a:solidFill>
                  <a:srgbClr val="C586C0"/>
                </a:solidFill>
                <a:highlight>
                  <a:srgbClr val="1F1F1F"/>
                </a:highlight>
                <a:latin typeface="Courier New"/>
                <a:ea typeface="Courier New"/>
                <a:cs typeface="Courier New"/>
                <a:sym typeface="Courier New"/>
              </a:rPr>
              <a:t>from</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"node:fs"</a:t>
            </a:r>
            <a:endParaRPr sz="1900">
              <a:solidFill>
                <a:srgbClr val="CE9178"/>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x</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1</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y</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2</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z</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x</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y</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readFile</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"a.txt"</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//readFile a</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endParaRPr sz="1900">
              <a:solidFill>
                <a:srgbClr val="569CD6"/>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//writeFile b</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writeFile</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"b.txt"</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"test"</a:t>
            </a: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//setTimeout 1000ms</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DCDCAA"/>
                </a:solidFill>
                <a:highlight>
                  <a:srgbClr val="1F1F1F"/>
                </a:highlight>
                <a:latin typeface="Courier New"/>
                <a:ea typeface="Courier New"/>
                <a:cs typeface="Courier New"/>
                <a:sym typeface="Courier New"/>
              </a:rPr>
              <a:t>setTimeout</a:t>
            </a:r>
            <a:r>
              <a:rPr lang="en" sz="1900">
                <a:solidFill>
                  <a:srgbClr val="CCCCCC"/>
                </a:solidFill>
                <a:highlight>
                  <a:srgbClr val="1F1F1F"/>
                </a:highlight>
                <a:latin typeface="Courier New"/>
                <a:ea typeface="Courier New"/>
                <a:cs typeface="Courier New"/>
                <a:sym typeface="Courier New"/>
              </a:rPr>
              <a:t>(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readFile</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"c.txt"</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//read file c</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console</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log</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"read c after a second"</a:t>
            </a:r>
            <a:r>
              <a:rPr lang="en" sz="1900">
                <a:solidFill>
                  <a:srgbClr val="CCCCCC"/>
                </a:solidFill>
                <a:highlight>
                  <a:srgbClr val="1F1F1F"/>
                </a:highlight>
                <a:latin typeface="Courier New"/>
                <a:ea typeface="Courier New"/>
                <a:cs typeface="Courier New"/>
                <a:sym typeface="Courier New"/>
              </a:rPr>
              <a:t>) ), </a:t>
            </a:r>
            <a:r>
              <a:rPr lang="en" sz="1900">
                <a:solidFill>
                  <a:srgbClr val="B5CEA8"/>
                </a:solidFill>
                <a:highlight>
                  <a:srgbClr val="1F1F1F"/>
                </a:highlight>
                <a:latin typeface="Courier New"/>
                <a:ea typeface="Courier New"/>
                <a:cs typeface="Courier New"/>
                <a:sym typeface="Courier New"/>
              </a:rPr>
              <a:t>1000</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6A9955"/>
                </a:solidFill>
                <a:highlight>
                  <a:srgbClr val="1F1F1F"/>
                </a:highlight>
                <a:latin typeface="Courier New"/>
                <a:ea typeface="Courier New"/>
                <a:cs typeface="Courier New"/>
                <a:sym typeface="Courier New"/>
              </a:rPr>
              <a:t>//setTimeout 1ms</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DCDCAA"/>
                </a:solidFill>
                <a:highlight>
                  <a:srgbClr val="1F1F1F"/>
                </a:highlight>
                <a:latin typeface="Courier New"/>
                <a:ea typeface="Courier New"/>
                <a:cs typeface="Courier New"/>
                <a:sym typeface="Courier New"/>
              </a:rPr>
              <a:t>setTimeout</a:t>
            </a: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console</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log</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"timeout elapsed 1ms"</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1</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0" name="Shape 4500"/>
        <p:cNvGrpSpPr/>
        <p:nvPr/>
      </p:nvGrpSpPr>
      <p:grpSpPr>
        <a:xfrm>
          <a:off x="0" y="0"/>
          <a:ext cx="0" cy="0"/>
          <a:chOff x="0" y="0"/>
          <a:chExt cx="0" cy="0"/>
        </a:xfrm>
      </p:grpSpPr>
      <p:sp>
        <p:nvSpPr>
          <p:cNvPr id="4501" name="Google Shape;4501;g32e769b607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2" name="Google Shape;4502;g32e769b607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6" name="Shape 4506"/>
        <p:cNvGrpSpPr/>
        <p:nvPr/>
      </p:nvGrpSpPr>
      <p:grpSpPr>
        <a:xfrm>
          <a:off x="0" y="0"/>
          <a:ext cx="0" cy="0"/>
          <a:chOff x="0" y="0"/>
          <a:chExt cx="0" cy="0"/>
        </a:xfrm>
      </p:grpSpPr>
      <p:sp>
        <p:nvSpPr>
          <p:cNvPr id="4507" name="Google Shape;4507;g339227e7f2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8" name="Google Shape;4508;g339227e7f2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3" name="Shape 4513"/>
        <p:cNvGrpSpPr/>
        <p:nvPr/>
      </p:nvGrpSpPr>
      <p:grpSpPr>
        <a:xfrm>
          <a:off x="0" y="0"/>
          <a:ext cx="0" cy="0"/>
          <a:chOff x="0" y="0"/>
          <a:chExt cx="0" cy="0"/>
        </a:xfrm>
      </p:grpSpPr>
      <p:sp>
        <p:nvSpPr>
          <p:cNvPr id="4514" name="Google Shape;4514;g32f06e91c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5" name="Google Shape;4515;g32f06e91c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0" name="Shape 4520"/>
        <p:cNvGrpSpPr/>
        <p:nvPr/>
      </p:nvGrpSpPr>
      <p:grpSpPr>
        <a:xfrm>
          <a:off x="0" y="0"/>
          <a:ext cx="0" cy="0"/>
          <a:chOff x="0" y="0"/>
          <a:chExt cx="0" cy="0"/>
        </a:xfrm>
      </p:grpSpPr>
      <p:sp>
        <p:nvSpPr>
          <p:cNvPr id="4521" name="Google Shape;4521;g32f06e91ce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2" name="Google Shape;4522;g32f06e91ce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1" name="Shape 4531"/>
        <p:cNvGrpSpPr/>
        <p:nvPr/>
      </p:nvGrpSpPr>
      <p:grpSpPr>
        <a:xfrm>
          <a:off x="0" y="0"/>
          <a:ext cx="0" cy="0"/>
          <a:chOff x="0" y="0"/>
          <a:chExt cx="0" cy="0"/>
        </a:xfrm>
      </p:grpSpPr>
      <p:sp>
        <p:nvSpPr>
          <p:cNvPr id="4532" name="Google Shape;4532;g32f06e91ce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3" name="Google Shape;4533;g32f06e91ce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7" name="Shape 4537"/>
        <p:cNvGrpSpPr/>
        <p:nvPr/>
      </p:nvGrpSpPr>
      <p:grpSpPr>
        <a:xfrm>
          <a:off x="0" y="0"/>
          <a:ext cx="0" cy="0"/>
          <a:chOff x="0" y="0"/>
          <a:chExt cx="0" cy="0"/>
        </a:xfrm>
      </p:grpSpPr>
      <p:sp>
        <p:nvSpPr>
          <p:cNvPr id="4538" name="Google Shape;4538;g32f0bf799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9" name="Google Shape;4539;g32f0bf799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3" name="Shape 4543"/>
        <p:cNvGrpSpPr/>
        <p:nvPr/>
      </p:nvGrpSpPr>
      <p:grpSpPr>
        <a:xfrm>
          <a:off x="0" y="0"/>
          <a:ext cx="0" cy="0"/>
          <a:chOff x="0" y="0"/>
          <a:chExt cx="0" cy="0"/>
        </a:xfrm>
      </p:grpSpPr>
      <p:sp>
        <p:nvSpPr>
          <p:cNvPr id="4544" name="Google Shape;4544;g32f0bf7997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5" name="Google Shape;4545;g32f0bf7997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9" name="Shape 4549"/>
        <p:cNvGrpSpPr/>
        <p:nvPr/>
      </p:nvGrpSpPr>
      <p:grpSpPr>
        <a:xfrm>
          <a:off x="0" y="0"/>
          <a:ext cx="0" cy="0"/>
          <a:chOff x="0" y="0"/>
          <a:chExt cx="0" cy="0"/>
        </a:xfrm>
      </p:grpSpPr>
      <p:sp>
        <p:nvSpPr>
          <p:cNvPr id="4550" name="Google Shape;4550;g32f0bf7997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1" name="Google Shape;4551;g32f0bf7997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8" name="Shape 4558"/>
        <p:cNvGrpSpPr/>
        <p:nvPr/>
      </p:nvGrpSpPr>
      <p:grpSpPr>
        <a:xfrm>
          <a:off x="0" y="0"/>
          <a:ext cx="0" cy="0"/>
          <a:chOff x="0" y="0"/>
          <a:chExt cx="0" cy="0"/>
        </a:xfrm>
      </p:grpSpPr>
      <p:sp>
        <p:nvSpPr>
          <p:cNvPr id="4559" name="Google Shape;4559;g32f0bf7997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0" name="Google Shape;4560;g32f0bf7997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9" name="Shape 4569"/>
        <p:cNvGrpSpPr/>
        <p:nvPr/>
      </p:nvGrpSpPr>
      <p:grpSpPr>
        <a:xfrm>
          <a:off x="0" y="0"/>
          <a:ext cx="0" cy="0"/>
          <a:chOff x="0" y="0"/>
          <a:chExt cx="0" cy="0"/>
        </a:xfrm>
      </p:grpSpPr>
      <p:sp>
        <p:nvSpPr>
          <p:cNvPr id="4570" name="Google Shape;4570;g32f0bf7997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1" name="Google Shape;4571;g32f0bf7997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0d478dbd76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0d478dbd76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900">
                <a:solidFill>
                  <a:srgbClr val="C586C0"/>
                </a:solidFill>
                <a:highlight>
                  <a:srgbClr val="1F1F1F"/>
                </a:highlight>
                <a:latin typeface="Courier New"/>
                <a:ea typeface="Courier New"/>
                <a:cs typeface="Courier New"/>
                <a:sym typeface="Courier New"/>
              </a:rPr>
              <a:t>import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 </a:t>
            </a:r>
            <a:r>
              <a:rPr lang="en" sz="1900">
                <a:solidFill>
                  <a:srgbClr val="C586C0"/>
                </a:solidFill>
                <a:highlight>
                  <a:srgbClr val="1F1F1F"/>
                </a:highlight>
                <a:latin typeface="Courier New"/>
                <a:ea typeface="Courier New"/>
                <a:cs typeface="Courier New"/>
                <a:sym typeface="Courier New"/>
              </a:rPr>
              <a:t>from</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"node:fs"</a:t>
            </a:r>
            <a:endParaRPr sz="1900">
              <a:solidFill>
                <a:srgbClr val="CE9178"/>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x</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1</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y</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2</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z</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x</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y</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readFile</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"a.txt"</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//readFile a</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endParaRPr sz="1900">
              <a:solidFill>
                <a:srgbClr val="569CD6"/>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//writeFile b</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writeFile</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"b.txt"</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"test"</a:t>
            </a: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//setTimeout 1000ms</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DCDCAA"/>
                </a:solidFill>
                <a:highlight>
                  <a:srgbClr val="1F1F1F"/>
                </a:highlight>
                <a:latin typeface="Courier New"/>
                <a:ea typeface="Courier New"/>
                <a:cs typeface="Courier New"/>
                <a:sym typeface="Courier New"/>
              </a:rPr>
              <a:t>setTimeout</a:t>
            </a:r>
            <a:r>
              <a:rPr lang="en" sz="1900">
                <a:solidFill>
                  <a:srgbClr val="CCCCCC"/>
                </a:solidFill>
                <a:highlight>
                  <a:srgbClr val="1F1F1F"/>
                </a:highlight>
                <a:latin typeface="Courier New"/>
                <a:ea typeface="Courier New"/>
                <a:cs typeface="Courier New"/>
                <a:sym typeface="Courier New"/>
              </a:rPr>
              <a:t>(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readFile</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"c.txt"</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//read file c</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console</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log</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"read c after a second"</a:t>
            </a:r>
            <a:r>
              <a:rPr lang="en" sz="1900">
                <a:solidFill>
                  <a:srgbClr val="CCCCCC"/>
                </a:solidFill>
                <a:highlight>
                  <a:srgbClr val="1F1F1F"/>
                </a:highlight>
                <a:latin typeface="Courier New"/>
                <a:ea typeface="Courier New"/>
                <a:cs typeface="Courier New"/>
                <a:sym typeface="Courier New"/>
              </a:rPr>
              <a:t>) ), </a:t>
            </a:r>
            <a:r>
              <a:rPr lang="en" sz="1900">
                <a:solidFill>
                  <a:srgbClr val="B5CEA8"/>
                </a:solidFill>
                <a:highlight>
                  <a:srgbClr val="1F1F1F"/>
                </a:highlight>
                <a:latin typeface="Courier New"/>
                <a:ea typeface="Courier New"/>
                <a:cs typeface="Courier New"/>
                <a:sym typeface="Courier New"/>
              </a:rPr>
              <a:t>1000</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6A9955"/>
                </a:solidFill>
                <a:highlight>
                  <a:srgbClr val="1F1F1F"/>
                </a:highlight>
                <a:latin typeface="Courier New"/>
                <a:ea typeface="Courier New"/>
                <a:cs typeface="Courier New"/>
                <a:sym typeface="Courier New"/>
              </a:rPr>
              <a:t>//setTimeout 1ms</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DCDCAA"/>
                </a:solidFill>
                <a:highlight>
                  <a:srgbClr val="1F1F1F"/>
                </a:highlight>
                <a:latin typeface="Courier New"/>
                <a:ea typeface="Courier New"/>
                <a:cs typeface="Courier New"/>
                <a:sym typeface="Courier New"/>
              </a:rPr>
              <a:t>setTimeout</a:t>
            </a: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console</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log</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"timeout elapsed 1ms"</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1</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3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5" name="Shape 4575"/>
        <p:cNvGrpSpPr/>
        <p:nvPr/>
      </p:nvGrpSpPr>
      <p:grpSpPr>
        <a:xfrm>
          <a:off x="0" y="0"/>
          <a:ext cx="0" cy="0"/>
          <a:chOff x="0" y="0"/>
          <a:chExt cx="0" cy="0"/>
        </a:xfrm>
      </p:grpSpPr>
      <p:sp>
        <p:nvSpPr>
          <p:cNvPr id="4576" name="Google Shape;4576;g32f06e91ce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7" name="Google Shape;4577;g32f06e91ce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1" name="Shape 4581"/>
        <p:cNvGrpSpPr/>
        <p:nvPr/>
      </p:nvGrpSpPr>
      <p:grpSpPr>
        <a:xfrm>
          <a:off x="0" y="0"/>
          <a:ext cx="0" cy="0"/>
          <a:chOff x="0" y="0"/>
          <a:chExt cx="0" cy="0"/>
        </a:xfrm>
      </p:grpSpPr>
      <p:sp>
        <p:nvSpPr>
          <p:cNvPr id="4582" name="Google Shape;4582;g32f17f5b76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3" name="Google Shape;4583;g32f17f5b76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8" name="Shape 4588"/>
        <p:cNvGrpSpPr/>
        <p:nvPr/>
      </p:nvGrpSpPr>
      <p:grpSpPr>
        <a:xfrm>
          <a:off x="0" y="0"/>
          <a:ext cx="0" cy="0"/>
          <a:chOff x="0" y="0"/>
          <a:chExt cx="0" cy="0"/>
        </a:xfrm>
      </p:grpSpPr>
      <p:sp>
        <p:nvSpPr>
          <p:cNvPr id="4589" name="Google Shape;4589;g32f17f5b76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0" name="Google Shape;4590;g32f17f5b76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5" name="Shape 4595"/>
        <p:cNvGrpSpPr/>
        <p:nvPr/>
      </p:nvGrpSpPr>
      <p:grpSpPr>
        <a:xfrm>
          <a:off x="0" y="0"/>
          <a:ext cx="0" cy="0"/>
          <a:chOff x="0" y="0"/>
          <a:chExt cx="0" cy="0"/>
        </a:xfrm>
      </p:grpSpPr>
      <p:sp>
        <p:nvSpPr>
          <p:cNvPr id="4596" name="Google Shape;4596;g32f17f5b76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7" name="Google Shape;4597;g32f17f5b76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2" name="Shape 4602"/>
        <p:cNvGrpSpPr/>
        <p:nvPr/>
      </p:nvGrpSpPr>
      <p:grpSpPr>
        <a:xfrm>
          <a:off x="0" y="0"/>
          <a:ext cx="0" cy="0"/>
          <a:chOff x="0" y="0"/>
          <a:chExt cx="0" cy="0"/>
        </a:xfrm>
      </p:grpSpPr>
      <p:sp>
        <p:nvSpPr>
          <p:cNvPr id="4603" name="Google Shape;4603;g32f17f5b76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4" name="Google Shape;4604;g32f17f5b76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8" name="Shape 4608"/>
        <p:cNvGrpSpPr/>
        <p:nvPr/>
      </p:nvGrpSpPr>
      <p:grpSpPr>
        <a:xfrm>
          <a:off x="0" y="0"/>
          <a:ext cx="0" cy="0"/>
          <a:chOff x="0" y="0"/>
          <a:chExt cx="0" cy="0"/>
        </a:xfrm>
      </p:grpSpPr>
      <p:sp>
        <p:nvSpPr>
          <p:cNvPr id="4609" name="Google Shape;4609;g32f17f5b76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0" name="Google Shape;4610;g32f17f5b76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4" name="Shape 4614"/>
        <p:cNvGrpSpPr/>
        <p:nvPr/>
      </p:nvGrpSpPr>
      <p:grpSpPr>
        <a:xfrm>
          <a:off x="0" y="0"/>
          <a:ext cx="0" cy="0"/>
          <a:chOff x="0" y="0"/>
          <a:chExt cx="0" cy="0"/>
        </a:xfrm>
      </p:grpSpPr>
      <p:sp>
        <p:nvSpPr>
          <p:cNvPr id="4615" name="Google Shape;4615;g32f17f5b76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6" name="Google Shape;4616;g32f17f5b76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1" name="Shape 4621"/>
        <p:cNvGrpSpPr/>
        <p:nvPr/>
      </p:nvGrpSpPr>
      <p:grpSpPr>
        <a:xfrm>
          <a:off x="0" y="0"/>
          <a:ext cx="0" cy="0"/>
          <a:chOff x="0" y="0"/>
          <a:chExt cx="0" cy="0"/>
        </a:xfrm>
      </p:grpSpPr>
      <p:sp>
        <p:nvSpPr>
          <p:cNvPr id="4622" name="Google Shape;4622;g32f17f5b76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3" name="Google Shape;4623;g32f17f5b76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9" name="Shape 4629"/>
        <p:cNvGrpSpPr/>
        <p:nvPr/>
      </p:nvGrpSpPr>
      <p:grpSpPr>
        <a:xfrm>
          <a:off x="0" y="0"/>
          <a:ext cx="0" cy="0"/>
          <a:chOff x="0" y="0"/>
          <a:chExt cx="0" cy="0"/>
        </a:xfrm>
      </p:grpSpPr>
      <p:sp>
        <p:nvSpPr>
          <p:cNvPr id="4630" name="Google Shape;4630;g32f17f5b76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1" name="Google Shape;4631;g32f17f5b76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6" name="Shape 4636"/>
        <p:cNvGrpSpPr/>
        <p:nvPr/>
      </p:nvGrpSpPr>
      <p:grpSpPr>
        <a:xfrm>
          <a:off x="0" y="0"/>
          <a:ext cx="0" cy="0"/>
          <a:chOff x="0" y="0"/>
          <a:chExt cx="0" cy="0"/>
        </a:xfrm>
      </p:grpSpPr>
      <p:sp>
        <p:nvSpPr>
          <p:cNvPr id="4637" name="Google Shape;4637;g32f17f5b76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8" name="Google Shape;4638;g32f17f5b76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0d478dbd76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0d478dbd76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900">
                <a:solidFill>
                  <a:srgbClr val="C586C0"/>
                </a:solidFill>
                <a:highlight>
                  <a:srgbClr val="1F1F1F"/>
                </a:highlight>
                <a:latin typeface="Courier New"/>
                <a:ea typeface="Courier New"/>
                <a:cs typeface="Courier New"/>
                <a:sym typeface="Courier New"/>
              </a:rPr>
              <a:t>import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 </a:t>
            </a:r>
            <a:r>
              <a:rPr lang="en" sz="1900">
                <a:solidFill>
                  <a:srgbClr val="C586C0"/>
                </a:solidFill>
                <a:highlight>
                  <a:srgbClr val="1F1F1F"/>
                </a:highlight>
                <a:latin typeface="Courier New"/>
                <a:ea typeface="Courier New"/>
                <a:cs typeface="Courier New"/>
                <a:sym typeface="Courier New"/>
              </a:rPr>
              <a:t>from</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"node:fs"</a:t>
            </a:r>
            <a:endParaRPr sz="1900">
              <a:solidFill>
                <a:srgbClr val="CE9178"/>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x</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1</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y</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2</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900">
                <a:solidFill>
                  <a:srgbClr val="569CD6"/>
                </a:solidFill>
                <a:highlight>
                  <a:srgbClr val="1F1F1F"/>
                </a:highlight>
                <a:latin typeface="Courier New"/>
                <a:ea typeface="Courier New"/>
                <a:cs typeface="Courier New"/>
                <a:sym typeface="Courier New"/>
              </a:rPr>
              <a:t>const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z</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x</a:t>
            </a:r>
            <a:r>
              <a:rPr lang="en" sz="1900">
                <a:solidFill>
                  <a:srgbClr val="CCCCCC"/>
                </a:solidFill>
                <a:highlight>
                  <a:srgbClr val="1F1F1F"/>
                </a:highlight>
                <a:latin typeface="Courier New"/>
                <a:ea typeface="Courier New"/>
                <a:cs typeface="Courier New"/>
                <a:sym typeface="Courier New"/>
              </a:rPr>
              <a:t> </a:t>
            </a:r>
            <a:r>
              <a:rPr lang="en" sz="1900">
                <a:solidFill>
                  <a:srgbClr val="D4D4D4"/>
                </a:solidFill>
                <a:highlight>
                  <a:srgbClr val="1F1F1F"/>
                </a:highlight>
                <a:latin typeface="Courier New"/>
                <a:ea typeface="Courier New"/>
                <a:cs typeface="Courier New"/>
                <a:sym typeface="Courier New"/>
              </a:rPr>
              <a:t>+</a:t>
            </a:r>
            <a:r>
              <a:rPr lang="en" sz="1900">
                <a:solidFill>
                  <a:srgbClr val="CCCCCC"/>
                </a:solidFill>
                <a:highlight>
                  <a:srgbClr val="1F1F1F"/>
                </a:highlight>
                <a:latin typeface="Courier New"/>
                <a:ea typeface="Courier New"/>
                <a:cs typeface="Courier New"/>
                <a:sym typeface="Courier New"/>
              </a:rPr>
              <a:t> </a:t>
            </a:r>
            <a:r>
              <a:rPr lang="en" sz="1900">
                <a:solidFill>
                  <a:srgbClr val="4FC1FF"/>
                </a:solidFill>
                <a:highlight>
                  <a:srgbClr val="1F1F1F"/>
                </a:highlight>
                <a:latin typeface="Courier New"/>
                <a:ea typeface="Courier New"/>
                <a:cs typeface="Courier New"/>
                <a:sym typeface="Courier New"/>
              </a:rPr>
              <a:t>y</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readFile</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"a.txt"</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//readFile a</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endParaRPr sz="1900">
              <a:solidFill>
                <a:srgbClr val="569CD6"/>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//writeFile b</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console</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log</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"read a.txt"</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900">
                <a:solidFill>
                  <a:srgbClr val="CCCCCC"/>
                </a:solidFill>
                <a:highlight>
                  <a:srgbClr val="1F1F1F"/>
                </a:highlight>
                <a:latin typeface="Courier New"/>
                <a:ea typeface="Courier New"/>
                <a:cs typeface="Courier New"/>
                <a:sym typeface="Courier New"/>
              </a:rPr>
              <a:t>       </a:t>
            </a: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writeFile</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"b.txt"</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"test"</a:t>
            </a: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//setTimeout 1000ms</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console</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log</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"write b.txt"</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900">
                <a:solidFill>
                  <a:srgbClr val="CCCCCC"/>
                </a:solidFill>
                <a:highlight>
                  <a:srgbClr val="1F1F1F"/>
                </a:highlight>
                <a:latin typeface="Courier New"/>
                <a:ea typeface="Courier New"/>
                <a:cs typeface="Courier New"/>
                <a:sym typeface="Courier New"/>
              </a:rPr>
              <a:t>           </a:t>
            </a:r>
            <a:r>
              <a:rPr lang="en" sz="1900">
                <a:solidFill>
                  <a:srgbClr val="DCDCAA"/>
                </a:solidFill>
                <a:highlight>
                  <a:srgbClr val="1F1F1F"/>
                </a:highlight>
                <a:latin typeface="Courier New"/>
                <a:ea typeface="Courier New"/>
                <a:cs typeface="Courier New"/>
                <a:sym typeface="Courier New"/>
              </a:rPr>
              <a:t>setTimeout</a:t>
            </a:r>
            <a:r>
              <a:rPr lang="en" sz="1900">
                <a:solidFill>
                  <a:srgbClr val="CCCCCC"/>
                </a:solidFill>
                <a:highlight>
                  <a:srgbClr val="1F1F1F"/>
                </a:highlight>
                <a:latin typeface="Courier New"/>
                <a:ea typeface="Courier New"/>
                <a:cs typeface="Courier New"/>
                <a:sym typeface="Courier New"/>
              </a:rPr>
              <a:t>(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900">
                <a:solidFill>
                  <a:srgbClr val="CCCCCC"/>
                </a:solidFill>
                <a:highlight>
                  <a:srgbClr val="1F1F1F"/>
                </a:highlight>
                <a:latin typeface="Courier New"/>
                <a:ea typeface="Courier New"/>
                <a:cs typeface="Courier New"/>
                <a:sym typeface="Courier New"/>
              </a:rPr>
              <a:t>               </a:t>
            </a:r>
            <a:r>
              <a:rPr lang="en" sz="1900">
                <a:solidFill>
                  <a:srgbClr val="4EC9B0"/>
                </a:solidFill>
                <a:highlight>
                  <a:srgbClr val="1F1F1F"/>
                </a:highlight>
                <a:latin typeface="Courier New"/>
                <a:ea typeface="Courier New"/>
                <a:cs typeface="Courier New"/>
                <a:sym typeface="Courier New"/>
              </a:rPr>
              <a:t>fs</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readFile</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"c.txt"</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900">
                <a:solidFill>
                  <a:srgbClr val="CCCCCC"/>
                </a:solidFill>
                <a:highlight>
                  <a:srgbClr val="1F1F1F"/>
                </a:highlight>
                <a:latin typeface="Courier New"/>
                <a:ea typeface="Courier New"/>
                <a:cs typeface="Courier New"/>
                <a:sym typeface="Courier New"/>
              </a:rPr>
              <a:t>                           </a:t>
            </a:r>
            <a:r>
              <a:rPr lang="en" sz="1900">
                <a:solidFill>
                  <a:srgbClr val="6A9955"/>
                </a:solidFill>
                <a:highlight>
                  <a:srgbClr val="1F1F1F"/>
                </a:highlight>
                <a:latin typeface="Courier New"/>
                <a:ea typeface="Courier New"/>
                <a:cs typeface="Courier New"/>
                <a:sym typeface="Courier New"/>
              </a:rPr>
              <a:t>//read file c</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console</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log</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"read c after a second"</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1000</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9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900">
                <a:solidFill>
                  <a:srgbClr val="6A9955"/>
                </a:solidFill>
                <a:highlight>
                  <a:srgbClr val="1F1F1F"/>
                </a:highlight>
                <a:latin typeface="Courier New"/>
                <a:ea typeface="Courier New"/>
                <a:cs typeface="Courier New"/>
                <a:sym typeface="Courier New"/>
              </a:rPr>
              <a:t>//setTimeout 1ms</a:t>
            </a:r>
            <a:endParaRPr sz="1900">
              <a:solidFill>
                <a:srgbClr val="6A9955"/>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900">
                <a:solidFill>
                  <a:srgbClr val="DCDCAA"/>
                </a:solidFill>
                <a:highlight>
                  <a:srgbClr val="1F1F1F"/>
                </a:highlight>
                <a:latin typeface="Courier New"/>
                <a:ea typeface="Courier New"/>
                <a:cs typeface="Courier New"/>
                <a:sym typeface="Courier New"/>
              </a:rPr>
              <a:t>setTimeout</a:t>
            </a:r>
            <a:r>
              <a:rPr lang="en" sz="1900">
                <a:solidFill>
                  <a:srgbClr val="CCCCCC"/>
                </a:solidFill>
                <a:highlight>
                  <a:srgbClr val="1F1F1F"/>
                </a:highlight>
                <a:latin typeface="Courier New"/>
                <a:ea typeface="Courier New"/>
                <a:cs typeface="Courier New"/>
                <a:sym typeface="Courier New"/>
              </a:rPr>
              <a:t>( () </a:t>
            </a:r>
            <a:r>
              <a:rPr lang="en" sz="1900">
                <a:solidFill>
                  <a:srgbClr val="569CD6"/>
                </a:solidFill>
                <a:highlight>
                  <a:srgbClr val="1F1F1F"/>
                </a:highlight>
                <a:latin typeface="Courier New"/>
                <a:ea typeface="Courier New"/>
                <a:cs typeface="Courier New"/>
                <a:sym typeface="Courier New"/>
              </a:rPr>
              <a:t>=&gt;</a:t>
            </a:r>
            <a:r>
              <a:rPr lang="en" sz="1900">
                <a:solidFill>
                  <a:srgbClr val="CCCCCC"/>
                </a:solidFill>
                <a:highlight>
                  <a:srgbClr val="1F1F1F"/>
                </a:highlight>
                <a:latin typeface="Courier New"/>
                <a:ea typeface="Courier New"/>
                <a:cs typeface="Courier New"/>
                <a:sym typeface="Courier New"/>
              </a:rPr>
              <a:t> </a:t>
            </a:r>
            <a:r>
              <a:rPr lang="en" sz="1900">
                <a:solidFill>
                  <a:srgbClr val="9CDCFE"/>
                </a:solidFill>
                <a:highlight>
                  <a:srgbClr val="1F1F1F"/>
                </a:highlight>
                <a:latin typeface="Courier New"/>
                <a:ea typeface="Courier New"/>
                <a:cs typeface="Courier New"/>
                <a:sym typeface="Courier New"/>
              </a:rPr>
              <a:t>console</a:t>
            </a:r>
            <a:r>
              <a:rPr lang="en" sz="1900">
                <a:solidFill>
                  <a:srgbClr val="CCCCCC"/>
                </a:solidFill>
                <a:highlight>
                  <a:srgbClr val="1F1F1F"/>
                </a:highlight>
                <a:latin typeface="Courier New"/>
                <a:ea typeface="Courier New"/>
                <a:cs typeface="Courier New"/>
                <a:sym typeface="Courier New"/>
              </a:rPr>
              <a:t>.</a:t>
            </a:r>
            <a:r>
              <a:rPr lang="en" sz="1900">
                <a:solidFill>
                  <a:srgbClr val="DCDCAA"/>
                </a:solidFill>
                <a:highlight>
                  <a:srgbClr val="1F1F1F"/>
                </a:highlight>
                <a:latin typeface="Courier New"/>
                <a:ea typeface="Courier New"/>
                <a:cs typeface="Courier New"/>
                <a:sym typeface="Courier New"/>
              </a:rPr>
              <a:t>log</a:t>
            </a:r>
            <a:r>
              <a:rPr lang="en" sz="1900">
                <a:solidFill>
                  <a:srgbClr val="CCCCCC"/>
                </a:solidFill>
                <a:highlight>
                  <a:srgbClr val="1F1F1F"/>
                </a:highlight>
                <a:latin typeface="Courier New"/>
                <a:ea typeface="Courier New"/>
                <a:cs typeface="Courier New"/>
                <a:sym typeface="Courier New"/>
              </a:rPr>
              <a:t>(</a:t>
            </a:r>
            <a:r>
              <a:rPr lang="en" sz="1900">
                <a:solidFill>
                  <a:srgbClr val="CE9178"/>
                </a:solidFill>
                <a:highlight>
                  <a:srgbClr val="1F1F1F"/>
                </a:highlight>
                <a:latin typeface="Courier New"/>
                <a:ea typeface="Courier New"/>
                <a:cs typeface="Courier New"/>
                <a:sym typeface="Courier New"/>
              </a:rPr>
              <a:t>"timeout elapsed 1ms"</a:t>
            </a:r>
            <a:r>
              <a:rPr lang="en" sz="1900">
                <a:solidFill>
                  <a:srgbClr val="CCCCCC"/>
                </a:solidFill>
                <a:highlight>
                  <a:srgbClr val="1F1F1F"/>
                </a:highlight>
                <a:latin typeface="Courier New"/>
                <a:ea typeface="Courier New"/>
                <a:cs typeface="Courier New"/>
                <a:sym typeface="Courier New"/>
              </a:rPr>
              <a:t>), </a:t>
            </a:r>
            <a:r>
              <a:rPr lang="en" sz="1900">
                <a:solidFill>
                  <a:srgbClr val="B5CEA8"/>
                </a:solidFill>
                <a:highlight>
                  <a:srgbClr val="1F1F1F"/>
                </a:highlight>
                <a:latin typeface="Courier New"/>
                <a:ea typeface="Courier New"/>
                <a:cs typeface="Courier New"/>
                <a:sym typeface="Courier New"/>
              </a:rPr>
              <a:t>1</a:t>
            </a:r>
            <a:r>
              <a:rPr lang="en" sz="1900">
                <a:solidFill>
                  <a:srgbClr val="CCCCCC"/>
                </a:solidFill>
                <a:highlight>
                  <a:srgbClr val="1F1F1F"/>
                </a:highlight>
                <a:latin typeface="Courier New"/>
                <a:ea typeface="Courier New"/>
                <a:cs typeface="Courier New"/>
                <a:sym typeface="Courier New"/>
              </a:rPr>
              <a:t>);</a:t>
            </a:r>
            <a:endParaRPr sz="190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sz="1900">
              <a:solidFill>
                <a:srgbClr val="C586C0"/>
              </a:solidFill>
              <a:highlight>
                <a:srgbClr val="1F1F1F"/>
              </a:highlight>
              <a:latin typeface="Courier New"/>
              <a:ea typeface="Courier New"/>
              <a:cs typeface="Courier New"/>
              <a:sym typeface="Courier New"/>
            </a:endParaRPr>
          </a:p>
        </p:txBody>
      </p:sp>
    </p:spTree>
  </p:cSld>
  <p:clrMapOvr>
    <a:masterClrMapping/>
  </p:clrMapOvr>
</p:notes>
</file>

<file path=ppt/notesSlides/notesSlide3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2" name="Shape 4642"/>
        <p:cNvGrpSpPr/>
        <p:nvPr/>
      </p:nvGrpSpPr>
      <p:grpSpPr>
        <a:xfrm>
          <a:off x="0" y="0"/>
          <a:ext cx="0" cy="0"/>
          <a:chOff x="0" y="0"/>
          <a:chExt cx="0" cy="0"/>
        </a:xfrm>
      </p:grpSpPr>
      <p:sp>
        <p:nvSpPr>
          <p:cNvPr id="4643" name="Google Shape;4643;g32f17f5b76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4" name="Google Shape;4644;g32f17f5b76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9" name="Shape 4649"/>
        <p:cNvGrpSpPr/>
        <p:nvPr/>
      </p:nvGrpSpPr>
      <p:grpSpPr>
        <a:xfrm>
          <a:off x="0" y="0"/>
          <a:ext cx="0" cy="0"/>
          <a:chOff x="0" y="0"/>
          <a:chExt cx="0" cy="0"/>
        </a:xfrm>
      </p:grpSpPr>
      <p:sp>
        <p:nvSpPr>
          <p:cNvPr id="4650" name="Google Shape;4650;g32bc7e08b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1" name="Google Shape;4651;g32bc7e08b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5" name="Shape 4655"/>
        <p:cNvGrpSpPr/>
        <p:nvPr/>
      </p:nvGrpSpPr>
      <p:grpSpPr>
        <a:xfrm>
          <a:off x="0" y="0"/>
          <a:ext cx="0" cy="0"/>
          <a:chOff x="0" y="0"/>
          <a:chExt cx="0" cy="0"/>
        </a:xfrm>
      </p:grpSpPr>
      <p:sp>
        <p:nvSpPr>
          <p:cNvPr id="4656" name="Google Shape;4656;g32bc7e08b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7" name="Google Shape;4657;g32bc7e08b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2" name="Shape 4662"/>
        <p:cNvGrpSpPr/>
        <p:nvPr/>
      </p:nvGrpSpPr>
      <p:grpSpPr>
        <a:xfrm>
          <a:off x="0" y="0"/>
          <a:ext cx="0" cy="0"/>
          <a:chOff x="0" y="0"/>
          <a:chExt cx="0" cy="0"/>
        </a:xfrm>
      </p:grpSpPr>
      <p:sp>
        <p:nvSpPr>
          <p:cNvPr id="4663" name="Google Shape;4663;g32bc7e08bc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4" name="Google Shape;4664;g32bc7e08bc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8" name="Shape 4668"/>
        <p:cNvGrpSpPr/>
        <p:nvPr/>
      </p:nvGrpSpPr>
      <p:grpSpPr>
        <a:xfrm>
          <a:off x="0" y="0"/>
          <a:ext cx="0" cy="0"/>
          <a:chOff x="0" y="0"/>
          <a:chExt cx="0" cy="0"/>
        </a:xfrm>
      </p:grpSpPr>
      <p:sp>
        <p:nvSpPr>
          <p:cNvPr id="4669" name="Google Shape;4669;g32bc7e08bc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0" name="Google Shape;4670;g32bc7e08bc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4" name="Shape 4674"/>
        <p:cNvGrpSpPr/>
        <p:nvPr/>
      </p:nvGrpSpPr>
      <p:grpSpPr>
        <a:xfrm>
          <a:off x="0" y="0"/>
          <a:ext cx="0" cy="0"/>
          <a:chOff x="0" y="0"/>
          <a:chExt cx="0" cy="0"/>
        </a:xfrm>
      </p:grpSpPr>
      <p:sp>
        <p:nvSpPr>
          <p:cNvPr id="4675" name="Google Shape;4675;g32bcbcc323e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6" name="Google Shape;4676;g32bcbcc323e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8" name="Shape 4688"/>
        <p:cNvGrpSpPr/>
        <p:nvPr/>
      </p:nvGrpSpPr>
      <p:grpSpPr>
        <a:xfrm>
          <a:off x="0" y="0"/>
          <a:ext cx="0" cy="0"/>
          <a:chOff x="0" y="0"/>
          <a:chExt cx="0" cy="0"/>
        </a:xfrm>
      </p:grpSpPr>
      <p:sp>
        <p:nvSpPr>
          <p:cNvPr id="4689" name="Google Shape;4689;g32bc7e08bc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0" name="Google Shape;4690;g32bc7e08bc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4" name="Shape 4694"/>
        <p:cNvGrpSpPr/>
        <p:nvPr/>
      </p:nvGrpSpPr>
      <p:grpSpPr>
        <a:xfrm>
          <a:off x="0" y="0"/>
          <a:ext cx="0" cy="0"/>
          <a:chOff x="0" y="0"/>
          <a:chExt cx="0" cy="0"/>
        </a:xfrm>
      </p:grpSpPr>
      <p:sp>
        <p:nvSpPr>
          <p:cNvPr id="4695" name="Google Shape;4695;g32bcbcc323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6" name="Google Shape;4696;g32bcbcc323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0" name="Shape 4700"/>
        <p:cNvGrpSpPr/>
        <p:nvPr/>
      </p:nvGrpSpPr>
      <p:grpSpPr>
        <a:xfrm>
          <a:off x="0" y="0"/>
          <a:ext cx="0" cy="0"/>
          <a:chOff x="0" y="0"/>
          <a:chExt cx="0" cy="0"/>
        </a:xfrm>
      </p:grpSpPr>
      <p:sp>
        <p:nvSpPr>
          <p:cNvPr id="4701" name="Google Shape;4701;g32bc7e08bc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2" name="Google Shape;4702;g32bc7e08bc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6" name="Shape 4706"/>
        <p:cNvGrpSpPr/>
        <p:nvPr/>
      </p:nvGrpSpPr>
      <p:grpSpPr>
        <a:xfrm>
          <a:off x="0" y="0"/>
          <a:ext cx="0" cy="0"/>
          <a:chOff x="0" y="0"/>
          <a:chExt cx="0" cy="0"/>
        </a:xfrm>
      </p:grpSpPr>
      <p:sp>
        <p:nvSpPr>
          <p:cNvPr id="4707" name="Google Shape;4707;g32bcbcc323e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8" name="Google Shape;4708;g32bcbcc323e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0d478dbd76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0d478dbd76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4" name="Shape 4724"/>
        <p:cNvGrpSpPr/>
        <p:nvPr/>
      </p:nvGrpSpPr>
      <p:grpSpPr>
        <a:xfrm>
          <a:off x="0" y="0"/>
          <a:ext cx="0" cy="0"/>
          <a:chOff x="0" y="0"/>
          <a:chExt cx="0" cy="0"/>
        </a:xfrm>
      </p:grpSpPr>
      <p:sp>
        <p:nvSpPr>
          <p:cNvPr id="4725" name="Google Shape;4725;g32bcbcc323e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6" name="Google Shape;4726;g32bcbcc323e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0" name="Shape 4730"/>
        <p:cNvGrpSpPr/>
        <p:nvPr/>
      </p:nvGrpSpPr>
      <p:grpSpPr>
        <a:xfrm>
          <a:off x="0" y="0"/>
          <a:ext cx="0" cy="0"/>
          <a:chOff x="0" y="0"/>
          <a:chExt cx="0" cy="0"/>
        </a:xfrm>
      </p:grpSpPr>
      <p:sp>
        <p:nvSpPr>
          <p:cNvPr id="4731" name="Google Shape;4731;g32bcbcc323e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2" name="Google Shape;4732;g32bcbcc323e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6" name="Shape 4736"/>
        <p:cNvGrpSpPr/>
        <p:nvPr/>
      </p:nvGrpSpPr>
      <p:grpSpPr>
        <a:xfrm>
          <a:off x="0" y="0"/>
          <a:ext cx="0" cy="0"/>
          <a:chOff x="0" y="0"/>
          <a:chExt cx="0" cy="0"/>
        </a:xfrm>
      </p:grpSpPr>
      <p:sp>
        <p:nvSpPr>
          <p:cNvPr id="4737" name="Google Shape;4737;g32bcbcc323e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8" name="Google Shape;4738;g32bcbcc323e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7" name="Shape 4747"/>
        <p:cNvGrpSpPr/>
        <p:nvPr/>
      </p:nvGrpSpPr>
      <p:grpSpPr>
        <a:xfrm>
          <a:off x="0" y="0"/>
          <a:ext cx="0" cy="0"/>
          <a:chOff x="0" y="0"/>
          <a:chExt cx="0" cy="0"/>
        </a:xfrm>
      </p:grpSpPr>
      <p:sp>
        <p:nvSpPr>
          <p:cNvPr id="4748" name="Google Shape;4748;g32bcbcc323e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9" name="Google Shape;4749;g32bcbcc323e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3" name="Shape 4753"/>
        <p:cNvGrpSpPr/>
        <p:nvPr/>
      </p:nvGrpSpPr>
      <p:grpSpPr>
        <a:xfrm>
          <a:off x="0" y="0"/>
          <a:ext cx="0" cy="0"/>
          <a:chOff x="0" y="0"/>
          <a:chExt cx="0" cy="0"/>
        </a:xfrm>
      </p:grpSpPr>
      <p:sp>
        <p:nvSpPr>
          <p:cNvPr id="4754" name="Google Shape;4754;g32bc7e08bc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5" name="Google Shape;4755;g32bc7e08bc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22df2d0b9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22df2d0b9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0efaac35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0efaac35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0efaac350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0efaac350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0efaac350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30efaac350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0efaac350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0efaac350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0efaac350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0efaac350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0efaac350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0efaac350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1f74752c1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1f74752c1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0efaac350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0efaac350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0efaac350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0efaac350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1f74752c1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31f74752c1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69e0b055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69e0b055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0efaac350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0efaac350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0efaac350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30efaac350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0efaac350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0efaac350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0efaac350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30efaac350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1f74752c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1f74752c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21d433e5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21d433e5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21d433e5b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21d433e5b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21d433e5b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21d433e5b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21d433e5b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21d433e5b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0efaac350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0efaac350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0d478dbd7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0d478dbd7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21d433e5b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21d433e5b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2649cd6f3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2649cd6f3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2649cd6f3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32649cd6f3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2649cd6f3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2649cd6f3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2649cd6f3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32649cd6f3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2649cd6f3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32649cd6f3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2649cd6f3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32649cd6f3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32649cd6f3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32649cd6f3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2649cd6f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32649cd6f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32649cd6f3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32649cd6f3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0d478dbd7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0d478dbd7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32649cd6f30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32649cd6f30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2649cd6f3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32649cd6f3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32649cd6f3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32649cd6f3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32649cd6f3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32649cd6f3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32649cd6f3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32649cd6f3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2649cd6f30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2649cd6f30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3221bb0d9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3221bb0d9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32649cd6f30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32649cd6f30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32649cd6f3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32649cd6f3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3221bb0d92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3221bb0d92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0d478dbd7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0d478dbd7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3221bb0d92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3221bb0d92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3221bb0d92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3221bb0d92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32649cd6f3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2649cd6f3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3221cdc766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3221cdc766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3221cdc766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3221cdc766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3221cdc766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221cdc766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3221cdc766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3221cdc766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3221cdc766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3221cdc766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33527d133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33527d133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3221cdc766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3221cdc766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0d478dbd7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0d478dbd7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3221cdc766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3221cdc766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3221cdc766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3221cdc766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3221cdc766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3221cdc766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3221cdc766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3221cdc766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221cdc76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221cdc76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3221cdc7667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3221cdc766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3221cdc7667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3221cdc7667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330bede37c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330bede37c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3221cdc7667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3221cdc7667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221cdc7667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221cdc7667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0">
        <p:fade/>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3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33.png"/><Relationship Id="rId4" Type="http://schemas.openxmlformats.org/officeDocument/2006/relationships/image" Target="../media/image4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3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4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4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5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59.png"/><Relationship Id="rId4" Type="http://schemas.openxmlformats.org/officeDocument/2006/relationships/image" Target="../media/image3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4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6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69.png"/><Relationship Id="rId4" Type="http://schemas.openxmlformats.org/officeDocument/2006/relationships/image" Target="../media/image4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6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63.png"/><Relationship Id="rId4" Type="http://schemas.openxmlformats.org/officeDocument/2006/relationships/image" Target="../media/image4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6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64.png"/><Relationship Id="rId4" Type="http://schemas.openxmlformats.org/officeDocument/2006/relationships/image" Target="../media/image5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53.png"/><Relationship Id="rId4" Type="http://schemas.openxmlformats.org/officeDocument/2006/relationships/image" Target="../media/image5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5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6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4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5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7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5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5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5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5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5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6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67.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66.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6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60.png"/><Relationship Id="rId4" Type="http://schemas.openxmlformats.org/officeDocument/2006/relationships/image" Target="../media/image6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65.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79.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7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79.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7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hyperlink" Target="https://www.phoronix.com/news/Google-Restricting-IO_uring" TargetMode="Externa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73.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74.png"/><Relationship Id="rId4" Type="http://schemas.openxmlformats.org/officeDocument/2006/relationships/image" Target="../media/image7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7.png"/><Relationship Id="rId6" Type="http://schemas.openxmlformats.org/officeDocument/2006/relationships/image" Target="../media/image76.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7.png"/><Relationship Id="rId6" Type="http://schemas.openxmlformats.org/officeDocument/2006/relationships/image" Target="../media/image76.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7.png"/><Relationship Id="rId6" Type="http://schemas.openxmlformats.org/officeDocument/2006/relationships/image" Target="../media/image76.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7.png"/><Relationship Id="rId6" Type="http://schemas.openxmlformats.org/officeDocument/2006/relationships/image" Target="../media/image7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7.png"/><Relationship Id="rId6" Type="http://schemas.openxmlformats.org/officeDocument/2006/relationships/image" Target="../media/image76.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7.png"/><Relationship Id="rId6" Type="http://schemas.openxmlformats.org/officeDocument/2006/relationships/image" Target="../media/image76.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7.png"/><Relationship Id="rId6" Type="http://schemas.openxmlformats.org/officeDocument/2006/relationships/image" Target="../media/image76.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7.png"/><Relationship Id="rId6" Type="http://schemas.openxmlformats.org/officeDocument/2006/relationships/image" Target="../media/image76.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7.png"/><Relationship Id="rId6" Type="http://schemas.openxmlformats.org/officeDocument/2006/relationships/image" Target="../media/image76.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94.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101.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87.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87.png"/><Relationship Id="rId4" Type="http://schemas.openxmlformats.org/officeDocument/2006/relationships/image" Target="../media/image86.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98.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84.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 Id="rId3" Type="http://schemas.openxmlformats.org/officeDocument/2006/relationships/image" Target="../media/image82.png"/><Relationship Id="rId4" Type="http://schemas.openxmlformats.org/officeDocument/2006/relationships/image" Target="../media/image78.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 Id="rId3" Type="http://schemas.openxmlformats.org/officeDocument/2006/relationships/image" Target="../media/image83.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90.png"/><Relationship Id="rId4" Type="http://schemas.openxmlformats.org/officeDocument/2006/relationships/image" Target="../media/image85.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90.png"/><Relationship Id="rId4" Type="http://schemas.openxmlformats.org/officeDocument/2006/relationships/image" Target="../media/image85.png"/><Relationship Id="rId5" Type="http://schemas.openxmlformats.org/officeDocument/2006/relationships/image" Target="../media/image80.png"/><Relationship Id="rId6" Type="http://schemas.openxmlformats.org/officeDocument/2006/relationships/image" Target="../media/image81.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90.png"/><Relationship Id="rId4" Type="http://schemas.openxmlformats.org/officeDocument/2006/relationships/image" Target="../media/image8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90.png"/><Relationship Id="rId4" Type="http://schemas.openxmlformats.org/officeDocument/2006/relationships/image" Target="../media/image85.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7.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7.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97.png"/><Relationship Id="rId4" Type="http://schemas.openxmlformats.org/officeDocument/2006/relationships/hyperlink" Target="https://nodejs.org/api/url.html" TargetMode="Externa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7.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20" Type="http://schemas.openxmlformats.org/officeDocument/2006/relationships/hyperlink" Target="https://developer.mozilla.org/en-US/docs/Web/JavaScript/Data_structures#Boolean_type" TargetMode="External"/><Relationship Id="rId22" Type="http://schemas.openxmlformats.org/officeDocument/2006/relationships/hyperlink" Target="https://developer.mozilla.org/en-US/docs/Web/JavaScript/Data_structures#Boolean_type" TargetMode="External"/><Relationship Id="rId21" Type="http://schemas.openxmlformats.org/officeDocument/2006/relationships/hyperlink" Target="https://nodejs.org/api/cli.html#--insecure-http-parser" TargetMode="External"/><Relationship Id="rId24" Type="http://schemas.openxmlformats.org/officeDocument/2006/relationships/hyperlink" Target="https://developer.mozilla.org/en-US/docs/Web/JavaScript/Data_structures#String_type" TargetMode="External"/><Relationship Id="rId23" Type="http://schemas.openxmlformats.org/officeDocument/2006/relationships/hyperlink" Target="https://nodejs.org/api/http.html#messageheaders" TargetMode="External"/><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hyperlink" Target="https://nodejs.org/api/http.html#class-httpagent" TargetMode="External"/><Relationship Id="rId4" Type="http://schemas.openxmlformats.org/officeDocument/2006/relationships/hyperlink" Target="https://developer.mozilla.org/en-US/docs/Web/JavaScript/Data_structures#Boolean_type" TargetMode="External"/><Relationship Id="rId9" Type="http://schemas.openxmlformats.org/officeDocument/2006/relationships/hyperlink" Target="https://nodejs.org/api/http.html#agentcreateconnectionoptions-callback" TargetMode="External"/><Relationship Id="rId26" Type="http://schemas.openxmlformats.org/officeDocument/2006/relationships/hyperlink" Target="https://developer.mozilla.org/en-US/docs/Web/JavaScript/Reference/Global_Objects/Function" TargetMode="External"/><Relationship Id="rId25" Type="http://schemas.openxmlformats.org/officeDocument/2006/relationships/hyperlink" Target="https://developer.mozilla.org/en-US/docs/Web/JavaScript/Data_structures#Number_type" TargetMode="External"/><Relationship Id="rId28" Type="http://schemas.openxmlformats.org/officeDocument/2006/relationships/hyperlink" Target="https://developer.mozilla.org/en-US/docs/Web/JavaScript/Data_structures#Number_type" TargetMode="External"/><Relationship Id="rId27" Type="http://schemas.openxmlformats.org/officeDocument/2006/relationships/hyperlink" Target="https://nodejs.org/api/dns.html#dnslookuphostname-options-callback" TargetMode="External"/><Relationship Id="rId5" Type="http://schemas.openxmlformats.org/officeDocument/2006/relationships/hyperlink" Target="https://nodejs.org/api/http.html#class-httpagent" TargetMode="External"/><Relationship Id="rId6" Type="http://schemas.openxmlformats.org/officeDocument/2006/relationships/hyperlink" Target="https://nodejs.org/api/http.html#httpglobalagent" TargetMode="External"/><Relationship Id="rId29" Type="http://schemas.openxmlformats.org/officeDocument/2006/relationships/hyperlink" Target="https://nodejs.org/api/cli.html#--max-http-header-sizesize" TargetMode="External"/><Relationship Id="rId7" Type="http://schemas.openxmlformats.org/officeDocument/2006/relationships/hyperlink" Target="https://developer.mozilla.org/en-US/docs/Web/JavaScript/Data_structures#String_type" TargetMode="External"/><Relationship Id="rId8" Type="http://schemas.openxmlformats.org/officeDocument/2006/relationships/hyperlink" Target="https://developer.mozilla.org/en-US/docs/Web/JavaScript/Reference/Global_Objects/Function" TargetMode="External"/><Relationship Id="rId31" Type="http://schemas.openxmlformats.org/officeDocument/2006/relationships/hyperlink" Target="https://developer.mozilla.org/en-US/docs/Web/JavaScript/Data_structures#String_type" TargetMode="External"/><Relationship Id="rId30" Type="http://schemas.openxmlformats.org/officeDocument/2006/relationships/hyperlink" Target="https://developer.mozilla.org/en-US/docs/Web/JavaScript/Data_structures#String_type" TargetMode="External"/><Relationship Id="rId11" Type="http://schemas.openxmlformats.org/officeDocument/2006/relationships/hyperlink" Target="https://developer.mozilla.org/en-US/docs/Web/JavaScript/Data_structures#Number_type" TargetMode="External"/><Relationship Id="rId33" Type="http://schemas.openxmlformats.org/officeDocument/2006/relationships/hyperlink" Target="https://developer.mozilla.org/en-US/docs/Web/JavaScript/Data_structures#String_type" TargetMode="External"/><Relationship Id="rId10" Type="http://schemas.openxmlformats.org/officeDocument/2006/relationships/hyperlink" Target="https://nodejs.org/api/stream.html#class-streamduplex" TargetMode="External"/><Relationship Id="rId32" Type="http://schemas.openxmlformats.org/officeDocument/2006/relationships/hyperlink" Target="https://developer.mozilla.org/en-US/docs/Web/JavaScript/Data_structures#Number_type" TargetMode="External"/><Relationship Id="rId13" Type="http://schemas.openxmlformats.org/officeDocument/2006/relationships/hyperlink" Target="https://developer.mozilla.org/en-US/docs/Web/JavaScript/Reference/Global_Objects/Object" TargetMode="External"/><Relationship Id="rId35" Type="http://schemas.openxmlformats.org/officeDocument/2006/relationships/hyperlink" Target="https://developer.mozilla.org/en-US/docs/Web/JavaScript/Data_structures#Boolean_type" TargetMode="External"/><Relationship Id="rId12" Type="http://schemas.openxmlformats.org/officeDocument/2006/relationships/hyperlink" Target="https://developer.mozilla.org/en-US/docs/Web/JavaScript/Data_structures#Number_type" TargetMode="External"/><Relationship Id="rId34" Type="http://schemas.openxmlformats.org/officeDocument/2006/relationships/hyperlink" Target="https://developer.mozilla.org/en-US/docs/Web/JavaScript/Data_structures#Boolean_type" TargetMode="External"/><Relationship Id="rId15" Type="http://schemas.openxmlformats.org/officeDocument/2006/relationships/hyperlink" Target="https://nodejs.org/api/dns.html#supported-getaddrinfo-flags" TargetMode="External"/><Relationship Id="rId37" Type="http://schemas.openxmlformats.org/officeDocument/2006/relationships/hyperlink" Target="https://developer.mozilla.org/en-US/docs/Web/JavaScript/Data_structures#String_type" TargetMode="External"/><Relationship Id="rId14" Type="http://schemas.openxmlformats.org/officeDocument/2006/relationships/hyperlink" Target="https://developer.mozilla.org/en-US/docs/Web/JavaScript/Data_structures#Number_type" TargetMode="External"/><Relationship Id="rId36" Type="http://schemas.openxmlformats.org/officeDocument/2006/relationships/hyperlink" Target="https://nodejs.org/api/globals.html#class-abortsignal" TargetMode="External"/><Relationship Id="rId17" Type="http://schemas.openxmlformats.org/officeDocument/2006/relationships/hyperlink" Target="https://developer.mozilla.org/en-US/docs/Web/JavaScript/Data_structures#String_type" TargetMode="External"/><Relationship Id="rId39" Type="http://schemas.openxmlformats.org/officeDocument/2006/relationships/hyperlink" Target="https://developer.mozilla.org/en-US/docs/Web/JavaScript/Reference/Global_Objects/Array" TargetMode="External"/><Relationship Id="rId16" Type="http://schemas.openxmlformats.org/officeDocument/2006/relationships/hyperlink" Target="https://nodejs.org/api/dns.html#supported-getaddrinfo-flags" TargetMode="External"/><Relationship Id="rId38" Type="http://schemas.openxmlformats.org/officeDocument/2006/relationships/hyperlink" Target="https://developer.mozilla.org/en-US/docs/Web/JavaScript/Data_structures#Number_type" TargetMode="External"/><Relationship Id="rId19" Type="http://schemas.openxmlformats.org/officeDocument/2006/relationships/hyperlink" Target="https://nodejs.org/api/url.html#urlparseurlstring-parsequerystring-slashesdenotehost" TargetMode="External"/><Relationship Id="rId18" Type="http://schemas.openxmlformats.org/officeDocument/2006/relationships/hyperlink" Target="https://developer.mozilla.org/en-US/docs/Web/JavaScript/Data_structures#String_typ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hyperlink" Target="https://nodejs.org/api/http.html#class-httpagent" TargetMode="External"/><Relationship Id="rId4" Type="http://schemas.openxmlformats.org/officeDocument/2006/relationships/hyperlink" Target="https://developer.mozilla.org/en-US/docs/Web/JavaScript/Data_structures#Number_type" TargetMode="Externa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89.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89.png"/><Relationship Id="rId4" Type="http://schemas.openxmlformats.org/officeDocument/2006/relationships/image" Target="../media/image96.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7.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20" Type="http://schemas.openxmlformats.org/officeDocument/2006/relationships/hyperlink" Target="https://developer.mozilla.org/en-US/docs/Web/JavaScript/Reference/Global_Objects/Array" TargetMode="External"/><Relationship Id="rId21" Type="http://schemas.openxmlformats.org/officeDocument/2006/relationships/hyperlink" Target="https://developer.mozilla.org/en-US/docs/Web/JavaScript/Data_structures#Boolean_type" TargetMode="External"/><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hyperlink" Target="https://nodejs.org/api/http.html#serverheaderstimeout" TargetMode="External"/><Relationship Id="rId4" Type="http://schemas.openxmlformats.org/officeDocument/2006/relationships/hyperlink" Target="https://developer.mozilla.org/en-US/docs/Web/JavaScript/Data_structures#Number_type" TargetMode="External"/><Relationship Id="rId9" Type="http://schemas.openxmlformats.org/officeDocument/2006/relationships/hyperlink" Target="https://developer.mozilla.org/en-US/docs/Web/JavaScript/Data_structures#Boolean_type" TargetMode="External"/><Relationship Id="rId5" Type="http://schemas.openxmlformats.org/officeDocument/2006/relationships/hyperlink" Target="https://nodejs.org/api/stream.html#streamgetdefaulthighwatermarkobjectmode" TargetMode="External"/><Relationship Id="rId6" Type="http://schemas.openxmlformats.org/officeDocument/2006/relationships/hyperlink" Target="https://developer.mozilla.org/en-US/docs/Web/JavaScript/Data_structures#Boolean_type" TargetMode="External"/><Relationship Id="rId7" Type="http://schemas.openxmlformats.org/officeDocument/2006/relationships/hyperlink" Target="https://nodejs.org/api/cli.html#--insecure-http-parser" TargetMode="External"/><Relationship Id="rId8" Type="http://schemas.openxmlformats.org/officeDocument/2006/relationships/hyperlink" Target="https://nodejs.org/api/http.html#class-httpincomingmessage" TargetMode="External"/><Relationship Id="rId11" Type="http://schemas.openxmlformats.org/officeDocument/2006/relationships/hyperlink" Target="https://developer.mozilla.org/en-US/docs/Web/JavaScript/Data_structures#Boolean_type" TargetMode="External"/><Relationship Id="rId10" Type="http://schemas.openxmlformats.org/officeDocument/2006/relationships/hyperlink" Target="https://nodejs.org/api/http.html#messageheaders" TargetMode="External"/><Relationship Id="rId13" Type="http://schemas.openxmlformats.org/officeDocument/2006/relationships/hyperlink" Target="https://nodejs.org/api/http.html#serverkeepalivetimeout" TargetMode="External"/><Relationship Id="rId12" Type="http://schemas.openxmlformats.org/officeDocument/2006/relationships/hyperlink" Target="https://developer.mozilla.org/en-US/docs/Web/JavaScript/Data_structures#Number_type" TargetMode="External"/><Relationship Id="rId15" Type="http://schemas.openxmlformats.org/officeDocument/2006/relationships/hyperlink" Target="https://nodejs.org/api/cli.html#--max-http-header-sizesize" TargetMode="External"/><Relationship Id="rId14" Type="http://schemas.openxmlformats.org/officeDocument/2006/relationships/hyperlink" Target="https://developer.mozilla.org/en-US/docs/Web/JavaScript/Data_structures#Number_type" TargetMode="External"/><Relationship Id="rId17" Type="http://schemas.openxmlformats.org/officeDocument/2006/relationships/hyperlink" Target="https://nodejs.org/api/http.html#serverrequesttimeout" TargetMode="External"/><Relationship Id="rId16" Type="http://schemas.openxmlformats.org/officeDocument/2006/relationships/hyperlink" Target="https://developer.mozilla.org/en-US/docs/Web/JavaScript/Data_structures#Boolean_type" TargetMode="External"/><Relationship Id="rId19" Type="http://schemas.openxmlformats.org/officeDocument/2006/relationships/hyperlink" Target="https://nodejs.org/api/http.html#class-httpserverresponse" TargetMode="External"/><Relationship Id="rId18" Type="http://schemas.openxmlformats.org/officeDocument/2006/relationships/hyperlink" Target="https://developer.mozilla.org/en-US/docs/Web/JavaScript/Data_structures#Boolean_type" TargetMode="Externa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hyperlink" Target="https://developer.mozilla.org/en-US/docs/Web/JavaScript/Data_structures#Boolean_type" TargetMode="Externa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9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92.png"/><Relationship Id="rId4" Type="http://schemas.openxmlformats.org/officeDocument/2006/relationships/image" Target="../media/image95.png"/><Relationship Id="rId5" Type="http://schemas.openxmlformats.org/officeDocument/2006/relationships/image" Target="../media/image99.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91.png"/><Relationship Id="rId4" Type="http://schemas.openxmlformats.org/officeDocument/2006/relationships/image" Target="../media/image93.png"/><Relationship Id="rId5" Type="http://schemas.openxmlformats.org/officeDocument/2006/relationships/image" Target="../media/image8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81.png"/><Relationship Id="rId6" Type="http://schemas.openxmlformats.org/officeDocument/2006/relationships/image" Target="../media/image100.png"/><Relationship Id="rId7" Type="http://schemas.openxmlformats.org/officeDocument/2006/relationships/image" Target="../media/image113.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81.png"/><Relationship Id="rId6" Type="http://schemas.openxmlformats.org/officeDocument/2006/relationships/image" Target="../media/image100.png"/><Relationship Id="rId7" Type="http://schemas.openxmlformats.org/officeDocument/2006/relationships/image" Target="../media/image113.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91.png"/><Relationship Id="rId4" Type="http://schemas.openxmlformats.org/officeDocument/2006/relationships/image" Target="../media/image93.png"/><Relationship Id="rId5" Type="http://schemas.openxmlformats.org/officeDocument/2006/relationships/image" Target="../media/image7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 Id="rId3" Type="http://schemas.openxmlformats.org/officeDocument/2006/relationships/image" Target="../media/image103.png"/><Relationship Id="rId4" Type="http://schemas.openxmlformats.org/officeDocument/2006/relationships/image" Target="../media/image91.png"/><Relationship Id="rId5" Type="http://schemas.openxmlformats.org/officeDocument/2006/relationships/image" Target="../media/image100.png"/><Relationship Id="rId6" Type="http://schemas.openxmlformats.org/officeDocument/2006/relationships/image" Target="../media/image121.png"/><Relationship Id="rId7" Type="http://schemas.openxmlformats.org/officeDocument/2006/relationships/image" Target="../media/image102.png"/><Relationship Id="rId8" Type="http://schemas.openxmlformats.org/officeDocument/2006/relationships/image" Target="../media/image93.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103.png"/><Relationship Id="rId4" Type="http://schemas.openxmlformats.org/officeDocument/2006/relationships/image" Target="../media/image100.png"/><Relationship Id="rId5" Type="http://schemas.openxmlformats.org/officeDocument/2006/relationships/image" Target="../media/image123.png"/><Relationship Id="rId6" Type="http://schemas.openxmlformats.org/officeDocument/2006/relationships/image" Target="../media/image102.png"/><Relationship Id="rId7" Type="http://schemas.openxmlformats.org/officeDocument/2006/relationships/image" Target="../media/image93.png"/><Relationship Id="rId8" Type="http://schemas.openxmlformats.org/officeDocument/2006/relationships/image" Target="../media/image91.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109.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 Id="rId3" Type="http://schemas.openxmlformats.org/officeDocument/2006/relationships/image" Target="../media/image110.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 Id="rId3" Type="http://schemas.openxmlformats.org/officeDocument/2006/relationships/image" Target="../media/image90.png"/><Relationship Id="rId4" Type="http://schemas.openxmlformats.org/officeDocument/2006/relationships/image" Target="../media/image85.png"/><Relationship Id="rId5" Type="http://schemas.openxmlformats.org/officeDocument/2006/relationships/image" Target="../media/image91.png"/><Relationship Id="rId6" Type="http://schemas.openxmlformats.org/officeDocument/2006/relationships/image" Target="../media/image93.png"/><Relationship Id="rId7" Type="http://schemas.openxmlformats.org/officeDocument/2006/relationships/image" Target="../media/image80.png"/><Relationship Id="rId8" Type="http://schemas.openxmlformats.org/officeDocument/2006/relationships/image" Target="../media/image81.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103.png"/><Relationship Id="rId4" Type="http://schemas.openxmlformats.org/officeDocument/2006/relationships/image" Target="../media/image10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 Id="rId3" Type="http://schemas.openxmlformats.org/officeDocument/2006/relationships/image" Target="../media/image103.png"/><Relationship Id="rId4" Type="http://schemas.openxmlformats.org/officeDocument/2006/relationships/image" Target="../media/image10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 Id="rId3" Type="http://schemas.openxmlformats.org/officeDocument/2006/relationships/image" Target="../media/image103.png"/><Relationship Id="rId4" Type="http://schemas.openxmlformats.org/officeDocument/2006/relationships/image" Target="../media/image102.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 Id="rId3" Type="http://schemas.openxmlformats.org/officeDocument/2006/relationships/image" Target="../media/image103.png"/><Relationship Id="rId4" Type="http://schemas.openxmlformats.org/officeDocument/2006/relationships/image" Target="../media/image102.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 Id="rId3" Type="http://schemas.openxmlformats.org/officeDocument/2006/relationships/image" Target="../media/image103.png"/><Relationship Id="rId4" Type="http://schemas.openxmlformats.org/officeDocument/2006/relationships/image" Target="../media/image102.png"/><Relationship Id="rId5" Type="http://schemas.openxmlformats.org/officeDocument/2006/relationships/image" Target="../media/image134.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 Id="rId3" Type="http://schemas.openxmlformats.org/officeDocument/2006/relationships/image" Target="../media/image90.png"/><Relationship Id="rId4" Type="http://schemas.openxmlformats.org/officeDocument/2006/relationships/image" Target="../media/image85.png"/><Relationship Id="rId9" Type="http://schemas.openxmlformats.org/officeDocument/2006/relationships/image" Target="../media/image117.png"/><Relationship Id="rId5" Type="http://schemas.openxmlformats.org/officeDocument/2006/relationships/image" Target="../media/image81.png"/><Relationship Id="rId6" Type="http://schemas.openxmlformats.org/officeDocument/2006/relationships/image" Target="../media/image80.png"/><Relationship Id="rId7" Type="http://schemas.openxmlformats.org/officeDocument/2006/relationships/image" Target="../media/image91.png"/><Relationship Id="rId8" Type="http://schemas.openxmlformats.org/officeDocument/2006/relationships/image" Target="../media/image93.png"/><Relationship Id="rId10" Type="http://schemas.openxmlformats.org/officeDocument/2006/relationships/image" Target="../media/image6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 Id="rId3" Type="http://schemas.openxmlformats.org/officeDocument/2006/relationships/image" Target="../media/image112.png"/><Relationship Id="rId4" Type="http://schemas.openxmlformats.org/officeDocument/2006/relationships/image" Target="../media/image93.png"/><Relationship Id="rId5" Type="http://schemas.openxmlformats.org/officeDocument/2006/relationships/image" Target="../media/image117.png"/><Relationship Id="rId6" Type="http://schemas.openxmlformats.org/officeDocument/2006/relationships/image" Target="../media/image91.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 Id="rId3" Type="http://schemas.openxmlformats.org/officeDocument/2006/relationships/image" Target="../media/image1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 Id="rId3" Type="http://schemas.openxmlformats.org/officeDocument/2006/relationships/image" Target="../media/image12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 Id="rId3" Type="http://schemas.openxmlformats.org/officeDocument/2006/relationships/image" Target="../media/image90.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 Id="rId3" Type="http://schemas.openxmlformats.org/officeDocument/2006/relationships/image" Target="../media/image90.png"/><Relationship Id="rId4" Type="http://schemas.openxmlformats.org/officeDocument/2006/relationships/image" Target="../media/image85.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 Id="rId3" Type="http://schemas.openxmlformats.org/officeDocument/2006/relationships/image" Target="../media/image90.png"/><Relationship Id="rId4" Type="http://schemas.openxmlformats.org/officeDocument/2006/relationships/image" Target="../media/image85.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 Id="rId3" Type="http://schemas.openxmlformats.org/officeDocument/2006/relationships/image" Target="../media/image124.png"/><Relationship Id="rId4" Type="http://schemas.openxmlformats.org/officeDocument/2006/relationships/hyperlink" Target="https://www.usenix.org/system/files/sec20-zheng.pdf" TargetMode="External"/><Relationship Id="rId5" Type="http://schemas.openxmlformats.org/officeDocument/2006/relationships/hyperlink" Target="https://datatracker.ietf.org/doc/html/rfc1035" TargetMode="Externa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 Id="rId3" Type="http://schemas.openxmlformats.org/officeDocument/2006/relationships/image" Target="../media/image119.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9.xml"/><Relationship Id="rId3"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 Id="rId3" Type="http://schemas.openxmlformats.org/officeDocument/2006/relationships/image" Target="../media/image118.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 Id="rId3" Type="http://schemas.openxmlformats.org/officeDocument/2006/relationships/image" Target="../media/image125.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2.xml"/><Relationship Id="rId3" Type="http://schemas.openxmlformats.org/officeDocument/2006/relationships/image" Target="../media/image122.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85.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 Id="rId3" Type="http://schemas.openxmlformats.org/officeDocument/2006/relationships/image" Target="../media/image85.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1.xml"/><Relationship Id="rId3" Type="http://schemas.openxmlformats.org/officeDocument/2006/relationships/image" Target="../media/image85.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2.xml"/><Relationship Id="rId3" Type="http://schemas.openxmlformats.org/officeDocument/2006/relationships/image" Target="../media/image85.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3.xml"/><Relationship Id="rId3" Type="http://schemas.openxmlformats.org/officeDocument/2006/relationships/image" Target="../media/image85.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4.xml"/><Relationship Id="rId3" Type="http://schemas.openxmlformats.org/officeDocument/2006/relationships/image" Target="../media/image85.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8.xml"/><Relationship Id="rId3" Type="http://schemas.openxmlformats.org/officeDocument/2006/relationships/image" Target="../media/image133.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9.xml"/><Relationship Id="rId3" Type="http://schemas.openxmlformats.org/officeDocument/2006/relationships/image" Target="../media/image1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0.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3.xml"/><Relationship Id="rId3" Type="http://schemas.openxmlformats.org/officeDocument/2006/relationships/image" Target="../media/image85.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4.xml"/><Relationship Id="rId3" Type="http://schemas.openxmlformats.org/officeDocument/2006/relationships/image" Target="../media/image85.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7.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7.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8.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7.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9.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0.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7.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1.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7.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2.xml"/><Relationship Id="rId3" Type="http://schemas.openxmlformats.org/officeDocument/2006/relationships/image" Target="../media/image141.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3.xml"/><Relationship Id="rId3" Type="http://schemas.openxmlformats.org/officeDocument/2006/relationships/image" Target="../media/image140.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7.xml"/><Relationship Id="rId3" Type="http://schemas.openxmlformats.org/officeDocument/2006/relationships/image" Target="../media/image102.png"/><Relationship Id="rId4" Type="http://schemas.openxmlformats.org/officeDocument/2006/relationships/image" Target="../media/image142.png"/><Relationship Id="rId5" Type="http://schemas.openxmlformats.org/officeDocument/2006/relationships/image" Target="../media/image77.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8.xml"/><Relationship Id="rId3" Type="http://schemas.openxmlformats.org/officeDocument/2006/relationships/image" Target="../media/image102.png"/><Relationship Id="rId4" Type="http://schemas.openxmlformats.org/officeDocument/2006/relationships/image" Target="../media/image142.png"/><Relationship Id="rId5" Type="http://schemas.openxmlformats.org/officeDocument/2006/relationships/image" Target="../media/image77.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0.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7.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1.xml"/><Relationship Id="rId3" Type="http://schemas.openxmlformats.org/officeDocument/2006/relationships/image" Target="../media/image74.png"/><Relationship Id="rId4" Type="http://schemas.openxmlformats.org/officeDocument/2006/relationships/image" Target="../media/image77.png"/><Relationship Id="rId5" Type="http://schemas.openxmlformats.org/officeDocument/2006/relationships/image" Target="../media/image75.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2.xml"/><Relationship Id="rId3" Type="http://schemas.openxmlformats.org/officeDocument/2006/relationships/image" Target="../media/image74.png"/><Relationship Id="rId4" Type="http://schemas.openxmlformats.org/officeDocument/2006/relationships/image" Target="../media/image77.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3.xml"/><Relationship Id="rId3" Type="http://schemas.openxmlformats.org/officeDocument/2006/relationships/image" Target="../media/image74.png"/><Relationship Id="rId4" Type="http://schemas.openxmlformats.org/officeDocument/2006/relationships/image" Target="../media/image77.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4.xml"/><Relationship Id="rId3" Type="http://schemas.openxmlformats.org/officeDocument/2006/relationships/image" Target="../media/image74.png"/><Relationship Id="rId4" Type="http://schemas.openxmlformats.org/officeDocument/2006/relationships/image" Target="../media/image77.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8.xml"/><Relationship Id="rId3" Type="http://schemas.openxmlformats.org/officeDocument/2006/relationships/image" Target="../media/image131.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9.xml"/><Relationship Id="rId3" Type="http://schemas.openxmlformats.org/officeDocument/2006/relationships/image" Target="../media/image126.png"/><Relationship Id="rId4" Type="http://schemas.openxmlformats.org/officeDocument/2006/relationships/image" Target="../media/image1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0.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9.xml"/><Relationship Id="rId3" Type="http://schemas.openxmlformats.org/officeDocument/2006/relationships/image" Target="../media/image1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0.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8.xml"/><Relationship Id="rId3" Type="http://schemas.openxmlformats.org/officeDocument/2006/relationships/image" Target="../media/image48.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0.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4.xml"/><Relationship Id="rId3" Type="http://schemas.openxmlformats.org/officeDocument/2006/relationships/image" Target="../media/image128.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5.xml"/><Relationship Id="rId3" Type="http://schemas.openxmlformats.org/officeDocument/2006/relationships/image" Target="../media/image128.png"/><Relationship Id="rId4" Type="http://schemas.openxmlformats.org/officeDocument/2006/relationships/image" Target="../media/image130.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7.xml"/><Relationship Id="rId3" Type="http://schemas.openxmlformats.org/officeDocument/2006/relationships/image" Target="../media/image129.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8.xml"/><Relationship Id="rId3" Type="http://schemas.openxmlformats.org/officeDocument/2006/relationships/image" Target="../media/image129.png"/><Relationship Id="rId4" Type="http://schemas.openxmlformats.org/officeDocument/2006/relationships/image" Target="../media/image138.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0.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1.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3.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4.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8.xml"/><Relationship Id="rId3" Type="http://schemas.openxmlformats.org/officeDocument/2006/relationships/image" Target="../media/image151.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9.xml"/><Relationship Id="rId3" Type="http://schemas.openxmlformats.org/officeDocument/2006/relationships/image" Target="../media/image151.png"/><Relationship Id="rId4" Type="http://schemas.openxmlformats.org/officeDocument/2006/relationships/image" Target="../media/image1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0.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1.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3.xml"/><Relationship Id="rId3" Type="http://schemas.openxmlformats.org/officeDocument/2006/relationships/image" Target="../media/image48.png"/><Relationship Id="rId4" Type="http://schemas.openxmlformats.org/officeDocument/2006/relationships/image" Target="../media/image147.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4.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5.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7.xml"/><Relationship Id="rId3" Type="http://schemas.openxmlformats.org/officeDocument/2006/relationships/image" Target="../media/image144.png"/><Relationship Id="rId4" Type="http://schemas.openxmlformats.org/officeDocument/2006/relationships/image" Target="../media/image136.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8.xml"/><Relationship Id="rId3" Type="http://schemas.openxmlformats.org/officeDocument/2006/relationships/image" Target="../media/image154.png"/><Relationship Id="rId4" Type="http://schemas.openxmlformats.org/officeDocument/2006/relationships/image" Target="../media/image139.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0.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0.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1.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2.xml"/><Relationship Id="rId3" Type="http://schemas.openxmlformats.org/officeDocument/2006/relationships/image" Target="../media/image143.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3.xml"/><Relationship Id="rId3" Type="http://schemas.openxmlformats.org/officeDocument/2006/relationships/image" Target="../media/image150.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4.xml"/><Relationship Id="rId3" Type="http://schemas.openxmlformats.org/officeDocument/2006/relationships/image" Target="../media/image148.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5.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6.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7.xml"/><Relationship Id="rId3" Type="http://schemas.openxmlformats.org/officeDocument/2006/relationships/image" Target="../media/image155.png"/><Relationship Id="rId4" Type="http://schemas.openxmlformats.org/officeDocument/2006/relationships/image" Target="../media/image156.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8.xml"/><Relationship Id="rId3" Type="http://schemas.openxmlformats.org/officeDocument/2006/relationships/image" Target="../media/image146.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0.png"/><Relationship Id="rId4" Type="http://schemas.openxmlformats.org/officeDocument/2006/relationships/image" Target="../media/image8.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0.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1.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3.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4.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5.xml"/><Relationship Id="rId3" Type="http://schemas.openxmlformats.org/officeDocument/2006/relationships/image" Target="../media/image76.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6.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8.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9.xml"/><Relationship Id="rId3" Type="http://schemas.openxmlformats.org/officeDocument/2006/relationships/image" Target="../media/image1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0.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2.xml"/><Relationship Id="rId3" Type="http://schemas.openxmlformats.org/officeDocument/2006/relationships/image" Target="../media/image152.png"/></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3.xml"/><Relationship Id="rId3" Type="http://schemas.openxmlformats.org/officeDocument/2006/relationships/image" Target="../media/image153.pn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2.png"/><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4.png"/><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8.png"/><Relationship Id="rId4" Type="http://schemas.openxmlformats.org/officeDocument/2006/relationships/image" Target="../media/image1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6.png"/><Relationship Id="rId4" Type="http://schemas.openxmlformats.org/officeDocument/2006/relationships/image" Target="../media/image1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3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2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20.png"/><Relationship Id="rId4" Type="http://schemas.openxmlformats.org/officeDocument/2006/relationships/image" Target="../media/image1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9.png"/><Relationship Id="rId4" Type="http://schemas.openxmlformats.org/officeDocument/2006/relationships/image" Target="../media/image2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3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25.png"/><Relationship Id="rId4" Type="http://schemas.openxmlformats.org/officeDocument/2006/relationships/image" Target="../media/image3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2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25.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4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3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5.png"/><Relationship Id="rId4" Type="http://schemas.openxmlformats.org/officeDocument/2006/relationships/image" Target="../media/image3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4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869025" y="1413525"/>
            <a:ext cx="7333500" cy="2162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NodeJS Internals and Architecture</a:t>
            </a:r>
            <a:endParaRPr/>
          </a:p>
        </p:txBody>
      </p:sp>
      <p:sp>
        <p:nvSpPr>
          <p:cNvPr id="55" name="Google Shape;55;p13"/>
          <p:cNvSpPr txBox="1"/>
          <p:nvPr>
            <p:ph idx="1" type="subTitle"/>
          </p:nvPr>
        </p:nvSpPr>
        <p:spPr>
          <a:xfrm>
            <a:off x="311700" y="3868350"/>
            <a:ext cx="8520600" cy="10140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Understand the inner working of Node to build efficient apps</a:t>
            </a:r>
            <a:endParaRPr/>
          </a:p>
        </p:txBody>
      </p:sp>
      <p:sp>
        <p:nvSpPr>
          <p:cNvPr id="56" name="Google Shape;56;p13"/>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Linking</a:t>
            </a:r>
            <a:endParaRPr/>
          </a:p>
        </p:txBody>
      </p:sp>
      <p:sp>
        <p:nvSpPr>
          <p:cNvPr id="125" name="Google Shape;125;p22"/>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Linkers creates an executable file</a:t>
            </a:r>
            <a:endParaRPr sz="2200"/>
          </a:p>
          <a:p>
            <a:pPr indent="-368300" lvl="0" marL="457200" rtl="0" algn="l">
              <a:spcBef>
                <a:spcPts val="0"/>
              </a:spcBef>
              <a:spcAft>
                <a:spcPts val="0"/>
              </a:spcAft>
              <a:buSzPts val="2200"/>
              <a:buChar char="●"/>
            </a:pPr>
            <a:r>
              <a:rPr lang="en" sz="2200"/>
              <a:t>Finds and links all object files required and create one file</a:t>
            </a:r>
            <a:endParaRPr sz="2200"/>
          </a:p>
          <a:p>
            <a:pPr indent="-368300" lvl="0" marL="457200" rtl="0" algn="l">
              <a:spcBef>
                <a:spcPts val="0"/>
              </a:spcBef>
              <a:spcAft>
                <a:spcPts val="0"/>
              </a:spcAft>
              <a:buSzPts val="2200"/>
              <a:buChar char="●"/>
            </a:pPr>
            <a:r>
              <a:rPr lang="en" sz="2200"/>
              <a:t>The file is an “executable”</a:t>
            </a:r>
            <a:endParaRPr sz="2200"/>
          </a:p>
          <a:p>
            <a:pPr indent="-368300" lvl="0" marL="457200" rtl="0" algn="l">
              <a:spcBef>
                <a:spcPts val="0"/>
              </a:spcBef>
              <a:spcAft>
                <a:spcPts val="0"/>
              </a:spcAft>
              <a:buSzPts val="2200"/>
              <a:buChar char="●"/>
            </a:pPr>
            <a:r>
              <a:rPr lang="en" sz="2200"/>
              <a:t>Executable files have types</a:t>
            </a:r>
            <a:endParaRPr sz="2200"/>
          </a:p>
          <a:p>
            <a:pPr indent="-368300" lvl="0" marL="457200" rtl="0" algn="l">
              <a:spcBef>
                <a:spcPts val="0"/>
              </a:spcBef>
              <a:spcAft>
                <a:spcPts val="0"/>
              </a:spcAft>
              <a:buSzPts val="2200"/>
              <a:buChar char="●"/>
            </a:pPr>
            <a:r>
              <a:rPr lang="en" sz="2200"/>
              <a:t>E.g. ld,gold linker,lld, mold</a:t>
            </a:r>
            <a:endParaRPr sz="2200"/>
          </a:p>
        </p:txBody>
      </p:sp>
      <p:sp>
        <p:nvSpPr>
          <p:cNvPr id="126" name="Google Shape;126;p22"/>
          <p:cNvSpPr/>
          <p:nvPr/>
        </p:nvSpPr>
        <p:spPr>
          <a:xfrm>
            <a:off x="985575" y="3299400"/>
            <a:ext cx="1333200" cy="78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Binary Object 1</a:t>
            </a:r>
            <a:endParaRPr sz="1200"/>
          </a:p>
        </p:txBody>
      </p:sp>
      <p:sp>
        <p:nvSpPr>
          <p:cNvPr id="127" name="Google Shape;127;p22"/>
          <p:cNvSpPr/>
          <p:nvPr/>
        </p:nvSpPr>
        <p:spPr>
          <a:xfrm>
            <a:off x="985575" y="4162775"/>
            <a:ext cx="1333200" cy="78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Binary Object 2</a:t>
            </a:r>
            <a:endParaRPr sz="1200"/>
          </a:p>
        </p:txBody>
      </p:sp>
      <p:cxnSp>
        <p:nvCxnSpPr>
          <p:cNvPr id="128" name="Google Shape;128;p22"/>
          <p:cNvCxnSpPr>
            <a:stCxn id="126" idx="3"/>
          </p:cNvCxnSpPr>
          <p:nvPr/>
        </p:nvCxnSpPr>
        <p:spPr>
          <a:xfrm>
            <a:off x="2318775" y="3693750"/>
            <a:ext cx="925200" cy="172200"/>
          </a:xfrm>
          <a:prstGeom prst="straightConnector1">
            <a:avLst/>
          </a:prstGeom>
          <a:noFill/>
          <a:ln cap="flat" cmpd="sng" w="9525">
            <a:solidFill>
              <a:schemeClr val="accent6"/>
            </a:solidFill>
            <a:prstDash val="solid"/>
            <a:round/>
            <a:headEnd len="med" w="med" type="none"/>
            <a:tailEnd len="med" w="med" type="triangle"/>
          </a:ln>
        </p:spPr>
      </p:cxnSp>
      <p:cxnSp>
        <p:nvCxnSpPr>
          <p:cNvPr id="129" name="Google Shape;129;p22"/>
          <p:cNvCxnSpPr>
            <a:stCxn id="127" idx="3"/>
          </p:cNvCxnSpPr>
          <p:nvPr/>
        </p:nvCxnSpPr>
        <p:spPr>
          <a:xfrm flipH="1" rot="10800000">
            <a:off x="2318775" y="4088225"/>
            <a:ext cx="891900" cy="468900"/>
          </a:xfrm>
          <a:prstGeom prst="straightConnector1">
            <a:avLst/>
          </a:prstGeom>
          <a:noFill/>
          <a:ln cap="flat" cmpd="sng" w="9525">
            <a:solidFill>
              <a:schemeClr val="accent6"/>
            </a:solidFill>
            <a:prstDash val="solid"/>
            <a:round/>
            <a:headEnd len="med" w="med" type="none"/>
            <a:tailEnd len="med" w="med" type="triangle"/>
          </a:ln>
        </p:spPr>
      </p:cxnSp>
      <p:sp>
        <p:nvSpPr>
          <p:cNvPr id="130" name="Google Shape;130;p22"/>
          <p:cNvSpPr/>
          <p:nvPr/>
        </p:nvSpPr>
        <p:spPr>
          <a:xfrm>
            <a:off x="3443800" y="3251850"/>
            <a:ext cx="1521900" cy="1718400"/>
          </a:xfrm>
          <a:prstGeom prst="rect">
            <a:avLst/>
          </a:prstGeom>
          <a:solidFill>
            <a:srgbClr val="2FFF1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t>Executable</a:t>
            </a:r>
            <a:endParaRPr sz="1200"/>
          </a:p>
          <a:p>
            <a:pPr indent="0" lvl="0" marL="0" rtl="0" algn="ctr">
              <a:spcBef>
                <a:spcPts val="0"/>
              </a:spcBef>
              <a:spcAft>
                <a:spcPts val="0"/>
              </a:spcAft>
              <a:buNone/>
            </a:pPr>
            <a:r>
              <a:rPr lang="en" sz="1200"/>
              <a:t>Headers</a:t>
            </a:r>
            <a:endParaRPr sz="1200"/>
          </a:p>
        </p:txBody>
      </p:sp>
      <p:sp>
        <p:nvSpPr>
          <p:cNvPr id="131" name="Google Shape;131;p22"/>
          <p:cNvSpPr/>
          <p:nvPr/>
        </p:nvSpPr>
        <p:spPr>
          <a:xfrm>
            <a:off x="3543943" y="3780364"/>
            <a:ext cx="13332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Binary Object 1</a:t>
            </a:r>
            <a:endParaRPr sz="1200"/>
          </a:p>
        </p:txBody>
      </p:sp>
      <p:sp>
        <p:nvSpPr>
          <p:cNvPr id="132" name="Google Shape;132;p22"/>
          <p:cNvSpPr/>
          <p:nvPr/>
        </p:nvSpPr>
        <p:spPr>
          <a:xfrm>
            <a:off x="3543943" y="4353064"/>
            <a:ext cx="13332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Binary Object 2</a:t>
            </a:r>
            <a:endParaRPr sz="1200"/>
          </a:p>
        </p:txBody>
      </p:sp>
      <p:sp>
        <p:nvSpPr>
          <p:cNvPr id="133" name="Google Shape;133;p22"/>
          <p:cNvSpPr txBox="1"/>
          <p:nvPr/>
        </p:nvSpPr>
        <p:spPr>
          <a:xfrm>
            <a:off x="2550075" y="3388100"/>
            <a:ext cx="662400" cy="3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rPr>
              <a:t>link</a:t>
            </a:r>
            <a:endParaRPr sz="1600">
              <a:solidFill>
                <a:schemeClr val="lt2"/>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process.nextTick()</a:t>
            </a:r>
            <a:endParaRPr/>
          </a:p>
        </p:txBody>
      </p:sp>
      <p:sp>
        <p:nvSpPr>
          <p:cNvPr id="904" name="Google Shape;904;p11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Node runs C++</a:t>
            </a:r>
            <a:endParaRPr/>
          </a:p>
          <a:p>
            <a:pPr indent="-342900" lvl="0" marL="457200" rtl="0" algn="l">
              <a:spcBef>
                <a:spcPts val="0"/>
              </a:spcBef>
              <a:spcAft>
                <a:spcPts val="0"/>
              </a:spcAft>
              <a:buSzPts val="1800"/>
              <a:buChar char="●"/>
            </a:pPr>
            <a:r>
              <a:rPr lang="en"/>
              <a:t>When jumping from C++ to JavaScript we call it a ‘tick’</a:t>
            </a:r>
            <a:endParaRPr/>
          </a:p>
          <a:p>
            <a:pPr indent="-342900" lvl="0" marL="457200" rtl="0" algn="l">
              <a:spcBef>
                <a:spcPts val="0"/>
              </a:spcBef>
              <a:spcAft>
                <a:spcPts val="0"/>
              </a:spcAft>
              <a:buSzPts val="1800"/>
              <a:buChar char="●"/>
            </a:pPr>
            <a:r>
              <a:rPr lang="en"/>
              <a:t>process.nextTick executes after each Tick </a:t>
            </a:r>
            <a:endParaRPr/>
          </a:p>
          <a:p>
            <a:pPr indent="-342900" lvl="0" marL="457200" rtl="0" algn="l">
              <a:spcBef>
                <a:spcPts val="0"/>
              </a:spcBef>
              <a:spcAft>
                <a:spcPts val="0"/>
              </a:spcAft>
              <a:buSzPts val="1800"/>
              <a:buChar char="●"/>
            </a:pPr>
            <a:r>
              <a:rPr lang="en"/>
              <a:t>Roughly after each phase</a:t>
            </a:r>
            <a:endParaRPr/>
          </a:p>
          <a:p>
            <a:pPr indent="-342900" lvl="0" marL="457200" rtl="0" algn="l">
              <a:spcBef>
                <a:spcPts val="0"/>
              </a:spcBef>
              <a:spcAft>
                <a:spcPts val="0"/>
              </a:spcAft>
              <a:buSzPts val="1800"/>
              <a:buChar char="●"/>
            </a:pPr>
            <a:r>
              <a:rPr lang="en"/>
              <a:t>Priority</a:t>
            </a:r>
            <a:r>
              <a:rPr lang="en"/>
              <a:t> code (even before setImmediate)</a:t>
            </a:r>
            <a:endParaRPr/>
          </a:p>
          <a:p>
            <a:pPr indent="-342900" lvl="0" marL="457200" rtl="0" algn="l">
              <a:spcBef>
                <a:spcPts val="0"/>
              </a:spcBef>
              <a:spcAft>
                <a:spcPts val="0"/>
              </a:spcAft>
              <a:buSzPts val="1800"/>
              <a:buChar char="●"/>
            </a:pPr>
            <a:r>
              <a:rPr lang="en"/>
              <a:t>Promises are scheduled here too!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not setTimeout (0)?</a:t>
            </a:r>
            <a:endParaRPr/>
          </a:p>
        </p:txBody>
      </p:sp>
      <p:sp>
        <p:nvSpPr>
          <p:cNvPr id="910" name="Google Shape;910;p1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setTimeout is delayed until the timer phase</a:t>
            </a:r>
            <a:endParaRPr/>
          </a:p>
          <a:p>
            <a:pPr indent="-342900" lvl="0" marL="457200" rtl="0" algn="l">
              <a:spcBef>
                <a:spcPts val="0"/>
              </a:spcBef>
              <a:spcAft>
                <a:spcPts val="0"/>
              </a:spcAft>
              <a:buSzPts val="1800"/>
              <a:buChar char="●"/>
            </a:pPr>
            <a:r>
              <a:rPr lang="en"/>
              <a:t>nextTick executes as soon as the current phase is finished</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NextTick tells you when initial phase ends</a:t>
            </a:r>
            <a:endParaRPr/>
          </a:p>
        </p:txBody>
      </p:sp>
      <p:sp>
        <p:nvSpPr>
          <p:cNvPr id="916" name="Google Shape;916;p1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first nextTick is right after </a:t>
            </a:r>
            <a:r>
              <a:rPr lang="en"/>
              <a:t>initial</a:t>
            </a:r>
            <a:r>
              <a:rPr lang="en"/>
              <a:t> phase </a:t>
            </a:r>
            <a:endParaRPr/>
          </a:p>
          <a:p>
            <a:pPr indent="-342900" lvl="0" marL="457200" rtl="0" algn="l">
              <a:spcBef>
                <a:spcPts val="0"/>
              </a:spcBef>
              <a:spcAft>
                <a:spcPts val="0"/>
              </a:spcAft>
              <a:buSzPts val="1800"/>
              <a:buChar char="●"/>
            </a:pPr>
            <a:r>
              <a:rPr lang="en"/>
              <a:t>Good indicator to know when did the initial phase really end</a:t>
            </a:r>
            <a:endParaRPr/>
          </a:p>
          <a:p>
            <a:pPr indent="-342900" lvl="0" marL="457200" rtl="0" algn="l">
              <a:spcBef>
                <a:spcPts val="0"/>
              </a:spcBef>
              <a:spcAft>
                <a:spcPts val="0"/>
              </a:spcAft>
              <a:buSzPts val="1800"/>
              <a:buChar char="●"/>
            </a:pPr>
            <a:r>
              <a:rPr lang="en"/>
              <a:t>And when did the event loop about to start</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pic>
        <p:nvPicPr>
          <p:cNvPr id="922" name="Google Shape;922;p115"/>
          <p:cNvPicPr preferRelativeResize="0"/>
          <p:nvPr/>
        </p:nvPicPr>
        <p:blipFill rotWithShape="1">
          <a:blip r:embed="rId3">
            <a:alphaModFix/>
          </a:blip>
          <a:srcRect b="0" l="0" r="0" t="2856"/>
          <a:stretch/>
        </p:blipFill>
        <p:spPr>
          <a:xfrm>
            <a:off x="152400" y="1288650"/>
            <a:ext cx="8839199" cy="1888425"/>
          </a:xfrm>
          <a:prstGeom prst="rect">
            <a:avLst/>
          </a:prstGeom>
          <a:noFill/>
          <a:ln>
            <a:noFill/>
          </a:ln>
        </p:spPr>
      </p:pic>
      <p:sp>
        <p:nvSpPr>
          <p:cNvPr id="923" name="Google Shape;923;p115"/>
          <p:cNvSpPr txBox="1"/>
          <p:nvPr/>
        </p:nvSpPr>
        <p:spPr>
          <a:xfrm>
            <a:off x="3699325" y="3121650"/>
            <a:ext cx="3454800" cy="10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Schedules nextTick after initial phase and before timer</a:t>
            </a:r>
            <a:endParaRPr sz="1800">
              <a:solidFill>
                <a:schemeClr val="lt2"/>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pic>
        <p:nvPicPr>
          <p:cNvPr id="929" name="Google Shape;929;p116"/>
          <p:cNvPicPr preferRelativeResize="0"/>
          <p:nvPr/>
        </p:nvPicPr>
        <p:blipFill rotWithShape="1">
          <a:blip r:embed="rId3">
            <a:alphaModFix/>
          </a:blip>
          <a:srcRect b="0" l="0" r="0" t="2856"/>
          <a:stretch/>
        </p:blipFill>
        <p:spPr>
          <a:xfrm>
            <a:off x="152400" y="1288650"/>
            <a:ext cx="8839199" cy="1888425"/>
          </a:xfrm>
          <a:prstGeom prst="rect">
            <a:avLst/>
          </a:prstGeom>
          <a:noFill/>
          <a:ln>
            <a:noFill/>
          </a:ln>
        </p:spPr>
      </p:pic>
      <p:pic>
        <p:nvPicPr>
          <p:cNvPr id="930" name="Google Shape;930;p116"/>
          <p:cNvPicPr preferRelativeResize="0"/>
          <p:nvPr/>
        </p:nvPicPr>
        <p:blipFill rotWithShape="1">
          <a:blip r:embed="rId4">
            <a:alphaModFix/>
          </a:blip>
          <a:srcRect b="7738" l="0" r="0" t="11732"/>
          <a:stretch/>
        </p:blipFill>
        <p:spPr>
          <a:xfrm>
            <a:off x="152400" y="3499350"/>
            <a:ext cx="8839200" cy="11664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Another example</a:t>
            </a:r>
            <a:endParaRPr/>
          </a:p>
        </p:txBody>
      </p:sp>
      <p:pic>
        <p:nvPicPr>
          <p:cNvPr id="936" name="Google Shape;936;p117"/>
          <p:cNvPicPr preferRelativeResize="0"/>
          <p:nvPr/>
        </p:nvPicPr>
        <p:blipFill>
          <a:blip r:embed="rId3">
            <a:alphaModFix/>
          </a:blip>
          <a:stretch>
            <a:fillRect/>
          </a:stretch>
        </p:blipFill>
        <p:spPr>
          <a:xfrm>
            <a:off x="311700" y="1017725"/>
            <a:ext cx="4065388" cy="3820976"/>
          </a:xfrm>
          <a:prstGeom prst="rect">
            <a:avLst/>
          </a:prstGeom>
          <a:noFill/>
          <a:ln>
            <a:noFill/>
          </a:ln>
        </p:spPr>
      </p:pic>
      <p:sp>
        <p:nvSpPr>
          <p:cNvPr id="937" name="Google Shape;937;p117"/>
          <p:cNvSpPr txBox="1"/>
          <p:nvPr/>
        </p:nvSpPr>
        <p:spPr>
          <a:xfrm>
            <a:off x="5187950" y="1144250"/>
            <a:ext cx="2988300" cy="18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The output here is “undefined” because the </a:t>
            </a:r>
            <a:r>
              <a:rPr lang="en" sz="1800">
                <a:solidFill>
                  <a:schemeClr val="lt2"/>
                </a:solidFill>
              </a:rPr>
              <a:t>initial</a:t>
            </a:r>
            <a:r>
              <a:rPr lang="en" sz="1800">
                <a:solidFill>
                  <a:schemeClr val="lt2"/>
                </a:solidFill>
              </a:rPr>
              <a:t> phase </a:t>
            </a:r>
            <a:r>
              <a:rPr lang="en" sz="1800">
                <a:solidFill>
                  <a:schemeClr val="lt2"/>
                </a:solidFill>
              </a:rPr>
              <a:t>executed</a:t>
            </a:r>
            <a:r>
              <a:rPr lang="en" sz="1800">
                <a:solidFill>
                  <a:schemeClr val="lt2"/>
                </a:solidFill>
              </a:rPr>
              <a:t> </a:t>
            </a:r>
            <a:r>
              <a:rPr lang="en" sz="1800">
                <a:solidFill>
                  <a:schemeClr val="lt2"/>
                </a:solidFill>
              </a:rPr>
              <a:t>synchronously</a:t>
            </a:r>
            <a:r>
              <a:rPr lang="en" sz="1800">
                <a:solidFill>
                  <a:schemeClr val="lt2"/>
                </a:solidFill>
              </a:rPr>
              <a:t> and test is called before val is initialized </a:t>
            </a:r>
            <a:endParaRPr sz="1800">
              <a:solidFill>
                <a:schemeClr val="lt2"/>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Another example</a:t>
            </a:r>
            <a:endParaRPr/>
          </a:p>
        </p:txBody>
      </p:sp>
      <p:sp>
        <p:nvSpPr>
          <p:cNvPr id="943" name="Google Shape;943;p118"/>
          <p:cNvSpPr txBox="1"/>
          <p:nvPr/>
        </p:nvSpPr>
        <p:spPr>
          <a:xfrm>
            <a:off x="5176850" y="927650"/>
            <a:ext cx="2988300" cy="24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By scheduling process.nextTick we let the main phase </a:t>
            </a:r>
            <a:r>
              <a:rPr lang="en" sz="1800">
                <a:solidFill>
                  <a:schemeClr val="lt2"/>
                </a:solidFill>
              </a:rPr>
              <a:t>initialize, and the output is now 1 (because val is now initialized) </a:t>
            </a:r>
            <a:endParaRPr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rPr lang="en" sz="1800">
                <a:solidFill>
                  <a:schemeClr val="lt2"/>
                </a:solidFill>
              </a:rPr>
              <a:t>Powerful for modules too.</a:t>
            </a:r>
            <a:endParaRPr sz="1800">
              <a:solidFill>
                <a:schemeClr val="lt2"/>
              </a:solidFill>
            </a:endParaRPr>
          </a:p>
          <a:p>
            <a:pPr indent="0" lvl="0" marL="0" rtl="0" algn="l">
              <a:spcBef>
                <a:spcPts val="0"/>
              </a:spcBef>
              <a:spcAft>
                <a:spcPts val="0"/>
              </a:spcAft>
              <a:buNone/>
            </a:pPr>
            <a:r>
              <a:rPr lang="en" sz="1800">
                <a:solidFill>
                  <a:schemeClr val="lt2"/>
                </a:solidFill>
              </a:rPr>
              <a:t> </a:t>
            </a:r>
            <a:endParaRPr sz="1800">
              <a:solidFill>
                <a:schemeClr val="lt2"/>
              </a:solidFill>
            </a:endParaRPr>
          </a:p>
        </p:txBody>
      </p:sp>
      <p:pic>
        <p:nvPicPr>
          <p:cNvPr id="944" name="Google Shape;944;p118"/>
          <p:cNvPicPr preferRelativeResize="0"/>
          <p:nvPr/>
        </p:nvPicPr>
        <p:blipFill>
          <a:blip r:embed="rId3">
            <a:alphaModFix/>
          </a:blip>
          <a:stretch>
            <a:fillRect/>
          </a:stretch>
        </p:blipFill>
        <p:spPr>
          <a:xfrm>
            <a:off x="152400" y="1170125"/>
            <a:ext cx="4611076" cy="3820976"/>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Danger! </a:t>
            </a:r>
            <a:endParaRPr/>
          </a:p>
        </p:txBody>
      </p:sp>
      <p:sp>
        <p:nvSpPr>
          <p:cNvPr id="950" name="Google Shape;950;p1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Don’t schedule nextTick in nextTick!</a:t>
            </a:r>
            <a:endParaRPr/>
          </a:p>
          <a:p>
            <a:pPr indent="-342900" lvl="0" marL="457200" rtl="0" algn="l">
              <a:spcBef>
                <a:spcPts val="0"/>
              </a:spcBef>
              <a:spcAft>
                <a:spcPts val="0"/>
              </a:spcAft>
              <a:buSzPts val="1800"/>
              <a:buChar char="●"/>
            </a:pPr>
            <a:r>
              <a:rPr lang="en"/>
              <a:t>Recursive will </a:t>
            </a:r>
            <a:r>
              <a:rPr lang="en"/>
              <a:t>starve</a:t>
            </a:r>
            <a:r>
              <a:rPr lang="en"/>
              <a:t> other </a:t>
            </a:r>
            <a:r>
              <a:rPr lang="en"/>
              <a:t>phase</a:t>
            </a:r>
            <a:r>
              <a:rPr lang="en"/>
              <a:t> (like poll)</a:t>
            </a:r>
            <a:endParaRPr/>
          </a:p>
          <a:p>
            <a:pPr indent="-342900" lvl="0" marL="457200" rtl="0" algn="l">
              <a:spcBef>
                <a:spcPts val="0"/>
              </a:spcBef>
              <a:spcAft>
                <a:spcPts val="0"/>
              </a:spcAft>
              <a:buSzPts val="1800"/>
              <a:buChar char="●"/>
            </a:pPr>
            <a:r>
              <a:rPr lang="en"/>
              <a:t>It won’t go into nextTick, it will go into the current “Tick”</a:t>
            </a:r>
            <a:endParaRPr/>
          </a:p>
        </p:txBody>
      </p:sp>
      <p:pic>
        <p:nvPicPr>
          <p:cNvPr id="951" name="Google Shape;951;p119"/>
          <p:cNvPicPr preferRelativeResize="0"/>
          <p:nvPr/>
        </p:nvPicPr>
        <p:blipFill>
          <a:blip r:embed="rId3">
            <a:alphaModFix/>
          </a:blip>
          <a:stretch>
            <a:fillRect/>
          </a:stretch>
        </p:blipFill>
        <p:spPr>
          <a:xfrm>
            <a:off x="577675" y="2238425"/>
            <a:ext cx="6987600" cy="27051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&amp; Demo</a:t>
            </a:r>
            <a:endParaRPr/>
          </a:p>
        </p:txBody>
      </p:sp>
      <p:sp>
        <p:nvSpPr>
          <p:cNvPr id="957" name="Google Shape;957;p1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process.nextTick can be used for priority workload</a:t>
            </a:r>
            <a:endParaRPr/>
          </a:p>
          <a:p>
            <a:pPr indent="-342900" lvl="0" marL="457200" rtl="0" algn="l">
              <a:spcBef>
                <a:spcPts val="0"/>
              </a:spcBef>
              <a:spcAft>
                <a:spcPts val="0"/>
              </a:spcAft>
              <a:buSzPts val="1800"/>
              <a:buChar char="●"/>
            </a:pPr>
            <a:r>
              <a:rPr lang="en"/>
              <a:t>Waiting for the current phase to finish</a:t>
            </a:r>
            <a:endParaRPr/>
          </a:p>
          <a:p>
            <a:pPr indent="-342900" lvl="0" marL="457200" rtl="0" algn="l">
              <a:spcBef>
                <a:spcPts val="0"/>
              </a:spcBef>
              <a:spcAft>
                <a:spcPts val="0"/>
              </a:spcAft>
              <a:buSzPts val="1800"/>
              <a:buChar char="●"/>
            </a:pPr>
            <a:r>
              <a:rPr lang="en"/>
              <a:t>Executes after each phase</a:t>
            </a:r>
            <a:endParaRPr/>
          </a:p>
          <a:p>
            <a:pPr indent="-342900" lvl="0" marL="457200" rtl="0" algn="l">
              <a:spcBef>
                <a:spcPts val="0"/>
              </a:spcBef>
              <a:spcAft>
                <a:spcPts val="0"/>
              </a:spcAft>
              <a:buSzPts val="1800"/>
              <a:buChar char="●"/>
            </a:pPr>
            <a:r>
              <a:rPr lang="en"/>
              <a:t>Watch out scheduling nextTick inside nextTick</a:t>
            </a:r>
            <a:endParaRPr/>
          </a:p>
          <a:p>
            <a:pPr indent="-342900" lvl="0" marL="457200" rtl="0" algn="l">
              <a:spcBef>
                <a:spcPts val="0"/>
              </a:spcBef>
              <a:spcAft>
                <a:spcPts val="0"/>
              </a:spcAft>
              <a:buSzPts val="1800"/>
              <a:buChar char="●"/>
            </a:pPr>
            <a:r>
              <a:rPr lang="en"/>
              <a:t>Code exercise →</a:t>
            </a:r>
            <a:endParaRPr/>
          </a:p>
          <a:p>
            <a:pPr indent="-317500" lvl="1" marL="914400" rtl="0" algn="l">
              <a:spcBef>
                <a:spcPts val="0"/>
              </a:spcBef>
              <a:spcAft>
                <a:spcPts val="0"/>
              </a:spcAft>
              <a:buSzPts val="1400"/>
              <a:buChar char="○"/>
            </a:pPr>
            <a:r>
              <a:rPr lang="en"/>
              <a:t>nextTick examples</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21"/>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How Promises Work</a:t>
            </a:r>
            <a:endParaRPr/>
          </a:p>
        </p:txBody>
      </p:sp>
      <p:sp>
        <p:nvSpPr>
          <p:cNvPr id="963" name="Google Shape;963;p121"/>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What is behind promises</a:t>
            </a:r>
            <a:endParaRPr/>
          </a:p>
        </p:txBody>
      </p:sp>
      <p:sp>
        <p:nvSpPr>
          <p:cNvPr id="964" name="Google Shape;964;p121"/>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Interpreted Languages</a:t>
            </a:r>
            <a:endParaRPr/>
          </a:p>
        </p:txBody>
      </p:sp>
      <p:sp>
        <p:nvSpPr>
          <p:cNvPr id="139" name="Google Shape;139;p23"/>
          <p:cNvSpPr txBox="1"/>
          <p:nvPr>
            <p:ph idx="1" type="body"/>
          </p:nvPr>
        </p:nvSpPr>
        <p:spPr>
          <a:xfrm>
            <a:off x="259500" y="1123400"/>
            <a:ext cx="9708900" cy="2098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A c</a:t>
            </a:r>
            <a:r>
              <a:rPr lang="en" sz="2200"/>
              <a:t>ompiled program doesn’t work everywhere</a:t>
            </a:r>
            <a:endParaRPr sz="2200"/>
          </a:p>
          <a:p>
            <a:pPr indent="-368300" lvl="0" marL="457200" rtl="0" algn="l">
              <a:spcBef>
                <a:spcPts val="0"/>
              </a:spcBef>
              <a:spcAft>
                <a:spcPts val="0"/>
              </a:spcAft>
              <a:buSzPts val="2200"/>
              <a:buChar char="●"/>
            </a:pPr>
            <a:r>
              <a:rPr lang="en" sz="2200"/>
              <a:t>Must match the CPU/OS</a:t>
            </a:r>
            <a:endParaRPr sz="2200"/>
          </a:p>
          <a:p>
            <a:pPr indent="-368300" lvl="0" marL="457200" rtl="0" algn="l">
              <a:spcBef>
                <a:spcPts val="0"/>
              </a:spcBef>
              <a:spcAft>
                <a:spcPts val="0"/>
              </a:spcAft>
              <a:buSzPts val="2200"/>
              <a:buChar char="●"/>
            </a:pPr>
            <a:r>
              <a:rPr lang="en" sz="2200"/>
              <a:t>Can I write my code once and run it everywhere?</a:t>
            </a:r>
            <a:endParaRPr sz="2200"/>
          </a:p>
          <a:p>
            <a:pPr indent="-368300" lvl="0" marL="457200" rtl="0" algn="l">
              <a:spcBef>
                <a:spcPts val="0"/>
              </a:spcBef>
              <a:spcAft>
                <a:spcPts val="0"/>
              </a:spcAft>
              <a:buSzPts val="2200"/>
              <a:buChar char="●"/>
            </a:pPr>
            <a:r>
              <a:rPr lang="en" sz="2200"/>
              <a:t>Interrupted languages</a:t>
            </a:r>
            <a:endParaRPr sz="2200"/>
          </a:p>
          <a:p>
            <a:pPr indent="-368300" lvl="0" marL="457200" rtl="0" algn="l">
              <a:spcBef>
                <a:spcPts val="0"/>
              </a:spcBef>
              <a:spcAft>
                <a:spcPts val="0"/>
              </a:spcAft>
              <a:buSzPts val="2200"/>
              <a:buChar char="●"/>
            </a:pPr>
            <a:r>
              <a:rPr lang="en" sz="2200"/>
              <a:t>Python/Javascript/Java</a:t>
            </a:r>
            <a:endParaRPr sz="2200"/>
          </a:p>
        </p:txBody>
      </p:sp>
      <p:sp>
        <p:nvSpPr>
          <p:cNvPr id="140" name="Google Shape;140;p23"/>
          <p:cNvSpPr/>
          <p:nvPr/>
        </p:nvSpPr>
        <p:spPr>
          <a:xfrm>
            <a:off x="3352150" y="3993700"/>
            <a:ext cx="1521900" cy="758400"/>
          </a:xfrm>
          <a:prstGeom prst="rect">
            <a:avLst/>
          </a:prstGeom>
          <a:solidFill>
            <a:srgbClr val="2FFF1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t>node</a:t>
            </a:r>
            <a:endParaRPr sz="1200"/>
          </a:p>
        </p:txBody>
      </p:sp>
      <p:sp>
        <p:nvSpPr>
          <p:cNvPr id="141" name="Google Shape;141;p23"/>
          <p:cNvSpPr txBox="1"/>
          <p:nvPr/>
        </p:nvSpPr>
        <p:spPr>
          <a:xfrm>
            <a:off x="3632675" y="3588200"/>
            <a:ext cx="8442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index.js</a:t>
            </a:r>
            <a:endParaRPr>
              <a:solidFill>
                <a:schemeClr val="lt2"/>
              </a:solidFill>
            </a:endParaRPr>
          </a:p>
        </p:txBody>
      </p:sp>
      <p:sp>
        <p:nvSpPr>
          <p:cNvPr id="142" name="Google Shape;142;p23"/>
          <p:cNvSpPr/>
          <p:nvPr/>
        </p:nvSpPr>
        <p:spPr>
          <a:xfrm>
            <a:off x="1649325" y="3993700"/>
            <a:ext cx="1521900" cy="758400"/>
          </a:xfrm>
          <a:prstGeom prst="rect">
            <a:avLst/>
          </a:prstGeom>
          <a:solidFill>
            <a:srgbClr val="2FFF1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t>python</a:t>
            </a:r>
            <a:endParaRPr sz="1200"/>
          </a:p>
        </p:txBody>
      </p:sp>
      <p:sp>
        <p:nvSpPr>
          <p:cNvPr id="143" name="Google Shape;143;p23"/>
          <p:cNvSpPr/>
          <p:nvPr/>
        </p:nvSpPr>
        <p:spPr>
          <a:xfrm>
            <a:off x="5054975" y="3993700"/>
            <a:ext cx="1521900" cy="758400"/>
          </a:xfrm>
          <a:prstGeom prst="rect">
            <a:avLst/>
          </a:prstGeom>
          <a:solidFill>
            <a:srgbClr val="2FFF1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t>java</a:t>
            </a:r>
            <a:endParaRPr sz="1200"/>
          </a:p>
        </p:txBody>
      </p:sp>
      <p:sp>
        <p:nvSpPr>
          <p:cNvPr id="144" name="Google Shape;144;p23"/>
          <p:cNvSpPr txBox="1"/>
          <p:nvPr/>
        </p:nvSpPr>
        <p:spPr>
          <a:xfrm>
            <a:off x="5258825" y="3588200"/>
            <a:ext cx="11142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program</a:t>
            </a:r>
            <a:r>
              <a:rPr lang="en">
                <a:solidFill>
                  <a:schemeClr val="lt2"/>
                </a:solidFill>
              </a:rPr>
              <a:t>.jar</a:t>
            </a:r>
            <a:endParaRPr>
              <a:solidFill>
                <a:schemeClr val="lt2"/>
              </a:solidFill>
            </a:endParaRPr>
          </a:p>
        </p:txBody>
      </p:sp>
      <p:sp>
        <p:nvSpPr>
          <p:cNvPr id="145" name="Google Shape;145;p23"/>
          <p:cNvSpPr txBox="1"/>
          <p:nvPr/>
        </p:nvSpPr>
        <p:spPr>
          <a:xfrm>
            <a:off x="2006525" y="3588200"/>
            <a:ext cx="8442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hello.py</a:t>
            </a:r>
            <a:endParaRPr>
              <a:solidFill>
                <a:schemeClr val="lt2"/>
              </a:solidFill>
            </a:endParaRPr>
          </a:p>
        </p:txBody>
      </p:sp>
      <p:sp>
        <p:nvSpPr>
          <p:cNvPr id="146" name="Google Shape;146;p23"/>
          <p:cNvSpPr txBox="1"/>
          <p:nvPr/>
        </p:nvSpPr>
        <p:spPr>
          <a:xfrm>
            <a:off x="6699075" y="2943800"/>
            <a:ext cx="15219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2"/>
                </a:solidFill>
              </a:rPr>
              <a:t>These are just “input” to a program</a:t>
            </a:r>
            <a:endParaRPr sz="1100">
              <a:solidFill>
                <a:schemeClr val="lt2"/>
              </a:solidFill>
            </a:endParaRPr>
          </a:p>
        </p:txBody>
      </p:sp>
      <p:cxnSp>
        <p:nvCxnSpPr>
          <p:cNvPr id="147" name="Google Shape;147;p23"/>
          <p:cNvCxnSpPr>
            <a:endCxn id="144" idx="0"/>
          </p:cNvCxnSpPr>
          <p:nvPr/>
        </p:nvCxnSpPr>
        <p:spPr>
          <a:xfrm flipH="1">
            <a:off x="5815925" y="3082700"/>
            <a:ext cx="883200" cy="505500"/>
          </a:xfrm>
          <a:prstGeom prst="straightConnector1">
            <a:avLst/>
          </a:prstGeom>
          <a:noFill/>
          <a:ln cap="flat" cmpd="sng" w="9525">
            <a:solidFill>
              <a:srgbClr val="DF3079"/>
            </a:solidFill>
            <a:prstDash val="solid"/>
            <a:round/>
            <a:headEnd len="med" w="med" type="none"/>
            <a:tailEnd len="med" w="med" type="triangle"/>
          </a:ln>
        </p:spPr>
      </p:cxn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Promises</a:t>
            </a:r>
            <a:endParaRPr/>
          </a:p>
        </p:txBody>
      </p:sp>
      <p:sp>
        <p:nvSpPr>
          <p:cNvPr id="970" name="Google Shape;970;p1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Callbacks are hard to read</a:t>
            </a:r>
            <a:endParaRPr/>
          </a:p>
          <a:p>
            <a:pPr indent="-342900" lvl="0" marL="457200" rtl="0" algn="l">
              <a:spcBef>
                <a:spcPts val="0"/>
              </a:spcBef>
              <a:spcAft>
                <a:spcPts val="0"/>
              </a:spcAft>
              <a:buSzPts val="1800"/>
              <a:buChar char="●"/>
            </a:pPr>
            <a:r>
              <a:rPr lang="en"/>
              <a:t>Promises are syntax sugar on top of callbacks</a:t>
            </a:r>
            <a:endParaRPr/>
          </a:p>
          <a:p>
            <a:pPr indent="-342900" lvl="0" marL="457200" rtl="0" algn="l">
              <a:spcBef>
                <a:spcPts val="0"/>
              </a:spcBef>
              <a:spcAft>
                <a:spcPts val="0"/>
              </a:spcAft>
              <a:buSzPts val="1800"/>
              <a:buChar char="●"/>
            </a:pPr>
            <a:r>
              <a:rPr lang="en"/>
              <a:t>Async await made it better</a:t>
            </a:r>
            <a:endParaRPr/>
          </a:p>
          <a:p>
            <a:pPr indent="-342900" lvl="0" marL="457200" rtl="0" algn="l">
              <a:spcBef>
                <a:spcPts val="0"/>
              </a:spcBef>
              <a:spcAft>
                <a:spcPts val="0"/>
              </a:spcAft>
              <a:buSzPts val="1800"/>
              <a:buChar char="●"/>
            </a:pPr>
            <a:r>
              <a:rPr lang="en"/>
              <a:t>It looks synchronous but its asynchronous</a:t>
            </a:r>
            <a:endParaRPr/>
          </a:p>
          <a:p>
            <a:pPr indent="-342900" lvl="0" marL="457200" rtl="0" algn="l">
              <a:spcBef>
                <a:spcPts val="0"/>
              </a:spcBef>
              <a:spcAft>
                <a:spcPts val="0"/>
              </a:spcAft>
              <a:buSzPts val="1800"/>
              <a:buChar char="●"/>
            </a:pPr>
            <a:r>
              <a:rPr lang="en"/>
              <a:t>Promises callbacks are </a:t>
            </a:r>
            <a:r>
              <a:rPr lang="en"/>
              <a:t>scheduled</a:t>
            </a:r>
            <a:r>
              <a:rPr lang="en"/>
              <a:t> in the process.nextTick</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pic>
        <p:nvPicPr>
          <p:cNvPr id="975" name="Google Shape;975;p123"/>
          <p:cNvPicPr preferRelativeResize="0"/>
          <p:nvPr/>
        </p:nvPicPr>
        <p:blipFill>
          <a:blip r:embed="rId3">
            <a:alphaModFix/>
          </a:blip>
          <a:stretch>
            <a:fillRect/>
          </a:stretch>
        </p:blipFill>
        <p:spPr>
          <a:xfrm>
            <a:off x="152400" y="1118350"/>
            <a:ext cx="4188076" cy="3854948"/>
          </a:xfrm>
          <a:prstGeom prst="rect">
            <a:avLst/>
          </a:prstGeom>
          <a:noFill/>
          <a:ln>
            <a:noFill/>
          </a:ln>
        </p:spPr>
      </p:pic>
      <p:sp>
        <p:nvSpPr>
          <p:cNvPr id="976" name="Google Shape;976;p1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sp>
        <p:nvSpPr>
          <p:cNvPr id="977" name="Google Shape;977;p123"/>
          <p:cNvSpPr txBox="1"/>
          <p:nvPr/>
        </p:nvSpPr>
        <p:spPr>
          <a:xfrm>
            <a:off x="6057300" y="1163000"/>
            <a:ext cx="2312100" cy="16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“Then” is called when resolve is called</a:t>
            </a:r>
            <a:endParaRPr sz="1800">
              <a:solidFill>
                <a:schemeClr val="lt2"/>
              </a:solidFill>
            </a:endParaRPr>
          </a:p>
          <a:p>
            <a:pPr indent="0" lvl="0" marL="0" rtl="0" algn="l">
              <a:spcBef>
                <a:spcPts val="0"/>
              </a:spcBef>
              <a:spcAft>
                <a:spcPts val="0"/>
              </a:spcAft>
              <a:buNone/>
            </a:pPr>
            <a:r>
              <a:rPr lang="en" sz="1800">
                <a:solidFill>
                  <a:schemeClr val="lt2"/>
                </a:solidFill>
              </a:rPr>
              <a:t>catch is called when reject is called</a:t>
            </a:r>
            <a:endParaRPr sz="1800">
              <a:solidFill>
                <a:schemeClr val="lt2"/>
              </a:solidFill>
            </a:endParaRPr>
          </a:p>
        </p:txBody>
      </p:sp>
      <p:cxnSp>
        <p:nvCxnSpPr>
          <p:cNvPr id="978" name="Google Shape;978;p123"/>
          <p:cNvCxnSpPr>
            <a:stCxn id="977" idx="1"/>
          </p:cNvCxnSpPr>
          <p:nvPr/>
        </p:nvCxnSpPr>
        <p:spPr>
          <a:xfrm flipH="1">
            <a:off x="2803800" y="2004050"/>
            <a:ext cx="3253500" cy="792600"/>
          </a:xfrm>
          <a:prstGeom prst="straightConnector1">
            <a:avLst/>
          </a:prstGeom>
          <a:noFill/>
          <a:ln cap="flat" cmpd="sng" w="9525">
            <a:solidFill>
              <a:srgbClr val="FF0000"/>
            </a:solidFill>
            <a:prstDash val="solid"/>
            <a:round/>
            <a:headEnd len="med" w="med" type="none"/>
            <a:tailEnd len="med" w="med" type="triangle"/>
          </a:ln>
        </p:spPr>
      </p:cxnSp>
      <p:cxnSp>
        <p:nvCxnSpPr>
          <p:cNvPr id="979" name="Google Shape;979;p123"/>
          <p:cNvCxnSpPr/>
          <p:nvPr/>
        </p:nvCxnSpPr>
        <p:spPr>
          <a:xfrm flipH="1">
            <a:off x="2990600" y="3461300"/>
            <a:ext cx="6900" cy="761400"/>
          </a:xfrm>
          <a:prstGeom prst="straightConnector1">
            <a:avLst/>
          </a:prstGeom>
          <a:noFill/>
          <a:ln cap="flat" cmpd="sng" w="9525">
            <a:solidFill>
              <a:srgbClr val="FF0000"/>
            </a:solidFill>
            <a:prstDash val="solid"/>
            <a:round/>
            <a:headEnd len="med" w="med" type="none"/>
            <a:tailEnd len="med" w="med" type="triangle"/>
          </a:ln>
        </p:spPr>
      </p:cxnSp>
      <p:sp>
        <p:nvSpPr>
          <p:cNvPr id="980" name="Google Shape;980;p123"/>
          <p:cNvSpPr txBox="1"/>
          <p:nvPr/>
        </p:nvSpPr>
        <p:spPr>
          <a:xfrm>
            <a:off x="3336725" y="3367825"/>
            <a:ext cx="2312100" cy="7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Async, just powers through..</a:t>
            </a:r>
            <a:endParaRPr sz="1800">
              <a:solidFill>
                <a:schemeClr val="lt2"/>
              </a:solidFill>
            </a:endParaRPr>
          </a:p>
        </p:txBody>
      </p:sp>
      <p:cxnSp>
        <p:nvCxnSpPr>
          <p:cNvPr id="981" name="Google Shape;981;p123"/>
          <p:cNvCxnSpPr/>
          <p:nvPr/>
        </p:nvCxnSpPr>
        <p:spPr>
          <a:xfrm flipH="1">
            <a:off x="3232750" y="4229725"/>
            <a:ext cx="2076900" cy="76200"/>
          </a:xfrm>
          <a:prstGeom prst="straightConnector1">
            <a:avLst/>
          </a:prstGeom>
          <a:noFill/>
          <a:ln cap="flat" cmpd="sng" w="9525">
            <a:solidFill>
              <a:srgbClr val="FF0000"/>
            </a:solidFill>
            <a:prstDash val="solid"/>
            <a:round/>
            <a:headEnd len="med" w="med" type="none"/>
            <a:tailEnd len="med" w="med" type="triangle"/>
          </a:ln>
        </p:spPr>
      </p:cxnSp>
      <p:sp>
        <p:nvSpPr>
          <p:cNvPr id="982" name="Google Shape;982;p123"/>
          <p:cNvSpPr txBox="1"/>
          <p:nvPr/>
        </p:nvSpPr>
        <p:spPr>
          <a:xfrm>
            <a:off x="5406700" y="4018650"/>
            <a:ext cx="2312100" cy="7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Then is called when it is resolved</a:t>
            </a:r>
            <a:endParaRPr sz="1800">
              <a:solidFill>
                <a:schemeClr val="lt2"/>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pic>
        <p:nvPicPr>
          <p:cNvPr id="988" name="Google Shape;988;p124"/>
          <p:cNvPicPr preferRelativeResize="0"/>
          <p:nvPr/>
        </p:nvPicPr>
        <p:blipFill>
          <a:blip r:embed="rId3">
            <a:alphaModFix/>
          </a:blip>
          <a:stretch>
            <a:fillRect/>
          </a:stretch>
        </p:blipFill>
        <p:spPr>
          <a:xfrm>
            <a:off x="152400" y="1118350"/>
            <a:ext cx="4188076" cy="3854948"/>
          </a:xfrm>
          <a:prstGeom prst="rect">
            <a:avLst/>
          </a:prstGeom>
          <a:noFill/>
          <a:ln>
            <a:noFill/>
          </a:ln>
        </p:spPr>
      </p:pic>
      <p:pic>
        <p:nvPicPr>
          <p:cNvPr id="989" name="Google Shape;989;p124"/>
          <p:cNvPicPr preferRelativeResize="0"/>
          <p:nvPr/>
        </p:nvPicPr>
        <p:blipFill rotWithShape="1">
          <a:blip r:embed="rId4">
            <a:alphaModFix/>
          </a:blip>
          <a:srcRect b="0" l="0" r="47005" t="0"/>
          <a:stretch/>
        </p:blipFill>
        <p:spPr>
          <a:xfrm>
            <a:off x="4118000" y="2571750"/>
            <a:ext cx="4845824" cy="18716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 with nextTick</a:t>
            </a:r>
            <a:endParaRPr/>
          </a:p>
        </p:txBody>
      </p:sp>
      <p:sp>
        <p:nvSpPr>
          <p:cNvPr id="995" name="Google Shape;995;p125"/>
          <p:cNvSpPr txBox="1"/>
          <p:nvPr/>
        </p:nvSpPr>
        <p:spPr>
          <a:xfrm>
            <a:off x="6666500" y="1786050"/>
            <a:ext cx="1993500" cy="9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This schedules the callback in the nextTick</a:t>
            </a:r>
            <a:endParaRPr sz="1800">
              <a:solidFill>
                <a:schemeClr val="lt2"/>
              </a:solidFill>
            </a:endParaRPr>
          </a:p>
        </p:txBody>
      </p:sp>
      <p:pic>
        <p:nvPicPr>
          <p:cNvPr id="996" name="Google Shape;996;p125"/>
          <p:cNvPicPr preferRelativeResize="0"/>
          <p:nvPr/>
        </p:nvPicPr>
        <p:blipFill>
          <a:blip r:embed="rId3">
            <a:alphaModFix/>
          </a:blip>
          <a:stretch>
            <a:fillRect/>
          </a:stretch>
        </p:blipFill>
        <p:spPr>
          <a:xfrm>
            <a:off x="235475" y="1170125"/>
            <a:ext cx="6348324" cy="3384949"/>
          </a:xfrm>
          <a:prstGeom prst="rect">
            <a:avLst/>
          </a:prstGeom>
          <a:noFill/>
          <a:ln>
            <a:noFill/>
          </a:ln>
        </p:spPr>
      </p:pic>
      <p:cxnSp>
        <p:nvCxnSpPr>
          <p:cNvPr id="997" name="Google Shape;997;p125"/>
          <p:cNvCxnSpPr/>
          <p:nvPr/>
        </p:nvCxnSpPr>
        <p:spPr>
          <a:xfrm flipH="1">
            <a:off x="4361275" y="2270625"/>
            <a:ext cx="2305200" cy="7269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Async wait?</a:t>
            </a:r>
            <a:endParaRPr/>
          </a:p>
        </p:txBody>
      </p:sp>
      <p:sp>
        <p:nvSpPr>
          <p:cNvPr id="1003" name="Google Shape;1003;p1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Simulate synchronous execution</a:t>
            </a:r>
            <a:endParaRPr/>
          </a:p>
          <a:p>
            <a:pPr indent="-342900" lvl="0" marL="457200" rtl="0" algn="l">
              <a:spcBef>
                <a:spcPts val="0"/>
              </a:spcBef>
              <a:spcAft>
                <a:spcPts val="0"/>
              </a:spcAft>
              <a:buSzPts val="1800"/>
              <a:buChar char="●"/>
            </a:pPr>
            <a:r>
              <a:rPr lang="en"/>
              <a:t>Still callbacks</a:t>
            </a:r>
            <a:endParaRPr/>
          </a:p>
          <a:p>
            <a:pPr indent="-342900" lvl="0" marL="457200" rtl="0" algn="l">
              <a:spcBef>
                <a:spcPts val="0"/>
              </a:spcBef>
              <a:spcAft>
                <a:spcPts val="0"/>
              </a:spcAft>
              <a:buSzPts val="1800"/>
              <a:buChar char="●"/>
            </a:pPr>
            <a:r>
              <a:rPr lang="en"/>
              <a:t>Anything after the “await” gets scheduled as a callback</a:t>
            </a:r>
            <a:endParaRPr/>
          </a:p>
          <a:p>
            <a:pPr indent="-342900" lvl="0" marL="457200" rtl="0" algn="l">
              <a:spcBef>
                <a:spcPts val="0"/>
              </a:spcBef>
              <a:spcAft>
                <a:spcPts val="0"/>
              </a:spcAft>
              <a:buSzPts val="1800"/>
              <a:buChar char="●"/>
            </a:pPr>
            <a:r>
              <a:rPr lang="en"/>
              <a:t>More like a pointer, go “here” after resolving the promise</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pic>
        <p:nvPicPr>
          <p:cNvPr id="1008" name="Google Shape;1008;p127"/>
          <p:cNvPicPr preferRelativeResize="0"/>
          <p:nvPr/>
        </p:nvPicPr>
        <p:blipFill>
          <a:blip r:embed="rId3">
            <a:alphaModFix/>
          </a:blip>
          <a:stretch>
            <a:fillRect/>
          </a:stretch>
        </p:blipFill>
        <p:spPr>
          <a:xfrm>
            <a:off x="311700" y="962250"/>
            <a:ext cx="4146448" cy="4131301"/>
          </a:xfrm>
          <a:prstGeom prst="rect">
            <a:avLst/>
          </a:prstGeom>
          <a:noFill/>
          <a:ln>
            <a:noFill/>
          </a:ln>
        </p:spPr>
      </p:pic>
      <p:sp>
        <p:nvSpPr>
          <p:cNvPr id="1009" name="Google Shape;1009;p1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sp>
        <p:nvSpPr>
          <p:cNvPr id="1010" name="Google Shape;1010;p127"/>
          <p:cNvSpPr txBox="1"/>
          <p:nvPr/>
        </p:nvSpPr>
        <p:spPr>
          <a:xfrm>
            <a:off x="6057300" y="1163000"/>
            <a:ext cx="2312100" cy="16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The callback is resolved when resolve is called. </a:t>
            </a:r>
            <a:endParaRPr sz="1800">
              <a:solidFill>
                <a:schemeClr val="lt2"/>
              </a:solidFill>
            </a:endParaRPr>
          </a:p>
        </p:txBody>
      </p:sp>
      <p:cxnSp>
        <p:nvCxnSpPr>
          <p:cNvPr id="1011" name="Google Shape;1011;p127"/>
          <p:cNvCxnSpPr>
            <a:stCxn id="1010" idx="1"/>
          </p:cNvCxnSpPr>
          <p:nvPr/>
        </p:nvCxnSpPr>
        <p:spPr>
          <a:xfrm flipH="1">
            <a:off x="2803800" y="2004050"/>
            <a:ext cx="3253500" cy="792600"/>
          </a:xfrm>
          <a:prstGeom prst="straightConnector1">
            <a:avLst/>
          </a:prstGeom>
          <a:noFill/>
          <a:ln cap="flat" cmpd="sng" w="9525">
            <a:solidFill>
              <a:srgbClr val="FF0000"/>
            </a:solidFill>
            <a:prstDash val="solid"/>
            <a:round/>
            <a:headEnd len="med" w="med" type="none"/>
            <a:tailEnd len="med" w="med" type="triangle"/>
          </a:ln>
        </p:spPr>
      </p:cxnSp>
      <p:cxnSp>
        <p:nvCxnSpPr>
          <p:cNvPr id="1012" name="Google Shape;1012;p127"/>
          <p:cNvCxnSpPr>
            <a:stCxn id="1013" idx="1"/>
          </p:cNvCxnSpPr>
          <p:nvPr/>
        </p:nvCxnSpPr>
        <p:spPr>
          <a:xfrm flipH="1">
            <a:off x="3239700" y="3632700"/>
            <a:ext cx="803100" cy="531300"/>
          </a:xfrm>
          <a:prstGeom prst="straightConnector1">
            <a:avLst/>
          </a:prstGeom>
          <a:noFill/>
          <a:ln cap="flat" cmpd="sng" w="9525">
            <a:solidFill>
              <a:srgbClr val="FF0000"/>
            </a:solidFill>
            <a:prstDash val="solid"/>
            <a:round/>
            <a:headEnd len="med" w="med" type="none"/>
            <a:tailEnd len="med" w="med" type="triangle"/>
          </a:ln>
        </p:spPr>
      </p:cxnSp>
      <p:sp>
        <p:nvSpPr>
          <p:cNvPr id="1013" name="Google Shape;1013;p127"/>
          <p:cNvSpPr txBox="1"/>
          <p:nvPr/>
        </p:nvSpPr>
        <p:spPr>
          <a:xfrm>
            <a:off x="4042800" y="3402450"/>
            <a:ext cx="31983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The callback is this line, callback points to this line after promise is resolved</a:t>
            </a:r>
            <a:endParaRPr sz="1800">
              <a:solidFill>
                <a:schemeClr val="lt2"/>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async await</a:t>
            </a:r>
            <a:endParaRPr/>
          </a:p>
        </p:txBody>
      </p:sp>
      <p:pic>
        <p:nvPicPr>
          <p:cNvPr id="1019" name="Google Shape;1019;p128"/>
          <p:cNvPicPr preferRelativeResize="0"/>
          <p:nvPr/>
        </p:nvPicPr>
        <p:blipFill>
          <a:blip r:embed="rId3">
            <a:alphaModFix/>
          </a:blip>
          <a:stretch>
            <a:fillRect/>
          </a:stretch>
        </p:blipFill>
        <p:spPr>
          <a:xfrm>
            <a:off x="311700" y="962250"/>
            <a:ext cx="4146448" cy="4131301"/>
          </a:xfrm>
          <a:prstGeom prst="rect">
            <a:avLst/>
          </a:prstGeom>
          <a:noFill/>
          <a:ln>
            <a:noFill/>
          </a:ln>
        </p:spPr>
      </p:pic>
      <p:pic>
        <p:nvPicPr>
          <p:cNvPr id="1020" name="Google Shape;1020;p128"/>
          <p:cNvPicPr preferRelativeResize="0"/>
          <p:nvPr/>
        </p:nvPicPr>
        <p:blipFill rotWithShape="1">
          <a:blip r:embed="rId4">
            <a:alphaModFix/>
          </a:blip>
          <a:srcRect b="0" l="0" r="51623" t="0"/>
          <a:stretch/>
        </p:blipFill>
        <p:spPr>
          <a:xfrm>
            <a:off x="4132775" y="3103450"/>
            <a:ext cx="4423551" cy="1497950"/>
          </a:xfrm>
          <a:prstGeom prst="rect">
            <a:avLst/>
          </a:prstGeom>
          <a:noFill/>
          <a:ln>
            <a:noFill/>
          </a:ln>
        </p:spPr>
      </p:pic>
      <p:cxnSp>
        <p:nvCxnSpPr>
          <p:cNvPr id="1021" name="Google Shape;1021;p128"/>
          <p:cNvCxnSpPr/>
          <p:nvPr/>
        </p:nvCxnSpPr>
        <p:spPr>
          <a:xfrm flipH="1" rot="10800000">
            <a:off x="3274400" y="3724400"/>
            <a:ext cx="913800" cy="13800"/>
          </a:xfrm>
          <a:prstGeom prst="straightConnector1">
            <a:avLst/>
          </a:prstGeom>
          <a:noFill/>
          <a:ln cap="flat" cmpd="sng" w="9525">
            <a:solidFill>
              <a:srgbClr val="FF0000"/>
            </a:solidFill>
            <a:prstDash val="solid"/>
            <a:round/>
            <a:headEnd len="med" w="med" type="none"/>
            <a:tailEnd len="med" w="med" type="triangle"/>
          </a:ln>
        </p:spPr>
      </p:cxnSp>
      <p:cxnSp>
        <p:nvCxnSpPr>
          <p:cNvPr id="1022" name="Google Shape;1022;p128"/>
          <p:cNvCxnSpPr/>
          <p:nvPr/>
        </p:nvCxnSpPr>
        <p:spPr>
          <a:xfrm flipH="1" rot="10800000">
            <a:off x="3267475" y="3939000"/>
            <a:ext cx="1017600" cy="6900"/>
          </a:xfrm>
          <a:prstGeom prst="straightConnector1">
            <a:avLst/>
          </a:prstGeom>
          <a:noFill/>
          <a:ln cap="flat" cmpd="sng" w="9525">
            <a:solidFill>
              <a:srgbClr val="FF0000"/>
            </a:solidFill>
            <a:prstDash val="solid"/>
            <a:round/>
            <a:headEnd len="med" w="med" type="none"/>
            <a:tailEnd len="med" w="med" type="triangle"/>
          </a:ln>
        </p:spPr>
      </p:cxnSp>
      <p:cxnSp>
        <p:nvCxnSpPr>
          <p:cNvPr id="1023" name="Google Shape;1023;p128"/>
          <p:cNvCxnSpPr/>
          <p:nvPr/>
        </p:nvCxnSpPr>
        <p:spPr>
          <a:xfrm flipH="1" rot="10800000">
            <a:off x="3129025" y="4119025"/>
            <a:ext cx="1100700" cy="207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&amp; Demo</a:t>
            </a:r>
            <a:endParaRPr/>
          </a:p>
        </p:txBody>
      </p:sp>
      <p:sp>
        <p:nvSpPr>
          <p:cNvPr id="1029" name="Google Shape;1029;p1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Promises are implemented as callbacks</a:t>
            </a:r>
            <a:endParaRPr/>
          </a:p>
          <a:p>
            <a:pPr indent="-342900" lvl="0" marL="457200" rtl="0" algn="l">
              <a:spcBef>
                <a:spcPts val="0"/>
              </a:spcBef>
              <a:spcAft>
                <a:spcPts val="0"/>
              </a:spcAft>
              <a:buSzPts val="1800"/>
              <a:buChar char="●"/>
            </a:pPr>
            <a:r>
              <a:rPr lang="en"/>
              <a:t>Run on nextTick</a:t>
            </a:r>
            <a:endParaRPr/>
          </a:p>
          <a:p>
            <a:pPr indent="-342900" lvl="0" marL="457200" rtl="0" algn="l">
              <a:spcBef>
                <a:spcPts val="0"/>
              </a:spcBef>
              <a:spcAft>
                <a:spcPts val="0"/>
              </a:spcAft>
              <a:buSzPts val="1800"/>
              <a:buChar char="●"/>
            </a:pPr>
            <a:r>
              <a:rPr lang="en"/>
              <a:t>Its asynchronous</a:t>
            </a:r>
            <a:endParaRPr/>
          </a:p>
          <a:p>
            <a:pPr indent="-342900" lvl="0" marL="457200" rtl="0" algn="l">
              <a:spcBef>
                <a:spcPts val="0"/>
              </a:spcBef>
              <a:spcAft>
                <a:spcPts val="0"/>
              </a:spcAft>
              <a:buSzPts val="1800"/>
              <a:buChar char="●"/>
            </a:pPr>
            <a:r>
              <a:rPr lang="en"/>
              <a:t>Async await make it “look” synchronous </a:t>
            </a:r>
            <a:endParaRPr/>
          </a:p>
          <a:p>
            <a:pPr indent="-342900" lvl="0" marL="457200" rtl="0" algn="l">
              <a:spcBef>
                <a:spcPts val="0"/>
              </a:spcBef>
              <a:spcAft>
                <a:spcPts val="0"/>
              </a:spcAft>
              <a:buSzPts val="1800"/>
              <a:buChar char="●"/>
            </a:pPr>
            <a:r>
              <a:rPr lang="en"/>
              <a:t>Code exercise →</a:t>
            </a:r>
            <a:endParaRPr/>
          </a:p>
          <a:p>
            <a:pPr indent="-317500" lvl="1" marL="914400" rtl="0" algn="l">
              <a:spcBef>
                <a:spcPts val="0"/>
              </a:spcBef>
              <a:spcAft>
                <a:spcPts val="0"/>
              </a:spcAft>
              <a:buSzPts val="1400"/>
              <a:buChar char="○"/>
            </a:pPr>
            <a:r>
              <a:rPr lang="en"/>
              <a:t>Promises vs callbacks examples</a:t>
            </a:r>
            <a:endParaRPr/>
          </a:p>
          <a:p>
            <a:pPr indent="-317500" lvl="1" marL="914400" rtl="0" algn="l">
              <a:spcBef>
                <a:spcPts val="0"/>
              </a:spcBef>
              <a:spcAft>
                <a:spcPts val="0"/>
              </a:spcAft>
              <a:buSzPts val="1400"/>
              <a:buChar char="○"/>
            </a:pPr>
            <a:r>
              <a:rPr lang="en"/>
              <a:t>Make readFile into a promise</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30"/>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require vs import</a:t>
            </a:r>
            <a:endParaRPr/>
          </a:p>
        </p:txBody>
      </p:sp>
      <p:sp>
        <p:nvSpPr>
          <p:cNvPr id="1035" name="Google Shape;1035;p130"/>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Importing modules</a:t>
            </a:r>
            <a:endParaRPr/>
          </a:p>
        </p:txBody>
      </p:sp>
      <p:sp>
        <p:nvSpPr>
          <p:cNvPr id="1036" name="Google Shape;1036;p130"/>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31"/>
          <p:cNvSpPr txBox="1"/>
          <p:nvPr>
            <p:ph type="title"/>
          </p:nvPr>
        </p:nvSpPr>
        <p:spPr>
          <a:xfrm>
            <a:off x="311700" y="445025"/>
            <a:ext cx="2832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Importing module</a:t>
            </a:r>
            <a:endParaRPr/>
          </a:p>
        </p:txBody>
      </p:sp>
      <p:sp>
        <p:nvSpPr>
          <p:cNvPr id="1042" name="Google Shape;1042;p1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Importing module is useful </a:t>
            </a:r>
            <a:endParaRPr/>
          </a:p>
          <a:p>
            <a:pPr indent="-342900" lvl="0" marL="457200" rtl="0" algn="l">
              <a:spcBef>
                <a:spcPts val="0"/>
              </a:spcBef>
              <a:spcAft>
                <a:spcPts val="0"/>
              </a:spcAft>
              <a:buSzPts val="1800"/>
              <a:buChar char="●"/>
            </a:pPr>
            <a:r>
              <a:rPr lang="en"/>
              <a:t>Libraries, functions</a:t>
            </a:r>
            <a:endParaRPr/>
          </a:p>
          <a:p>
            <a:pPr indent="-342900" lvl="0" marL="457200" rtl="0" algn="l">
              <a:spcBef>
                <a:spcPts val="0"/>
              </a:spcBef>
              <a:spcAft>
                <a:spcPts val="0"/>
              </a:spcAft>
              <a:buSzPts val="1800"/>
              <a:buChar char="●"/>
            </a:pPr>
            <a:r>
              <a:rPr lang="en"/>
              <a:t>Reads file from disk + parse it + execute</a:t>
            </a:r>
            <a:endParaRPr/>
          </a:p>
          <a:p>
            <a:pPr indent="-342900" lvl="0" marL="457200" rtl="0" algn="l">
              <a:spcBef>
                <a:spcPts val="0"/>
              </a:spcBef>
              <a:spcAft>
                <a:spcPts val="0"/>
              </a:spcAft>
              <a:buSzPts val="1800"/>
              <a:buChar char="●"/>
            </a:pPr>
            <a:r>
              <a:rPr lang="en"/>
              <a:t>Load work relative to file</a:t>
            </a:r>
            <a:endParaRPr/>
          </a:p>
          <a:p>
            <a:pPr indent="-342900" lvl="0" marL="457200" rtl="0" algn="l">
              <a:spcBef>
                <a:spcPts val="0"/>
              </a:spcBef>
              <a:spcAft>
                <a:spcPts val="0"/>
              </a:spcAft>
              <a:buSzPts val="1800"/>
              <a:buChar char="●"/>
            </a:pPr>
            <a:r>
              <a:rPr lang="en"/>
              <a:t>But when do they load?</a:t>
            </a:r>
            <a:endParaRPr/>
          </a:p>
        </p:txBody>
      </p:sp>
      <p:sp>
        <p:nvSpPr>
          <p:cNvPr id="1043" name="Google Shape;1043;p131"/>
          <p:cNvSpPr/>
          <p:nvPr/>
        </p:nvSpPr>
        <p:spPr>
          <a:xfrm>
            <a:off x="6183800" y="846575"/>
            <a:ext cx="1011000" cy="766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main.js</a:t>
            </a:r>
            <a:endParaRPr/>
          </a:p>
        </p:txBody>
      </p:sp>
      <p:sp>
        <p:nvSpPr>
          <p:cNvPr id="1044" name="Google Shape;1044;p131"/>
          <p:cNvSpPr/>
          <p:nvPr/>
        </p:nvSpPr>
        <p:spPr>
          <a:xfrm>
            <a:off x="7091600" y="2065450"/>
            <a:ext cx="1011000" cy="766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a.js</a:t>
            </a:r>
            <a:endParaRPr/>
          </a:p>
        </p:txBody>
      </p:sp>
      <p:cxnSp>
        <p:nvCxnSpPr>
          <p:cNvPr id="1045" name="Google Shape;1045;p131"/>
          <p:cNvCxnSpPr>
            <a:stCxn id="1043" idx="3"/>
            <a:endCxn id="1044" idx="0"/>
          </p:cNvCxnSpPr>
          <p:nvPr/>
        </p:nvCxnSpPr>
        <p:spPr>
          <a:xfrm>
            <a:off x="7194800" y="1229825"/>
            <a:ext cx="402300" cy="835500"/>
          </a:xfrm>
          <a:prstGeom prst="curvedConnector2">
            <a:avLst/>
          </a:prstGeom>
          <a:noFill/>
          <a:ln cap="flat" cmpd="sng" w="9525">
            <a:solidFill>
              <a:srgbClr val="4DD0E1"/>
            </a:solidFill>
            <a:prstDash val="solid"/>
            <a:round/>
            <a:headEnd len="med" w="med" type="none"/>
            <a:tailEnd len="med" w="med" type="stealth"/>
          </a:ln>
        </p:spPr>
      </p:cxnSp>
      <p:sp>
        <p:nvSpPr>
          <p:cNvPr id="1046" name="Google Shape;1046;p131"/>
          <p:cNvSpPr/>
          <p:nvPr/>
        </p:nvSpPr>
        <p:spPr>
          <a:xfrm>
            <a:off x="7091600" y="3528725"/>
            <a:ext cx="1011000" cy="766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b.js</a:t>
            </a:r>
            <a:endParaRPr/>
          </a:p>
        </p:txBody>
      </p:sp>
      <p:cxnSp>
        <p:nvCxnSpPr>
          <p:cNvPr id="1047" name="Google Shape;1047;p131"/>
          <p:cNvCxnSpPr>
            <a:stCxn id="1044" idx="2"/>
            <a:endCxn id="1046" idx="0"/>
          </p:cNvCxnSpPr>
          <p:nvPr/>
        </p:nvCxnSpPr>
        <p:spPr>
          <a:xfrm flipH="1" rot="-5400000">
            <a:off x="7248950" y="3180100"/>
            <a:ext cx="696900" cy="600"/>
          </a:xfrm>
          <a:prstGeom prst="curvedConnector3">
            <a:avLst>
              <a:gd fmla="val 49991" name="adj1"/>
            </a:avLst>
          </a:prstGeom>
          <a:noFill/>
          <a:ln cap="flat" cmpd="sng" w="9525">
            <a:solidFill>
              <a:srgbClr val="4DD0E1"/>
            </a:solidFill>
            <a:prstDash val="solid"/>
            <a:round/>
            <a:headEnd len="med" w="med" type="none"/>
            <a:tailEnd len="med" w="med" type="stealth"/>
          </a:ln>
        </p:spPr>
      </p:cxnSp>
      <p:sp>
        <p:nvSpPr>
          <p:cNvPr id="1048" name="Google Shape;1048;p131"/>
          <p:cNvSpPr/>
          <p:nvPr/>
        </p:nvSpPr>
        <p:spPr>
          <a:xfrm>
            <a:off x="5866475" y="2065450"/>
            <a:ext cx="1011000" cy="766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c.js</a:t>
            </a:r>
            <a:endParaRPr/>
          </a:p>
        </p:txBody>
      </p:sp>
      <p:cxnSp>
        <p:nvCxnSpPr>
          <p:cNvPr id="1049" name="Google Shape;1049;p131"/>
          <p:cNvCxnSpPr>
            <a:stCxn id="1043" idx="2"/>
            <a:endCxn id="1048" idx="0"/>
          </p:cNvCxnSpPr>
          <p:nvPr/>
        </p:nvCxnSpPr>
        <p:spPr>
          <a:xfrm rot="5400000">
            <a:off x="6304400" y="1680575"/>
            <a:ext cx="452400" cy="317400"/>
          </a:xfrm>
          <a:prstGeom prst="curvedConnector3">
            <a:avLst>
              <a:gd fmla="val 49997" name="adj1"/>
            </a:avLst>
          </a:prstGeom>
          <a:noFill/>
          <a:ln cap="flat" cmpd="sng" w="9525">
            <a:solidFill>
              <a:srgbClr val="4DD0E1"/>
            </a:solidFill>
            <a:prstDash val="solid"/>
            <a:round/>
            <a:headEnd len="med" w="med" type="none"/>
            <a:tailEnd len="med" w="med" type="stealth"/>
          </a:ln>
        </p:spPr>
      </p:cxnSp>
      <p:sp>
        <p:nvSpPr>
          <p:cNvPr id="1050" name="Google Shape;1050;p131"/>
          <p:cNvSpPr txBox="1"/>
          <p:nvPr/>
        </p:nvSpPr>
        <p:spPr>
          <a:xfrm>
            <a:off x="6183800" y="208875"/>
            <a:ext cx="1255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2"/>
                </a:solidFill>
              </a:rPr>
              <a:t>Node main.js</a:t>
            </a:r>
            <a:endParaRPr sz="1100">
              <a:solidFill>
                <a:schemeClr val="lt2"/>
              </a:solidFill>
            </a:endParaRPr>
          </a:p>
        </p:txBody>
      </p:sp>
      <p:sp>
        <p:nvSpPr>
          <p:cNvPr id="1051" name="Google Shape;1051;p131"/>
          <p:cNvSpPr/>
          <p:nvPr/>
        </p:nvSpPr>
        <p:spPr>
          <a:xfrm>
            <a:off x="6576950" y="502850"/>
            <a:ext cx="224700" cy="1776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052" name="Google Shape;1052;p131"/>
          <p:cNvCxnSpPr>
            <a:stCxn id="1051" idx="4"/>
            <a:endCxn id="1043" idx="0"/>
          </p:cNvCxnSpPr>
          <p:nvPr/>
        </p:nvCxnSpPr>
        <p:spPr>
          <a:xfrm>
            <a:off x="6689300" y="680450"/>
            <a:ext cx="0" cy="166200"/>
          </a:xfrm>
          <a:prstGeom prst="straightConnector1">
            <a:avLst/>
          </a:prstGeom>
          <a:noFill/>
          <a:ln cap="flat" cmpd="sng" w="9525">
            <a:solidFill>
              <a:srgbClr val="DF3079"/>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Interpreted Languages</a:t>
            </a:r>
            <a:endParaRPr/>
          </a:p>
        </p:txBody>
      </p:sp>
      <p:sp>
        <p:nvSpPr>
          <p:cNvPr id="153" name="Google Shape;153;p24"/>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Must have a runtime, node.exe</a:t>
            </a:r>
            <a:endParaRPr sz="2200"/>
          </a:p>
          <a:p>
            <a:pPr indent="-368300" lvl="0" marL="457200" rtl="0" algn="l">
              <a:spcBef>
                <a:spcPts val="0"/>
              </a:spcBef>
              <a:spcAft>
                <a:spcPts val="0"/>
              </a:spcAft>
              <a:buSzPts val="2200"/>
              <a:buChar char="●"/>
            </a:pPr>
            <a:r>
              <a:rPr lang="en" sz="2200"/>
              <a:t>Node.exe is a compiled program for every OS/CPU</a:t>
            </a:r>
            <a:endParaRPr sz="2200"/>
          </a:p>
          <a:p>
            <a:pPr indent="-368300" lvl="0" marL="457200" rtl="0" algn="l">
              <a:spcBef>
                <a:spcPts val="0"/>
              </a:spcBef>
              <a:spcAft>
                <a:spcPts val="0"/>
              </a:spcAft>
              <a:buSzPts val="2200"/>
              <a:buChar char="●"/>
            </a:pPr>
            <a:r>
              <a:rPr lang="en" sz="2200"/>
              <a:t>Your code index.js runs everywhere </a:t>
            </a:r>
            <a:endParaRPr sz="2200"/>
          </a:p>
          <a:p>
            <a:pPr indent="-342900" lvl="1" marL="914400" rtl="0" algn="l">
              <a:spcBef>
                <a:spcPts val="0"/>
              </a:spcBef>
              <a:spcAft>
                <a:spcPts val="0"/>
              </a:spcAft>
              <a:buSzPts val="1800"/>
              <a:buChar char="○"/>
            </a:pPr>
            <a:r>
              <a:rPr lang="en" sz="1800"/>
              <a:t>Windows node.exe index.js</a:t>
            </a:r>
            <a:endParaRPr sz="1800"/>
          </a:p>
          <a:p>
            <a:pPr indent="-342900" lvl="1" marL="914400" rtl="0" algn="l">
              <a:spcBef>
                <a:spcPts val="0"/>
              </a:spcBef>
              <a:spcAft>
                <a:spcPts val="0"/>
              </a:spcAft>
              <a:buSzPts val="1800"/>
              <a:buChar char="○"/>
            </a:pPr>
            <a:r>
              <a:rPr lang="en" sz="1800"/>
              <a:t>Linux ./node index.js</a:t>
            </a:r>
            <a:endParaRPr sz="1800"/>
          </a:p>
          <a:p>
            <a:pPr indent="-342900" lvl="0" marL="457200" rtl="0" algn="l">
              <a:spcBef>
                <a:spcPts val="0"/>
              </a:spcBef>
              <a:spcAft>
                <a:spcPts val="0"/>
              </a:spcAft>
              <a:buSzPts val="1800"/>
              <a:buChar char="●"/>
            </a:pPr>
            <a:r>
              <a:rPr lang="en"/>
              <a:t>Same for Python</a:t>
            </a:r>
            <a:endParaRPr sz="18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require</a:t>
            </a:r>
            <a:endParaRPr/>
          </a:p>
        </p:txBody>
      </p:sp>
      <p:sp>
        <p:nvSpPr>
          <p:cNvPr id="1058" name="Google Shape;1058;p1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CommonJS syntax</a:t>
            </a:r>
            <a:endParaRPr/>
          </a:p>
          <a:p>
            <a:pPr indent="-342900" lvl="0" marL="457200" rtl="0" algn="l">
              <a:spcBef>
                <a:spcPts val="0"/>
              </a:spcBef>
              <a:spcAft>
                <a:spcPts val="0"/>
              </a:spcAft>
              <a:buSzPts val="1800"/>
              <a:buChar char="●"/>
            </a:pPr>
            <a:r>
              <a:rPr lang="en"/>
              <a:t>Synchronously loading modules </a:t>
            </a:r>
            <a:endParaRPr/>
          </a:p>
          <a:p>
            <a:pPr indent="-342900" lvl="0" marL="457200" rtl="0" algn="l">
              <a:spcBef>
                <a:spcPts val="0"/>
              </a:spcBef>
              <a:spcAft>
                <a:spcPts val="0"/>
              </a:spcAft>
              <a:buSzPts val="1800"/>
              <a:buChar char="●"/>
            </a:pPr>
            <a:r>
              <a:rPr lang="en"/>
              <a:t>Mostly done in the initial phase</a:t>
            </a:r>
            <a:endParaRPr/>
          </a:p>
          <a:p>
            <a:pPr indent="-342900" lvl="0" marL="457200" rtl="0" algn="l">
              <a:spcBef>
                <a:spcPts val="0"/>
              </a:spcBef>
              <a:spcAft>
                <a:spcPts val="0"/>
              </a:spcAft>
              <a:buSzPts val="1800"/>
              <a:buChar char="●"/>
            </a:pPr>
            <a:r>
              <a:rPr lang="en"/>
              <a:t>Supports conditionals</a:t>
            </a:r>
            <a:endParaRPr/>
          </a:p>
          <a:p>
            <a:pPr indent="-342900" lvl="0" marL="457200" rtl="0" algn="l">
              <a:spcBef>
                <a:spcPts val="0"/>
              </a:spcBef>
              <a:spcAft>
                <a:spcPts val="0"/>
              </a:spcAft>
              <a:buSzPts val="1800"/>
              <a:buChar char="●"/>
            </a:pPr>
            <a:r>
              <a:rPr lang="en"/>
              <a:t>Can also be called during event loop</a:t>
            </a:r>
            <a:endParaRPr/>
          </a:p>
          <a:p>
            <a:pPr indent="-317500" lvl="1" marL="914400" rtl="0" algn="l">
              <a:spcBef>
                <a:spcPts val="0"/>
              </a:spcBef>
              <a:spcAft>
                <a:spcPts val="0"/>
              </a:spcAft>
              <a:buSzPts val="1400"/>
              <a:buChar char="○"/>
            </a:pPr>
            <a:r>
              <a:rPr lang="en"/>
              <a:t>Timer, Poll etc.</a:t>
            </a:r>
            <a:endParaRPr/>
          </a:p>
          <a:p>
            <a:pPr indent="-342900" lvl="0" marL="457200" rtl="0" algn="l">
              <a:spcBef>
                <a:spcPts val="0"/>
              </a:spcBef>
              <a:spcAft>
                <a:spcPts val="0"/>
              </a:spcAft>
              <a:buSzPts val="1800"/>
              <a:buChar char="●"/>
            </a:pPr>
            <a:r>
              <a:rPr lang="en"/>
              <a:t>Can be used in .js only</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pic>
        <p:nvPicPr>
          <p:cNvPr id="1063" name="Google Shape;1063;p133"/>
          <p:cNvPicPr preferRelativeResize="0"/>
          <p:nvPr/>
        </p:nvPicPr>
        <p:blipFill>
          <a:blip r:embed="rId3">
            <a:alphaModFix/>
          </a:blip>
          <a:stretch>
            <a:fillRect/>
          </a:stretch>
        </p:blipFill>
        <p:spPr>
          <a:xfrm>
            <a:off x="311700" y="943663"/>
            <a:ext cx="4201061" cy="3973375"/>
          </a:xfrm>
          <a:prstGeom prst="rect">
            <a:avLst/>
          </a:prstGeom>
          <a:noFill/>
          <a:ln>
            <a:noFill/>
          </a:ln>
        </p:spPr>
      </p:pic>
      <p:sp>
        <p:nvSpPr>
          <p:cNvPr id="1064" name="Google Shape;1064;p1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require example</a:t>
            </a:r>
            <a:endParaRPr/>
          </a:p>
        </p:txBody>
      </p:sp>
      <p:sp>
        <p:nvSpPr>
          <p:cNvPr id="1065" name="Google Shape;1065;p133"/>
          <p:cNvSpPr txBox="1"/>
          <p:nvPr/>
        </p:nvSpPr>
        <p:spPr>
          <a:xfrm>
            <a:off x="5886850" y="683700"/>
            <a:ext cx="1994100" cy="10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Loads in initial phase</a:t>
            </a:r>
            <a:endParaRPr sz="1800">
              <a:solidFill>
                <a:schemeClr val="lt2"/>
              </a:solidFill>
            </a:endParaRPr>
          </a:p>
        </p:txBody>
      </p:sp>
      <p:cxnSp>
        <p:nvCxnSpPr>
          <p:cNvPr id="1066" name="Google Shape;1066;p133"/>
          <p:cNvCxnSpPr>
            <a:stCxn id="1065" idx="1"/>
          </p:cNvCxnSpPr>
          <p:nvPr/>
        </p:nvCxnSpPr>
        <p:spPr>
          <a:xfrm flipH="1">
            <a:off x="3059950" y="1201350"/>
            <a:ext cx="2826900" cy="314700"/>
          </a:xfrm>
          <a:prstGeom prst="straightConnector1">
            <a:avLst/>
          </a:prstGeom>
          <a:noFill/>
          <a:ln cap="flat" cmpd="sng" w="9525">
            <a:solidFill>
              <a:srgbClr val="DF3079"/>
            </a:solidFill>
            <a:prstDash val="solid"/>
            <a:round/>
            <a:headEnd len="med" w="med" type="none"/>
            <a:tailEnd len="med" w="med" type="triangle"/>
          </a:ln>
        </p:spPr>
      </p:cxnSp>
      <p:sp>
        <p:nvSpPr>
          <p:cNvPr id="1067" name="Google Shape;1067;p133"/>
          <p:cNvSpPr txBox="1"/>
          <p:nvPr/>
        </p:nvSpPr>
        <p:spPr>
          <a:xfrm>
            <a:off x="6363825" y="2464900"/>
            <a:ext cx="2344800" cy="10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rPr>
              <a:t>Module A won’t load because it doesn’t fit the condition</a:t>
            </a:r>
            <a:endParaRPr sz="1600">
              <a:solidFill>
                <a:schemeClr val="lt2"/>
              </a:solidFill>
            </a:endParaRPr>
          </a:p>
        </p:txBody>
      </p:sp>
      <p:cxnSp>
        <p:nvCxnSpPr>
          <p:cNvPr id="1068" name="Google Shape;1068;p133"/>
          <p:cNvCxnSpPr>
            <a:stCxn id="1067" idx="1"/>
            <a:endCxn id="1063" idx="3"/>
          </p:cNvCxnSpPr>
          <p:nvPr/>
        </p:nvCxnSpPr>
        <p:spPr>
          <a:xfrm rot="10800000">
            <a:off x="4512825" y="2930350"/>
            <a:ext cx="1851000" cy="52200"/>
          </a:xfrm>
          <a:prstGeom prst="straightConnector1">
            <a:avLst/>
          </a:prstGeom>
          <a:noFill/>
          <a:ln cap="flat" cmpd="sng" w="9525">
            <a:solidFill>
              <a:srgbClr val="DF3079"/>
            </a:solidFill>
            <a:prstDash val="solid"/>
            <a:round/>
            <a:headEnd len="med" w="med" type="none"/>
            <a:tailEnd len="med" w="med" type="triangle"/>
          </a:ln>
        </p:spPr>
      </p:cxnSp>
      <p:cxnSp>
        <p:nvCxnSpPr>
          <p:cNvPr id="1069" name="Google Shape;1069;p133"/>
          <p:cNvCxnSpPr>
            <a:stCxn id="1065" idx="1"/>
          </p:cNvCxnSpPr>
          <p:nvPr/>
        </p:nvCxnSpPr>
        <p:spPr>
          <a:xfrm flipH="1">
            <a:off x="2928250" y="1201350"/>
            <a:ext cx="2958600" cy="107100"/>
          </a:xfrm>
          <a:prstGeom prst="straightConnector1">
            <a:avLst/>
          </a:prstGeom>
          <a:noFill/>
          <a:ln cap="flat" cmpd="sng" w="9525">
            <a:solidFill>
              <a:srgbClr val="DF3079"/>
            </a:solidFill>
            <a:prstDash val="solid"/>
            <a:round/>
            <a:headEnd len="med" w="med" type="none"/>
            <a:tailEnd len="med" w="med" type="triangle"/>
          </a:ln>
        </p:spPr>
      </p:cxnSp>
      <p:sp>
        <p:nvSpPr>
          <p:cNvPr id="1070" name="Google Shape;1070;p133"/>
          <p:cNvSpPr txBox="1"/>
          <p:nvPr/>
        </p:nvSpPr>
        <p:spPr>
          <a:xfrm>
            <a:off x="6301625" y="3468800"/>
            <a:ext cx="2344800" cy="10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Module D will load during poll phase (after initial phase)</a:t>
            </a:r>
            <a:endParaRPr sz="1800">
              <a:solidFill>
                <a:schemeClr val="lt2"/>
              </a:solidFill>
            </a:endParaRPr>
          </a:p>
        </p:txBody>
      </p:sp>
      <p:cxnSp>
        <p:nvCxnSpPr>
          <p:cNvPr id="1071" name="Google Shape;1071;p133"/>
          <p:cNvCxnSpPr>
            <a:stCxn id="1070" idx="1"/>
          </p:cNvCxnSpPr>
          <p:nvPr/>
        </p:nvCxnSpPr>
        <p:spPr>
          <a:xfrm rot="10800000">
            <a:off x="4415825" y="3937250"/>
            <a:ext cx="1885800" cy="49200"/>
          </a:xfrm>
          <a:prstGeom prst="straightConnector1">
            <a:avLst/>
          </a:prstGeom>
          <a:noFill/>
          <a:ln cap="flat" cmpd="sng" w="9525">
            <a:solidFill>
              <a:srgbClr val="DF3079"/>
            </a:solidFill>
            <a:prstDash val="solid"/>
            <a:round/>
            <a:headEnd len="med" w="med" type="none"/>
            <a:tailEnd len="med" w="med" type="triangle"/>
          </a:ln>
        </p:spPr>
      </p:cxn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pic>
        <p:nvPicPr>
          <p:cNvPr id="1076" name="Google Shape;1076;p134"/>
          <p:cNvPicPr preferRelativeResize="0"/>
          <p:nvPr/>
        </p:nvPicPr>
        <p:blipFill>
          <a:blip r:embed="rId3">
            <a:alphaModFix/>
          </a:blip>
          <a:stretch>
            <a:fillRect/>
          </a:stretch>
        </p:blipFill>
        <p:spPr>
          <a:xfrm>
            <a:off x="277025" y="946775"/>
            <a:ext cx="4201061" cy="3973375"/>
          </a:xfrm>
          <a:prstGeom prst="rect">
            <a:avLst/>
          </a:prstGeom>
          <a:noFill/>
          <a:ln>
            <a:noFill/>
          </a:ln>
        </p:spPr>
      </p:pic>
      <p:sp>
        <p:nvSpPr>
          <p:cNvPr id="1077" name="Google Shape;1077;p1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require example</a:t>
            </a:r>
            <a:endParaRPr/>
          </a:p>
        </p:txBody>
      </p:sp>
      <p:pic>
        <p:nvPicPr>
          <p:cNvPr id="1078" name="Google Shape;1078;p134"/>
          <p:cNvPicPr preferRelativeResize="0"/>
          <p:nvPr/>
        </p:nvPicPr>
        <p:blipFill rotWithShape="1">
          <a:blip r:embed="rId4">
            <a:alphaModFix/>
          </a:blip>
          <a:srcRect b="0" l="1366" r="47445" t="0"/>
          <a:stretch/>
        </p:blipFill>
        <p:spPr>
          <a:xfrm>
            <a:off x="4325850" y="2768200"/>
            <a:ext cx="4680475" cy="22142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	</a:t>
            </a:r>
            <a:endParaRPr/>
          </a:p>
        </p:txBody>
      </p:sp>
      <p:sp>
        <p:nvSpPr>
          <p:cNvPr id="1084" name="Google Shape;1084;p1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Asynchronous </a:t>
            </a:r>
            <a:endParaRPr/>
          </a:p>
          <a:p>
            <a:pPr indent="-342900" lvl="0" marL="457200" rtl="0" algn="l">
              <a:spcBef>
                <a:spcPts val="0"/>
              </a:spcBef>
              <a:spcAft>
                <a:spcPts val="0"/>
              </a:spcAft>
              <a:buSzPts val="1800"/>
              <a:buChar char="●"/>
            </a:pPr>
            <a:r>
              <a:rPr lang="en"/>
              <a:t>Executes in the poll phase</a:t>
            </a:r>
            <a:endParaRPr/>
          </a:p>
          <a:p>
            <a:pPr indent="-342900" lvl="0" marL="457200" rtl="0" algn="l">
              <a:spcBef>
                <a:spcPts val="0"/>
              </a:spcBef>
              <a:spcAft>
                <a:spcPts val="0"/>
              </a:spcAft>
              <a:buSzPts val="1800"/>
              <a:buChar char="●"/>
            </a:pPr>
            <a:r>
              <a:rPr lang="en"/>
              <a:t>Returns a promise</a:t>
            </a:r>
            <a:endParaRPr/>
          </a:p>
          <a:p>
            <a:pPr indent="-342900" lvl="0" marL="457200" rtl="0" algn="l">
              <a:spcBef>
                <a:spcPts val="0"/>
              </a:spcBef>
              <a:spcAft>
                <a:spcPts val="0"/>
              </a:spcAft>
              <a:buSzPts val="1800"/>
              <a:buChar char="●"/>
            </a:pPr>
            <a:r>
              <a:rPr lang="en"/>
              <a:t>Get scheduled just like any other io</a:t>
            </a:r>
            <a:endParaRPr/>
          </a:p>
          <a:p>
            <a:pPr indent="-342900" lvl="0" marL="457200" rtl="0" algn="l">
              <a:spcBef>
                <a:spcPts val="0"/>
              </a:spcBef>
              <a:spcAft>
                <a:spcPts val="0"/>
              </a:spcAft>
              <a:buSzPts val="1800"/>
              <a:buChar char="●"/>
            </a:pPr>
            <a:r>
              <a:rPr lang="en"/>
              <a:t>Can be used in .js and .mjs</a:t>
            </a:r>
            <a:endParaRPr/>
          </a:p>
          <a:p>
            <a:pPr indent="-342900" lvl="0" marL="457200" rtl="0" algn="l">
              <a:spcBef>
                <a:spcPts val="0"/>
              </a:spcBef>
              <a:spcAft>
                <a:spcPts val="0"/>
              </a:spcAft>
              <a:buSzPts val="1800"/>
              <a:buChar char="●"/>
            </a:pPr>
            <a:r>
              <a:rPr lang="en"/>
              <a:t>Can be awaited to give synchronous feel</a:t>
            </a:r>
            <a:endParaRPr/>
          </a:p>
          <a:p>
            <a:pPr indent="-342900" lvl="0" marL="457200" rtl="0" algn="l">
              <a:spcBef>
                <a:spcPts val="0"/>
              </a:spcBef>
              <a:spcAft>
                <a:spcPts val="0"/>
              </a:spcAft>
              <a:buSzPts val="1800"/>
              <a:buChar char="●"/>
            </a:pPr>
            <a:r>
              <a:rPr i="1" lang="en"/>
              <a:t>Import x from </a:t>
            </a:r>
            <a:r>
              <a:rPr lang="en"/>
              <a:t>is different.</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pic>
        <p:nvPicPr>
          <p:cNvPr id="1090" name="Google Shape;1090;p136"/>
          <p:cNvPicPr preferRelativeResize="0"/>
          <p:nvPr/>
        </p:nvPicPr>
        <p:blipFill rotWithShape="1">
          <a:blip r:embed="rId3">
            <a:alphaModFix/>
          </a:blip>
          <a:srcRect b="0" l="0" r="0" t="842"/>
          <a:stretch/>
        </p:blipFill>
        <p:spPr>
          <a:xfrm>
            <a:off x="152400" y="983000"/>
            <a:ext cx="4762651" cy="4039852"/>
          </a:xfrm>
          <a:prstGeom prst="rect">
            <a:avLst/>
          </a:prstGeom>
          <a:noFill/>
          <a:ln>
            <a:noFill/>
          </a:ln>
        </p:spPr>
      </p:pic>
      <p:sp>
        <p:nvSpPr>
          <p:cNvPr id="1091" name="Google Shape;1091;p136"/>
          <p:cNvSpPr txBox="1"/>
          <p:nvPr/>
        </p:nvSpPr>
        <p:spPr>
          <a:xfrm>
            <a:off x="4769675" y="1079925"/>
            <a:ext cx="22638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Get scheduled in poll phase</a:t>
            </a:r>
            <a:endParaRPr sz="1800">
              <a:solidFill>
                <a:schemeClr val="lt2"/>
              </a:solidFill>
            </a:endParaRPr>
          </a:p>
        </p:txBody>
      </p:sp>
      <p:cxnSp>
        <p:nvCxnSpPr>
          <p:cNvPr id="1092" name="Google Shape;1092;p136"/>
          <p:cNvCxnSpPr>
            <a:stCxn id="1091" idx="1"/>
          </p:cNvCxnSpPr>
          <p:nvPr/>
        </p:nvCxnSpPr>
        <p:spPr>
          <a:xfrm flipH="1">
            <a:off x="2914475" y="1308375"/>
            <a:ext cx="1855200" cy="180000"/>
          </a:xfrm>
          <a:prstGeom prst="straightConnector1">
            <a:avLst/>
          </a:prstGeom>
          <a:noFill/>
          <a:ln cap="flat" cmpd="sng" w="9525">
            <a:solidFill>
              <a:srgbClr val="FF0000"/>
            </a:solidFill>
            <a:prstDash val="solid"/>
            <a:round/>
            <a:headEnd len="med" w="med" type="none"/>
            <a:tailEnd len="med" w="med" type="triangle"/>
          </a:ln>
        </p:spPr>
      </p:cxnSp>
      <p:cxnSp>
        <p:nvCxnSpPr>
          <p:cNvPr id="1093" name="Google Shape;1093;p136"/>
          <p:cNvCxnSpPr/>
          <p:nvPr/>
        </p:nvCxnSpPr>
        <p:spPr>
          <a:xfrm flipH="1">
            <a:off x="3329850" y="1557575"/>
            <a:ext cx="1495200" cy="561000"/>
          </a:xfrm>
          <a:prstGeom prst="straightConnector1">
            <a:avLst/>
          </a:prstGeom>
          <a:noFill/>
          <a:ln cap="flat" cmpd="sng" w="9525">
            <a:solidFill>
              <a:srgbClr val="FF0000"/>
            </a:solidFill>
            <a:prstDash val="solid"/>
            <a:round/>
            <a:headEnd len="med" w="med" type="none"/>
            <a:tailEnd len="med" w="med" type="triangle"/>
          </a:ln>
        </p:spPr>
      </p:cxnSp>
      <p:cxnSp>
        <p:nvCxnSpPr>
          <p:cNvPr id="1094" name="Google Shape;1094;p136"/>
          <p:cNvCxnSpPr/>
          <p:nvPr/>
        </p:nvCxnSpPr>
        <p:spPr>
          <a:xfrm flipH="1">
            <a:off x="3544625" y="3219025"/>
            <a:ext cx="1453500" cy="1011000"/>
          </a:xfrm>
          <a:prstGeom prst="straightConnector1">
            <a:avLst/>
          </a:prstGeom>
          <a:noFill/>
          <a:ln cap="flat" cmpd="sng" w="9525">
            <a:solidFill>
              <a:srgbClr val="FF0000"/>
            </a:solidFill>
            <a:prstDash val="solid"/>
            <a:round/>
            <a:headEnd len="med" w="med" type="none"/>
            <a:tailEnd len="med" w="med" type="triangle"/>
          </a:ln>
        </p:spPr>
      </p:cxnSp>
      <p:sp>
        <p:nvSpPr>
          <p:cNvPr id="1095" name="Google Shape;1095;p136"/>
          <p:cNvSpPr txBox="1"/>
          <p:nvPr/>
        </p:nvSpPr>
        <p:spPr>
          <a:xfrm>
            <a:off x="4915050" y="2464550"/>
            <a:ext cx="22638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Adding those for </a:t>
            </a:r>
            <a:r>
              <a:rPr lang="en" sz="1800">
                <a:solidFill>
                  <a:schemeClr val="lt2"/>
                </a:solidFill>
              </a:rPr>
              <a:t>reference</a:t>
            </a:r>
            <a:endParaRPr sz="1800">
              <a:solidFill>
                <a:schemeClr val="lt2"/>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pic>
        <p:nvPicPr>
          <p:cNvPr id="1101" name="Google Shape;1101;p137"/>
          <p:cNvPicPr preferRelativeResize="0"/>
          <p:nvPr/>
        </p:nvPicPr>
        <p:blipFill rotWithShape="1">
          <a:blip r:embed="rId3">
            <a:alphaModFix/>
          </a:blip>
          <a:srcRect b="0" l="0" r="0" t="842"/>
          <a:stretch/>
        </p:blipFill>
        <p:spPr>
          <a:xfrm>
            <a:off x="152400" y="983000"/>
            <a:ext cx="4762651" cy="4039852"/>
          </a:xfrm>
          <a:prstGeom prst="rect">
            <a:avLst/>
          </a:prstGeom>
          <a:noFill/>
          <a:ln>
            <a:noFill/>
          </a:ln>
        </p:spPr>
      </p:pic>
      <p:pic>
        <p:nvPicPr>
          <p:cNvPr id="1102" name="Google Shape;1102;p137"/>
          <p:cNvPicPr preferRelativeResize="0"/>
          <p:nvPr/>
        </p:nvPicPr>
        <p:blipFill rotWithShape="1">
          <a:blip r:embed="rId4">
            <a:alphaModFix/>
          </a:blip>
          <a:srcRect b="0" l="0" r="45793" t="0"/>
          <a:stretch/>
        </p:blipFill>
        <p:spPr>
          <a:xfrm>
            <a:off x="4138950" y="1892750"/>
            <a:ext cx="4956600" cy="31301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 x from is the exception</a:t>
            </a:r>
            <a:endParaRPr/>
          </a:p>
        </p:txBody>
      </p:sp>
      <p:sp>
        <p:nvSpPr>
          <p:cNvPr id="1108" name="Google Shape;1108;p1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Loads immediately before initial phase</a:t>
            </a:r>
            <a:endParaRPr/>
          </a:p>
          <a:p>
            <a:pPr indent="-342900" lvl="0" marL="457200" rtl="0" algn="l">
              <a:spcBef>
                <a:spcPts val="0"/>
              </a:spcBef>
              <a:spcAft>
                <a:spcPts val="0"/>
              </a:spcAft>
              <a:buSzPts val="1800"/>
              <a:buChar char="●"/>
            </a:pPr>
            <a:r>
              <a:t/>
            </a:r>
            <a:endParaRPr/>
          </a:p>
        </p:txBody>
      </p:sp>
      <p:pic>
        <p:nvPicPr>
          <p:cNvPr id="1109" name="Google Shape;1109;p138"/>
          <p:cNvPicPr preferRelativeResize="0"/>
          <p:nvPr/>
        </p:nvPicPr>
        <p:blipFill>
          <a:blip r:embed="rId3">
            <a:alphaModFix/>
          </a:blip>
          <a:stretch>
            <a:fillRect/>
          </a:stretch>
        </p:blipFill>
        <p:spPr>
          <a:xfrm>
            <a:off x="249200" y="1779100"/>
            <a:ext cx="5888124" cy="3205526"/>
          </a:xfrm>
          <a:prstGeom prst="rect">
            <a:avLst/>
          </a:prstGeom>
          <a:noFill/>
          <a:ln>
            <a:noFill/>
          </a:ln>
        </p:spPr>
      </p:pic>
      <p:pic>
        <p:nvPicPr>
          <p:cNvPr id="1110" name="Google Shape;1110;p138"/>
          <p:cNvPicPr preferRelativeResize="0"/>
          <p:nvPr/>
        </p:nvPicPr>
        <p:blipFill rotWithShape="1">
          <a:blip r:embed="rId4">
            <a:alphaModFix/>
          </a:blip>
          <a:srcRect b="3306" l="0" r="0" t="0"/>
          <a:stretch/>
        </p:blipFill>
        <p:spPr>
          <a:xfrm>
            <a:off x="5052900" y="3327275"/>
            <a:ext cx="4019550" cy="160247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 x from is the exception</a:t>
            </a:r>
            <a:endParaRPr/>
          </a:p>
        </p:txBody>
      </p:sp>
      <p:sp>
        <p:nvSpPr>
          <p:cNvPr id="1116" name="Google Shape;1116;p1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Must be at the top</a:t>
            </a:r>
            <a:endParaRPr/>
          </a:p>
          <a:p>
            <a:pPr indent="-342900" lvl="0" marL="457200" rtl="0" algn="l">
              <a:spcBef>
                <a:spcPts val="0"/>
              </a:spcBef>
              <a:spcAft>
                <a:spcPts val="0"/>
              </a:spcAft>
              <a:buSzPts val="1800"/>
              <a:buChar char="●"/>
            </a:pPr>
            <a:r>
              <a:rPr lang="en"/>
              <a:t>Can’t be done in conditionals blocks  </a:t>
            </a:r>
            <a:endParaRPr/>
          </a:p>
        </p:txBody>
      </p:sp>
      <p:pic>
        <p:nvPicPr>
          <p:cNvPr id="1117" name="Google Shape;1117;p139"/>
          <p:cNvPicPr preferRelativeResize="0"/>
          <p:nvPr/>
        </p:nvPicPr>
        <p:blipFill>
          <a:blip r:embed="rId3">
            <a:alphaModFix/>
          </a:blip>
          <a:stretch>
            <a:fillRect/>
          </a:stretch>
        </p:blipFill>
        <p:spPr>
          <a:xfrm>
            <a:off x="457925" y="2121353"/>
            <a:ext cx="6074526" cy="184972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&amp; Demo</a:t>
            </a:r>
            <a:endParaRPr/>
          </a:p>
        </p:txBody>
      </p:sp>
      <p:sp>
        <p:nvSpPr>
          <p:cNvPr id="1123" name="Google Shape;1123;p1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Require loads modules synchronously often in initial phase</a:t>
            </a:r>
            <a:endParaRPr/>
          </a:p>
          <a:p>
            <a:pPr indent="-342900" lvl="0" marL="457200" rtl="0" algn="l">
              <a:spcBef>
                <a:spcPts val="0"/>
              </a:spcBef>
              <a:spcAft>
                <a:spcPts val="0"/>
              </a:spcAft>
              <a:buSzPts val="1800"/>
              <a:buChar char="●"/>
            </a:pPr>
            <a:r>
              <a:rPr lang="en"/>
              <a:t>Import loads modules asynchronously in the poll phase</a:t>
            </a:r>
            <a:endParaRPr/>
          </a:p>
          <a:p>
            <a:pPr indent="-342900" lvl="0" marL="457200" rtl="0" algn="l">
              <a:spcBef>
                <a:spcPts val="0"/>
              </a:spcBef>
              <a:spcAft>
                <a:spcPts val="0"/>
              </a:spcAft>
              <a:buSzPts val="1800"/>
              <a:buChar char="●"/>
            </a:pPr>
            <a:r>
              <a:rPr lang="en"/>
              <a:t>Code exercise →</a:t>
            </a:r>
            <a:endParaRPr/>
          </a:p>
          <a:p>
            <a:pPr indent="-317500" lvl="1" marL="914400" rtl="0" algn="l">
              <a:spcBef>
                <a:spcPts val="0"/>
              </a:spcBef>
              <a:spcAft>
                <a:spcPts val="0"/>
              </a:spcAft>
              <a:buSzPts val="1400"/>
              <a:buChar char="○"/>
            </a:pPr>
            <a:r>
              <a:rPr lang="en"/>
              <a:t>Require vs import</a:t>
            </a:r>
            <a:endParaRPr/>
          </a:p>
          <a:p>
            <a:pPr indent="-317500" lvl="1" marL="914400" rtl="0" algn="l">
              <a:spcBef>
                <a:spcPts val="0"/>
              </a:spcBef>
              <a:spcAft>
                <a:spcPts val="0"/>
              </a:spcAft>
              <a:buSzPts val="1400"/>
              <a:buChar char="○"/>
            </a:pPr>
            <a:r>
              <a:rPr lang="en"/>
              <a:t>Async await import</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41"/>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The Anatomy of Node Packages</a:t>
            </a:r>
            <a:endParaRPr/>
          </a:p>
        </p:txBody>
      </p:sp>
      <p:sp>
        <p:nvSpPr>
          <p:cNvPr id="1129" name="Google Shape;1129;p141"/>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Breaking it down</a:t>
            </a:r>
            <a:endParaRPr/>
          </a:p>
        </p:txBody>
      </p:sp>
      <p:sp>
        <p:nvSpPr>
          <p:cNvPr id="1130" name="Google Shape;1130;p141"/>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Interpreted Languages</a:t>
            </a:r>
            <a:endParaRPr/>
          </a:p>
        </p:txBody>
      </p:sp>
      <p:sp>
        <p:nvSpPr>
          <p:cNvPr id="159" name="Google Shape;159;p25"/>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The trick is each line interrupted</a:t>
            </a:r>
            <a:endParaRPr sz="2200"/>
          </a:p>
          <a:p>
            <a:pPr indent="-368300" lvl="0" marL="457200" rtl="0" algn="l">
              <a:spcBef>
                <a:spcPts val="0"/>
              </a:spcBef>
              <a:spcAft>
                <a:spcPts val="0"/>
              </a:spcAft>
              <a:buSzPts val="2200"/>
              <a:buChar char="●"/>
            </a:pPr>
            <a:r>
              <a:rPr lang="en" sz="2200"/>
              <a:t>If you see “+” do “this”, if you see “-” do “this”</a:t>
            </a:r>
            <a:endParaRPr sz="2200"/>
          </a:p>
          <a:p>
            <a:pPr indent="-368300" lvl="0" marL="457200" rtl="0" algn="l">
              <a:spcBef>
                <a:spcPts val="0"/>
              </a:spcBef>
              <a:spcAft>
                <a:spcPts val="0"/>
              </a:spcAft>
              <a:buSzPts val="2200"/>
              <a:buChar char="●"/>
            </a:pPr>
            <a:r>
              <a:rPr lang="en" sz="2200"/>
              <a:t>Slower</a:t>
            </a:r>
            <a:endParaRPr sz="2200"/>
          </a:p>
          <a:p>
            <a:pPr indent="-368300" lvl="0" marL="457200" rtl="0" algn="l">
              <a:spcBef>
                <a:spcPts val="0"/>
              </a:spcBef>
              <a:spcAft>
                <a:spcPts val="0"/>
              </a:spcAft>
              <a:buSzPts val="2200"/>
              <a:buChar char="●"/>
            </a:pPr>
            <a:r>
              <a:rPr lang="en" sz="2200"/>
              <a:t>Byte code (not string code)</a:t>
            </a:r>
            <a:endParaRPr sz="2200"/>
          </a:p>
          <a:p>
            <a:pPr indent="-368300" lvl="0" marL="457200" rtl="0" algn="l">
              <a:spcBef>
                <a:spcPts val="0"/>
              </a:spcBef>
              <a:spcAft>
                <a:spcPts val="0"/>
              </a:spcAft>
              <a:buSzPts val="2200"/>
              <a:buChar char="●"/>
            </a:pPr>
            <a:r>
              <a:rPr lang="en" sz="2200"/>
              <a:t>The Job of V8 engine in Node</a:t>
            </a:r>
            <a:endParaRPr sz="2200"/>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Packages</a:t>
            </a:r>
            <a:endParaRPr/>
          </a:p>
        </p:txBody>
      </p:sp>
      <p:sp>
        <p:nvSpPr>
          <p:cNvPr id="1136" name="Google Shape;1136;p1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You can work with </a:t>
            </a:r>
            <a:r>
              <a:rPr lang="en"/>
              <a:t>individual files with Node</a:t>
            </a:r>
            <a:endParaRPr/>
          </a:p>
          <a:p>
            <a:pPr indent="-342900" lvl="0" marL="457200" rtl="0" algn="l">
              <a:spcBef>
                <a:spcPts val="0"/>
              </a:spcBef>
              <a:spcAft>
                <a:spcPts val="0"/>
              </a:spcAft>
              <a:buSzPts val="1800"/>
              <a:buChar char="●"/>
            </a:pPr>
            <a:r>
              <a:rPr lang="en"/>
              <a:t>But </a:t>
            </a:r>
            <a:r>
              <a:rPr lang="en"/>
              <a:t>dependencies</a:t>
            </a:r>
            <a:r>
              <a:rPr lang="en"/>
              <a:t> become challenges  </a:t>
            </a:r>
            <a:endParaRPr/>
          </a:p>
          <a:p>
            <a:pPr indent="-342900" lvl="0" marL="457200" rtl="0" algn="l">
              <a:spcBef>
                <a:spcPts val="0"/>
              </a:spcBef>
              <a:spcAft>
                <a:spcPts val="0"/>
              </a:spcAft>
              <a:buSzPts val="1800"/>
              <a:buChar char="●"/>
            </a:pPr>
            <a:r>
              <a:rPr lang="en"/>
              <a:t>meet packages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package.json</a:t>
            </a:r>
            <a:endParaRPr/>
          </a:p>
        </p:txBody>
      </p:sp>
      <p:sp>
        <p:nvSpPr>
          <p:cNvPr id="1142" name="Google Shape;1142;p1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Manifest of the current package and all its dependencies </a:t>
            </a:r>
            <a:endParaRPr/>
          </a:p>
          <a:p>
            <a:pPr indent="-342900" lvl="0" marL="457200" rtl="0" algn="l">
              <a:spcBef>
                <a:spcPts val="0"/>
              </a:spcBef>
              <a:spcAft>
                <a:spcPts val="0"/>
              </a:spcAft>
              <a:buSzPts val="1800"/>
              <a:buChar char="●"/>
            </a:pPr>
            <a:r>
              <a:rPr lang="en"/>
              <a:t>semantic</a:t>
            </a:r>
            <a:r>
              <a:rPr lang="en"/>
              <a:t> versioning</a:t>
            </a:r>
            <a:endParaRPr/>
          </a:p>
          <a:p>
            <a:pPr indent="-317500" lvl="1" marL="914400" rtl="0" algn="l">
              <a:lnSpc>
                <a:spcPct val="150000"/>
              </a:lnSpc>
              <a:spcBef>
                <a:spcPts val="0"/>
              </a:spcBef>
              <a:spcAft>
                <a:spcPts val="0"/>
              </a:spcAft>
              <a:buSzPts val="1400"/>
              <a:buChar char="○"/>
            </a:pPr>
            <a:r>
              <a:rPr lang="en" sz="1900">
                <a:solidFill>
                  <a:srgbClr val="9CDCFE"/>
                </a:solidFill>
                <a:highlight>
                  <a:srgbClr val="1F1F1F"/>
                </a:highlight>
                <a:latin typeface="Courier New"/>
                <a:ea typeface="Courier New"/>
                <a:cs typeface="Courier New"/>
                <a:sym typeface="Courier New"/>
              </a:rPr>
              <a:t>"fetch"</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"^1.1.0"</a:t>
            </a: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317500" lvl="1" marL="914400" rtl="0" algn="l">
              <a:spcBef>
                <a:spcPts val="0"/>
              </a:spcBef>
              <a:spcAft>
                <a:spcPts val="0"/>
              </a:spcAft>
              <a:buSzPts val="1400"/>
              <a:buChar char="○"/>
            </a:pPr>
            <a:r>
              <a:rPr lang="en"/>
              <a:t>Means install version 1.1.0 or later but don’t go beyond major release 1., </a:t>
            </a:r>
            <a:endParaRPr/>
          </a:p>
          <a:p>
            <a:pPr indent="-317500" lvl="1" marL="914400" rtl="0" algn="l">
              <a:spcBef>
                <a:spcPts val="0"/>
              </a:spcBef>
              <a:spcAft>
                <a:spcPts val="0"/>
              </a:spcAft>
              <a:buSzPts val="1400"/>
              <a:buChar char="○"/>
            </a:pPr>
            <a:r>
              <a:rPr lang="en"/>
              <a:t>ie anything after 1.1.0 and under &lt; 2.0.0 </a:t>
            </a:r>
            <a:endParaRPr/>
          </a:p>
          <a:p>
            <a:pPr indent="-317500" lvl="1" marL="914400" rtl="0" algn="l">
              <a:lnSpc>
                <a:spcPct val="150000"/>
              </a:lnSpc>
              <a:spcBef>
                <a:spcPts val="0"/>
              </a:spcBef>
              <a:spcAft>
                <a:spcPts val="0"/>
              </a:spcAft>
              <a:buSzPts val="1400"/>
              <a:buChar char="○"/>
            </a:pPr>
            <a:r>
              <a:rPr lang="en" sz="1900">
                <a:solidFill>
                  <a:srgbClr val="9CDCFE"/>
                </a:solidFill>
                <a:highlight>
                  <a:srgbClr val="1F1F1F"/>
                </a:highlight>
                <a:latin typeface="Courier New"/>
                <a:ea typeface="Courier New"/>
                <a:cs typeface="Courier New"/>
                <a:sym typeface="Courier New"/>
              </a:rPr>
              <a:t>"crepe"</a:t>
            </a:r>
            <a:r>
              <a:rPr lang="en" sz="1900">
                <a:solidFill>
                  <a:srgbClr val="CCCCCC"/>
                </a:solidFill>
                <a:highlight>
                  <a:srgbClr val="1F1F1F"/>
                </a:highlight>
                <a:latin typeface="Courier New"/>
                <a:ea typeface="Courier New"/>
                <a:cs typeface="Courier New"/>
                <a:sym typeface="Courier New"/>
              </a:rPr>
              <a:t>: </a:t>
            </a:r>
            <a:r>
              <a:rPr lang="en" sz="1900">
                <a:solidFill>
                  <a:srgbClr val="CE9178"/>
                </a:solidFill>
                <a:highlight>
                  <a:srgbClr val="1F1F1F"/>
                </a:highlight>
                <a:latin typeface="Courier New"/>
                <a:ea typeface="Courier New"/>
                <a:cs typeface="Courier New"/>
                <a:sym typeface="Courier New"/>
              </a:rPr>
              <a:t>"~7.6.0"</a:t>
            </a:r>
            <a:r>
              <a:rPr lang="en" sz="1900">
                <a:solidFill>
                  <a:srgbClr val="CCCCCC"/>
                </a:solidFill>
                <a:highlight>
                  <a:srgbClr val="1F1F1F"/>
                </a:highlight>
                <a:latin typeface="Courier New"/>
                <a:ea typeface="Courier New"/>
                <a:cs typeface="Courier New"/>
                <a:sym typeface="Courier New"/>
              </a:rPr>
              <a:t>, </a:t>
            </a:r>
            <a:endParaRPr sz="1900">
              <a:solidFill>
                <a:srgbClr val="CCCCCC"/>
              </a:solidFill>
              <a:highlight>
                <a:srgbClr val="1F1F1F"/>
              </a:highlight>
              <a:latin typeface="Courier New"/>
              <a:ea typeface="Courier New"/>
              <a:cs typeface="Courier New"/>
              <a:sym typeface="Courier New"/>
            </a:endParaRPr>
          </a:p>
          <a:p>
            <a:pPr indent="-317500" lvl="1" marL="914400" rtl="0" algn="l">
              <a:spcBef>
                <a:spcPts val="0"/>
              </a:spcBef>
              <a:spcAft>
                <a:spcPts val="0"/>
              </a:spcAft>
              <a:buSzPts val="1400"/>
              <a:buChar char="○"/>
            </a:pPr>
            <a:r>
              <a:rPr lang="en"/>
              <a:t>Means install version 7.6.0 or later but don’t go beyond minor 6 </a:t>
            </a:r>
            <a:endParaRPr/>
          </a:p>
          <a:p>
            <a:pPr indent="-317500" lvl="1" marL="914400" rtl="0" algn="l">
              <a:spcBef>
                <a:spcPts val="0"/>
              </a:spcBef>
              <a:spcAft>
                <a:spcPts val="0"/>
              </a:spcAft>
              <a:buSzPts val="1400"/>
              <a:buChar char="○"/>
            </a:pPr>
            <a:r>
              <a:rPr lang="en"/>
              <a:t>Ie anything after 7.6.0 and under &lt; 7.7.0 </a:t>
            </a:r>
            <a:endParaRPr/>
          </a:p>
          <a:p>
            <a:pPr indent="-342900" lvl="0" marL="457200" rtl="0" algn="l">
              <a:spcBef>
                <a:spcPts val="0"/>
              </a:spcBef>
              <a:spcAft>
                <a:spcPts val="0"/>
              </a:spcAft>
              <a:buSzPts val="1800"/>
              <a:buChar char="●"/>
            </a:pPr>
            <a:r>
              <a:rPr lang="en"/>
              <a:t>Only has the direct </a:t>
            </a:r>
            <a:r>
              <a:rPr lang="en"/>
              <a:t>dependencies</a:t>
            </a:r>
            <a:r>
              <a:rPr lang="en"/>
              <a:t> for this package</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package.json</a:t>
            </a:r>
            <a:endParaRPr/>
          </a:p>
        </p:txBody>
      </p:sp>
      <p:pic>
        <p:nvPicPr>
          <p:cNvPr id="1148" name="Google Shape;1148;p144"/>
          <p:cNvPicPr preferRelativeResize="0"/>
          <p:nvPr/>
        </p:nvPicPr>
        <p:blipFill rotWithShape="1">
          <a:blip r:embed="rId3">
            <a:alphaModFix/>
          </a:blip>
          <a:srcRect b="0" l="0" r="0" t="1263"/>
          <a:stretch/>
        </p:blipFill>
        <p:spPr>
          <a:xfrm>
            <a:off x="311700" y="1149150"/>
            <a:ext cx="6127150" cy="3772726"/>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package-lock.json</a:t>
            </a:r>
            <a:endParaRPr/>
          </a:p>
        </p:txBody>
      </p:sp>
      <p:sp>
        <p:nvSpPr>
          <p:cNvPr id="1154" name="Google Shape;1154;p1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Package.json describes the latest possible</a:t>
            </a:r>
            <a:endParaRPr/>
          </a:p>
          <a:p>
            <a:pPr indent="-342900" lvl="0" marL="457200" rtl="0" algn="l">
              <a:spcBef>
                <a:spcPts val="0"/>
              </a:spcBef>
              <a:spcAft>
                <a:spcPts val="0"/>
              </a:spcAft>
              <a:buSzPts val="1800"/>
              <a:buChar char="●"/>
            </a:pPr>
            <a:r>
              <a:rPr lang="en"/>
              <a:t>But we need to know each package version and their </a:t>
            </a:r>
            <a:r>
              <a:rPr lang="en"/>
              <a:t>dependencies</a:t>
            </a:r>
            <a:endParaRPr/>
          </a:p>
          <a:p>
            <a:pPr indent="-342900" lvl="0" marL="457200" rtl="0" algn="l">
              <a:spcBef>
                <a:spcPts val="0"/>
              </a:spcBef>
              <a:spcAft>
                <a:spcPts val="0"/>
              </a:spcAft>
              <a:buSzPts val="1800"/>
              <a:buChar char="●"/>
            </a:pPr>
            <a:r>
              <a:rPr lang="en"/>
              <a:t>Meet package</a:t>
            </a:r>
            <a:r>
              <a:rPr lang="en">
                <a:solidFill>
                  <a:srgbClr val="DF3079"/>
                </a:solidFill>
              </a:rPr>
              <a:t>-lock</a:t>
            </a:r>
            <a:r>
              <a:rPr lang="en"/>
              <a:t>.json</a:t>
            </a:r>
            <a:endParaRPr/>
          </a:p>
          <a:p>
            <a:pPr indent="-342900" lvl="0" marL="457200" rtl="0" algn="l">
              <a:spcBef>
                <a:spcPts val="0"/>
              </a:spcBef>
              <a:spcAft>
                <a:spcPts val="0"/>
              </a:spcAft>
              <a:buSzPts val="1800"/>
              <a:buChar char="●"/>
            </a:pPr>
            <a:r>
              <a:rPr lang="en"/>
              <a:t>Snapshot of what the dev installed exactly</a:t>
            </a:r>
            <a:endParaRPr/>
          </a:p>
          <a:p>
            <a:pPr indent="-342900" lvl="0" marL="457200" rtl="0" algn="l">
              <a:spcBef>
                <a:spcPts val="0"/>
              </a:spcBef>
              <a:spcAft>
                <a:spcPts val="0"/>
              </a:spcAft>
              <a:buSzPts val="1800"/>
              <a:buChar char="●"/>
            </a:pPr>
            <a:r>
              <a:rPr lang="en"/>
              <a:t>Used for consistency</a:t>
            </a:r>
            <a:endParaRPr/>
          </a:p>
          <a:p>
            <a:pPr indent="-342900" lvl="0" marL="457200" rtl="0" algn="l">
              <a:spcBef>
                <a:spcPts val="0"/>
              </a:spcBef>
              <a:spcAft>
                <a:spcPts val="0"/>
              </a:spcAft>
              <a:buSzPts val="1800"/>
              <a:buChar char="●"/>
            </a:pPr>
            <a:r>
              <a:rPr lang="en"/>
              <a:t>Has ALL dependencies of packages</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package-lock.json</a:t>
            </a:r>
            <a:endParaRPr/>
          </a:p>
        </p:txBody>
      </p:sp>
      <p:pic>
        <p:nvPicPr>
          <p:cNvPr id="1160" name="Google Shape;1160;p146"/>
          <p:cNvPicPr preferRelativeResize="0"/>
          <p:nvPr/>
        </p:nvPicPr>
        <p:blipFill>
          <a:blip r:embed="rId3">
            <a:alphaModFix/>
          </a:blip>
          <a:stretch>
            <a:fillRect/>
          </a:stretch>
        </p:blipFill>
        <p:spPr>
          <a:xfrm>
            <a:off x="249300" y="1045425"/>
            <a:ext cx="4507694" cy="382097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node_modules</a:t>
            </a:r>
            <a:endParaRPr/>
          </a:p>
        </p:txBody>
      </p:sp>
      <p:sp>
        <p:nvSpPr>
          <p:cNvPr id="1166" name="Google Shape;1166;p147"/>
          <p:cNvSpPr txBox="1"/>
          <p:nvPr>
            <p:ph idx="1" type="body"/>
          </p:nvPr>
        </p:nvSpPr>
        <p:spPr>
          <a:xfrm>
            <a:off x="311700" y="1152475"/>
            <a:ext cx="8520600" cy="216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Downloaded packages go to node_modules folder</a:t>
            </a:r>
            <a:endParaRPr/>
          </a:p>
          <a:p>
            <a:pPr indent="-342900" lvl="0" marL="457200" rtl="0" algn="l">
              <a:spcBef>
                <a:spcPts val="0"/>
              </a:spcBef>
              <a:spcAft>
                <a:spcPts val="0"/>
              </a:spcAft>
              <a:buSzPts val="1800"/>
              <a:buChar char="●"/>
            </a:pPr>
            <a:r>
              <a:rPr lang="en"/>
              <a:t>Loading modules/packages by looking up this folder</a:t>
            </a:r>
            <a:endParaRPr/>
          </a:p>
          <a:p>
            <a:pPr indent="-342900" lvl="0" marL="457200" rtl="0" algn="l">
              <a:spcBef>
                <a:spcPts val="0"/>
              </a:spcBef>
              <a:spcAft>
                <a:spcPts val="0"/>
              </a:spcAft>
              <a:buSzPts val="1800"/>
              <a:buChar char="●"/>
            </a:pPr>
            <a:r>
              <a:rPr lang="en"/>
              <a:t>Contains all </a:t>
            </a:r>
            <a:r>
              <a:rPr lang="en"/>
              <a:t>downloaded packages</a:t>
            </a:r>
            <a:endParaRPr/>
          </a:p>
          <a:p>
            <a:pPr indent="-342900" lvl="0" marL="457200" rtl="0" algn="l">
              <a:spcBef>
                <a:spcPts val="0"/>
              </a:spcBef>
              <a:spcAft>
                <a:spcPts val="0"/>
              </a:spcAft>
              <a:buSzPts val="1800"/>
              <a:buChar char="●"/>
            </a:pPr>
            <a:r>
              <a:rPr lang="en"/>
              <a:t>Based on package-lock.json</a:t>
            </a:r>
            <a:endParaRPr/>
          </a:p>
        </p:txBody>
      </p:sp>
      <p:pic>
        <p:nvPicPr>
          <p:cNvPr id="1167" name="Google Shape;1167;p147"/>
          <p:cNvPicPr preferRelativeResize="0"/>
          <p:nvPr/>
        </p:nvPicPr>
        <p:blipFill>
          <a:blip r:embed="rId3">
            <a:alphaModFix/>
          </a:blip>
          <a:stretch>
            <a:fillRect/>
          </a:stretch>
        </p:blipFill>
        <p:spPr>
          <a:xfrm>
            <a:off x="6342650" y="152275"/>
            <a:ext cx="2697526" cy="4091274"/>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1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Package manager</a:t>
            </a:r>
            <a:endParaRPr/>
          </a:p>
        </p:txBody>
      </p:sp>
      <p:sp>
        <p:nvSpPr>
          <p:cNvPr id="1173" name="Google Shape;1173;p1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You can do this yourself (if you want)</a:t>
            </a:r>
            <a:endParaRPr/>
          </a:p>
          <a:p>
            <a:pPr indent="-342900" lvl="0" marL="457200" rtl="0" algn="l">
              <a:spcBef>
                <a:spcPts val="0"/>
              </a:spcBef>
              <a:spcAft>
                <a:spcPts val="0"/>
              </a:spcAft>
              <a:buSzPts val="1800"/>
              <a:buChar char="●"/>
            </a:pPr>
            <a:r>
              <a:rPr lang="en"/>
              <a:t>OR use a package manager that </a:t>
            </a:r>
            <a:endParaRPr/>
          </a:p>
          <a:p>
            <a:pPr indent="-317500" lvl="1" marL="914400" rtl="0" algn="l">
              <a:spcBef>
                <a:spcPts val="0"/>
              </a:spcBef>
              <a:spcAft>
                <a:spcPts val="0"/>
              </a:spcAft>
              <a:buSzPts val="1400"/>
              <a:buChar char="○"/>
            </a:pPr>
            <a:r>
              <a:rPr lang="en"/>
              <a:t>hosts and manages packages</a:t>
            </a:r>
            <a:endParaRPr/>
          </a:p>
          <a:p>
            <a:pPr indent="-317500" lvl="1" marL="914400" rtl="0" algn="l">
              <a:spcBef>
                <a:spcPts val="0"/>
              </a:spcBef>
              <a:spcAft>
                <a:spcPts val="0"/>
              </a:spcAft>
              <a:buSzPts val="1400"/>
              <a:buChar char="○"/>
            </a:pPr>
            <a:r>
              <a:rPr lang="en"/>
              <a:t>Download and install packages</a:t>
            </a:r>
            <a:endParaRPr/>
          </a:p>
          <a:p>
            <a:pPr indent="-317500" lvl="1" marL="914400" rtl="0" algn="l">
              <a:spcBef>
                <a:spcPts val="0"/>
              </a:spcBef>
              <a:spcAft>
                <a:spcPts val="0"/>
              </a:spcAft>
              <a:buSzPts val="1400"/>
              <a:buChar char="○"/>
            </a:pPr>
            <a:r>
              <a:rPr lang="en"/>
              <a:t>Updates package.json and package-lock.json</a:t>
            </a:r>
            <a:endParaRPr/>
          </a:p>
          <a:p>
            <a:pPr indent="-342900" lvl="0" marL="457200" rtl="0" algn="l">
              <a:spcBef>
                <a:spcPts val="0"/>
              </a:spcBef>
              <a:spcAft>
                <a:spcPts val="0"/>
              </a:spcAft>
              <a:buSzPts val="1800"/>
              <a:buChar char="●"/>
            </a:pPr>
            <a:r>
              <a:rPr lang="en"/>
              <a:t>Updates the package.json package-lock.json </a:t>
            </a:r>
            <a:endParaRPr/>
          </a:p>
          <a:p>
            <a:pPr indent="-342900" lvl="0" marL="457200" rtl="0" algn="l">
              <a:spcBef>
                <a:spcPts val="0"/>
              </a:spcBef>
              <a:spcAft>
                <a:spcPts val="0"/>
              </a:spcAft>
              <a:buSzPts val="1800"/>
              <a:buChar char="●"/>
            </a:pPr>
            <a:r>
              <a:rPr lang="en"/>
              <a:t>Downloads to node_modules</a:t>
            </a:r>
            <a:endParaRPr/>
          </a:p>
          <a:p>
            <a:pPr indent="-342900" lvl="0" marL="457200" rtl="0" algn="l">
              <a:spcBef>
                <a:spcPts val="0"/>
              </a:spcBef>
              <a:spcAft>
                <a:spcPts val="0"/>
              </a:spcAft>
              <a:buSzPts val="1800"/>
              <a:buChar char="●"/>
            </a:pPr>
            <a:r>
              <a:rPr lang="en"/>
              <a:t>example npm , yarn</a:t>
            </a:r>
            <a:endParaRPr/>
          </a:p>
          <a:p>
            <a:pPr indent="-342900" lvl="0" marL="457200" rtl="0" algn="l">
              <a:spcBef>
                <a:spcPts val="0"/>
              </a:spcBef>
              <a:spcAft>
                <a:spcPts val="0"/>
              </a:spcAft>
              <a:buSzPts val="1800"/>
              <a:buChar char="●"/>
            </a:pPr>
            <a:r>
              <a:rPr lang="en"/>
              <a:t>npm init creates a package.json</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49"/>
          <p:cNvSpPr/>
          <p:nvPr/>
        </p:nvSpPr>
        <p:spPr>
          <a:xfrm>
            <a:off x="4347425" y="3911250"/>
            <a:ext cx="1460700" cy="57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safer-buffer</a:t>
            </a:r>
            <a:endParaRPr b="1" sz="1100"/>
          </a:p>
        </p:txBody>
      </p:sp>
      <p:sp>
        <p:nvSpPr>
          <p:cNvPr id="1179" name="Google Shape;1179;p149"/>
          <p:cNvSpPr/>
          <p:nvPr/>
        </p:nvSpPr>
        <p:spPr>
          <a:xfrm>
            <a:off x="5960475" y="3911250"/>
            <a:ext cx="1460700" cy="57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punycode</a:t>
            </a:r>
            <a:endParaRPr b="1" sz="1100"/>
          </a:p>
        </p:txBody>
      </p:sp>
      <p:sp>
        <p:nvSpPr>
          <p:cNvPr id="1180" name="Google Shape;1180;p149"/>
          <p:cNvSpPr/>
          <p:nvPr/>
        </p:nvSpPr>
        <p:spPr>
          <a:xfrm>
            <a:off x="6280675" y="3073925"/>
            <a:ext cx="1460700" cy="572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psl</a:t>
            </a:r>
            <a:endParaRPr b="1" sz="1100"/>
          </a:p>
        </p:txBody>
      </p:sp>
      <p:cxnSp>
        <p:nvCxnSpPr>
          <p:cNvPr id="1181" name="Google Shape;1181;p149"/>
          <p:cNvCxnSpPr>
            <a:stCxn id="1180" idx="4"/>
            <a:endCxn id="1179" idx="0"/>
          </p:cNvCxnSpPr>
          <p:nvPr/>
        </p:nvCxnSpPr>
        <p:spPr>
          <a:xfrm flipH="1">
            <a:off x="6690925" y="3646625"/>
            <a:ext cx="320100" cy="264600"/>
          </a:xfrm>
          <a:prstGeom prst="straightConnector1">
            <a:avLst/>
          </a:prstGeom>
          <a:noFill/>
          <a:ln cap="flat" cmpd="sng" w="9525">
            <a:solidFill>
              <a:schemeClr val="accent6"/>
            </a:solidFill>
            <a:prstDash val="solid"/>
            <a:round/>
            <a:headEnd len="med" w="med" type="none"/>
            <a:tailEnd len="med" w="med" type="triangle"/>
          </a:ln>
        </p:spPr>
      </p:cxnSp>
      <p:sp>
        <p:nvSpPr>
          <p:cNvPr id="1182" name="Google Shape;1182;p149"/>
          <p:cNvSpPr/>
          <p:nvPr/>
        </p:nvSpPr>
        <p:spPr>
          <a:xfrm>
            <a:off x="7375650" y="1411575"/>
            <a:ext cx="1460700" cy="57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lodash</a:t>
            </a:r>
            <a:endParaRPr b="1" sz="1100"/>
          </a:p>
        </p:txBody>
      </p:sp>
      <p:sp>
        <p:nvSpPr>
          <p:cNvPr id="1183" name="Google Shape;1183;p149"/>
          <p:cNvSpPr/>
          <p:nvPr/>
        </p:nvSpPr>
        <p:spPr>
          <a:xfrm>
            <a:off x="4275050" y="2904925"/>
            <a:ext cx="1460700" cy="572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iconv-lite</a:t>
            </a:r>
            <a:endParaRPr b="1" sz="1100"/>
          </a:p>
        </p:txBody>
      </p:sp>
      <p:cxnSp>
        <p:nvCxnSpPr>
          <p:cNvPr id="1184" name="Google Shape;1184;p149"/>
          <p:cNvCxnSpPr>
            <a:stCxn id="1183" idx="4"/>
            <a:endCxn id="1178" idx="0"/>
          </p:cNvCxnSpPr>
          <p:nvPr/>
        </p:nvCxnSpPr>
        <p:spPr>
          <a:xfrm>
            <a:off x="5005400" y="3477625"/>
            <a:ext cx="72300" cy="433500"/>
          </a:xfrm>
          <a:prstGeom prst="straightConnector1">
            <a:avLst/>
          </a:prstGeom>
          <a:noFill/>
          <a:ln cap="flat" cmpd="sng" w="9525">
            <a:solidFill>
              <a:schemeClr val="accent6"/>
            </a:solidFill>
            <a:prstDash val="solid"/>
            <a:round/>
            <a:headEnd len="med" w="med" type="none"/>
            <a:tailEnd len="med" w="med" type="triangle"/>
          </a:ln>
        </p:spPr>
      </p:cxnSp>
      <p:sp>
        <p:nvSpPr>
          <p:cNvPr id="1185" name="Google Shape;1185;p149"/>
          <p:cNvSpPr/>
          <p:nvPr/>
        </p:nvSpPr>
        <p:spPr>
          <a:xfrm>
            <a:off x="6908350" y="2236600"/>
            <a:ext cx="1460700" cy="572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biskviit</a:t>
            </a:r>
            <a:endParaRPr b="1" sz="1100"/>
          </a:p>
        </p:txBody>
      </p:sp>
      <p:cxnSp>
        <p:nvCxnSpPr>
          <p:cNvPr id="1186" name="Google Shape;1186;p149"/>
          <p:cNvCxnSpPr>
            <a:stCxn id="1185" idx="3"/>
            <a:endCxn id="1180" idx="0"/>
          </p:cNvCxnSpPr>
          <p:nvPr/>
        </p:nvCxnSpPr>
        <p:spPr>
          <a:xfrm flipH="1">
            <a:off x="7010965" y="2725430"/>
            <a:ext cx="111300" cy="348600"/>
          </a:xfrm>
          <a:prstGeom prst="straightConnector1">
            <a:avLst/>
          </a:prstGeom>
          <a:noFill/>
          <a:ln cap="flat" cmpd="sng" w="9525">
            <a:solidFill>
              <a:schemeClr val="accent6"/>
            </a:solidFill>
            <a:prstDash val="solid"/>
            <a:round/>
            <a:headEnd len="med" w="med" type="none"/>
            <a:tailEnd len="med" w="med" type="triangle"/>
          </a:ln>
        </p:spPr>
      </p:cxnSp>
      <p:sp>
        <p:nvSpPr>
          <p:cNvPr id="1187" name="Google Shape;1187;p149"/>
          <p:cNvSpPr/>
          <p:nvPr/>
        </p:nvSpPr>
        <p:spPr>
          <a:xfrm>
            <a:off x="5435975" y="359125"/>
            <a:ext cx="1686300" cy="572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Main package</a:t>
            </a:r>
            <a:endParaRPr b="1" sz="1100"/>
          </a:p>
        </p:txBody>
      </p:sp>
      <p:sp>
        <p:nvSpPr>
          <p:cNvPr id="1188" name="Google Shape;1188;p149"/>
          <p:cNvSpPr/>
          <p:nvPr/>
        </p:nvSpPr>
        <p:spPr>
          <a:xfrm>
            <a:off x="5193850" y="1411588"/>
            <a:ext cx="1460700" cy="572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fetch</a:t>
            </a:r>
            <a:endParaRPr b="1" sz="1100"/>
          </a:p>
        </p:txBody>
      </p:sp>
      <p:cxnSp>
        <p:nvCxnSpPr>
          <p:cNvPr id="1189" name="Google Shape;1189;p149"/>
          <p:cNvCxnSpPr>
            <a:stCxn id="1187" idx="3"/>
            <a:endCxn id="1188" idx="0"/>
          </p:cNvCxnSpPr>
          <p:nvPr/>
        </p:nvCxnSpPr>
        <p:spPr>
          <a:xfrm>
            <a:off x="5682928" y="847955"/>
            <a:ext cx="241200" cy="563700"/>
          </a:xfrm>
          <a:prstGeom prst="straightConnector1">
            <a:avLst/>
          </a:prstGeom>
          <a:noFill/>
          <a:ln cap="flat" cmpd="sng" w="9525">
            <a:solidFill>
              <a:schemeClr val="accent6"/>
            </a:solidFill>
            <a:prstDash val="solid"/>
            <a:round/>
            <a:headEnd len="med" w="med" type="none"/>
            <a:tailEnd len="med" w="med" type="triangle"/>
          </a:ln>
        </p:spPr>
      </p:cxnSp>
      <p:cxnSp>
        <p:nvCxnSpPr>
          <p:cNvPr id="1190" name="Google Shape;1190;p149"/>
          <p:cNvCxnSpPr>
            <a:stCxn id="1187" idx="5"/>
            <a:endCxn id="1182" idx="0"/>
          </p:cNvCxnSpPr>
          <p:nvPr/>
        </p:nvCxnSpPr>
        <p:spPr>
          <a:xfrm>
            <a:off x="6875322" y="847955"/>
            <a:ext cx="1230600" cy="563700"/>
          </a:xfrm>
          <a:prstGeom prst="straightConnector1">
            <a:avLst/>
          </a:prstGeom>
          <a:noFill/>
          <a:ln cap="flat" cmpd="sng" w="9525">
            <a:solidFill>
              <a:schemeClr val="accent6"/>
            </a:solidFill>
            <a:prstDash val="solid"/>
            <a:round/>
            <a:headEnd len="med" w="med" type="none"/>
            <a:tailEnd len="med" w="med" type="triangle"/>
          </a:ln>
        </p:spPr>
      </p:cxnSp>
      <p:sp>
        <p:nvSpPr>
          <p:cNvPr id="1191" name="Google Shape;1191;p149"/>
          <p:cNvSpPr/>
          <p:nvPr/>
        </p:nvSpPr>
        <p:spPr>
          <a:xfrm>
            <a:off x="3368325" y="2066650"/>
            <a:ext cx="1460700" cy="572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encoding</a:t>
            </a:r>
            <a:endParaRPr b="1" sz="1100"/>
          </a:p>
        </p:txBody>
      </p:sp>
      <p:cxnSp>
        <p:nvCxnSpPr>
          <p:cNvPr id="1192" name="Google Shape;1192;p149"/>
          <p:cNvCxnSpPr>
            <a:stCxn id="1191" idx="5"/>
            <a:endCxn id="1183" idx="0"/>
          </p:cNvCxnSpPr>
          <p:nvPr/>
        </p:nvCxnSpPr>
        <p:spPr>
          <a:xfrm>
            <a:off x="4615110" y="2555480"/>
            <a:ext cx="390300" cy="349500"/>
          </a:xfrm>
          <a:prstGeom prst="straightConnector1">
            <a:avLst/>
          </a:prstGeom>
          <a:noFill/>
          <a:ln cap="flat" cmpd="sng" w="9525">
            <a:solidFill>
              <a:schemeClr val="accent6"/>
            </a:solidFill>
            <a:prstDash val="solid"/>
            <a:round/>
            <a:headEnd len="med" w="med" type="none"/>
            <a:tailEnd len="med" w="med" type="triangle"/>
          </a:ln>
        </p:spPr>
      </p:cxnSp>
      <p:cxnSp>
        <p:nvCxnSpPr>
          <p:cNvPr id="1193" name="Google Shape;1193;p149"/>
          <p:cNvCxnSpPr>
            <a:stCxn id="1188" idx="5"/>
            <a:endCxn id="1185" idx="1"/>
          </p:cNvCxnSpPr>
          <p:nvPr/>
        </p:nvCxnSpPr>
        <p:spPr>
          <a:xfrm>
            <a:off x="6440635" y="1900418"/>
            <a:ext cx="681600" cy="420000"/>
          </a:xfrm>
          <a:prstGeom prst="straightConnector1">
            <a:avLst/>
          </a:prstGeom>
          <a:noFill/>
          <a:ln cap="flat" cmpd="sng" w="9525">
            <a:solidFill>
              <a:schemeClr val="accent6"/>
            </a:solidFill>
            <a:prstDash val="solid"/>
            <a:round/>
            <a:headEnd len="med" w="med" type="none"/>
            <a:tailEnd len="med" w="med" type="triangle"/>
          </a:ln>
        </p:spPr>
      </p:cxnSp>
      <p:cxnSp>
        <p:nvCxnSpPr>
          <p:cNvPr id="1194" name="Google Shape;1194;p149"/>
          <p:cNvCxnSpPr>
            <a:stCxn id="1188" idx="3"/>
            <a:endCxn id="1191" idx="7"/>
          </p:cNvCxnSpPr>
          <p:nvPr/>
        </p:nvCxnSpPr>
        <p:spPr>
          <a:xfrm flipH="1">
            <a:off x="4615165" y="1900418"/>
            <a:ext cx="792600" cy="250200"/>
          </a:xfrm>
          <a:prstGeom prst="straightConnector1">
            <a:avLst/>
          </a:prstGeom>
          <a:noFill/>
          <a:ln cap="flat" cmpd="sng" w="9525">
            <a:solidFill>
              <a:schemeClr val="accent6"/>
            </a:solidFill>
            <a:prstDash val="solid"/>
            <a:round/>
            <a:headEnd len="med" w="med" type="none"/>
            <a:tailEnd len="med" w="med" type="triangle"/>
          </a:ln>
        </p:spPr>
      </p:cxnSp>
      <p:pic>
        <p:nvPicPr>
          <p:cNvPr id="1195" name="Google Shape;1195;p149"/>
          <p:cNvPicPr preferRelativeResize="0"/>
          <p:nvPr/>
        </p:nvPicPr>
        <p:blipFill>
          <a:blip r:embed="rId3">
            <a:alphaModFix/>
          </a:blip>
          <a:stretch>
            <a:fillRect/>
          </a:stretch>
        </p:blipFill>
        <p:spPr>
          <a:xfrm>
            <a:off x="190200" y="156788"/>
            <a:ext cx="3063525" cy="4732314"/>
          </a:xfrm>
          <a:prstGeom prst="rect">
            <a:avLst/>
          </a:prstGeom>
          <a:noFill/>
          <a:ln>
            <a:noFill/>
          </a:ln>
        </p:spPr>
      </p:pic>
      <p:sp>
        <p:nvSpPr>
          <p:cNvPr id="1196" name="Google Shape;1196;p149"/>
          <p:cNvSpPr txBox="1"/>
          <p:nvPr/>
        </p:nvSpPr>
        <p:spPr>
          <a:xfrm>
            <a:off x="8032750" y="3801725"/>
            <a:ext cx="1026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2FFF12"/>
                </a:solidFill>
              </a:rPr>
              <a:t>Leaf package</a:t>
            </a:r>
            <a:endParaRPr sz="1300">
              <a:solidFill>
                <a:srgbClr val="2FFF12"/>
              </a:solidFill>
            </a:endParaRPr>
          </a:p>
        </p:txBody>
      </p:sp>
      <p:cxnSp>
        <p:nvCxnSpPr>
          <p:cNvPr id="1197" name="Google Shape;1197;p149"/>
          <p:cNvCxnSpPr>
            <a:stCxn id="1196" idx="0"/>
            <a:endCxn id="1182" idx="5"/>
          </p:cNvCxnSpPr>
          <p:nvPr/>
        </p:nvCxnSpPr>
        <p:spPr>
          <a:xfrm flipH="1" rot="10800000">
            <a:off x="8545750" y="1900325"/>
            <a:ext cx="76800" cy="1901400"/>
          </a:xfrm>
          <a:prstGeom prst="straightConnector1">
            <a:avLst/>
          </a:prstGeom>
          <a:noFill/>
          <a:ln cap="flat" cmpd="sng" w="9525">
            <a:solidFill>
              <a:srgbClr val="2FFF12"/>
            </a:solidFill>
            <a:prstDash val="solid"/>
            <a:round/>
            <a:headEnd len="med" w="med" type="none"/>
            <a:tailEnd len="med" w="med" type="triangle"/>
          </a:ln>
        </p:spPr>
      </p:cxnSp>
      <p:cxnSp>
        <p:nvCxnSpPr>
          <p:cNvPr id="1198" name="Google Shape;1198;p149"/>
          <p:cNvCxnSpPr>
            <a:stCxn id="1196" idx="1"/>
            <a:endCxn id="1179" idx="6"/>
          </p:cNvCxnSpPr>
          <p:nvPr/>
        </p:nvCxnSpPr>
        <p:spPr>
          <a:xfrm flipH="1">
            <a:off x="7421050" y="4088075"/>
            <a:ext cx="611700" cy="109500"/>
          </a:xfrm>
          <a:prstGeom prst="straightConnector1">
            <a:avLst/>
          </a:prstGeom>
          <a:noFill/>
          <a:ln cap="flat" cmpd="sng" w="9525">
            <a:solidFill>
              <a:srgbClr val="2FFF12"/>
            </a:solidFill>
            <a:prstDash val="solid"/>
            <a:round/>
            <a:headEnd len="med" w="med" type="none"/>
            <a:tailEnd len="med" w="med" type="triangle"/>
          </a:ln>
        </p:spPr>
      </p:cxn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Considerations</a:t>
            </a:r>
            <a:endParaRPr/>
          </a:p>
        </p:txBody>
      </p:sp>
      <p:sp>
        <p:nvSpPr>
          <p:cNvPr id="1204" name="Google Shape;1204;p1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You </a:t>
            </a:r>
            <a:r>
              <a:rPr lang="en"/>
              <a:t>don’t push node_modules to git</a:t>
            </a:r>
            <a:endParaRPr/>
          </a:p>
          <a:p>
            <a:pPr indent="-317500" lvl="1" marL="914400" rtl="0" algn="l">
              <a:spcBef>
                <a:spcPts val="0"/>
              </a:spcBef>
              <a:spcAft>
                <a:spcPts val="0"/>
              </a:spcAft>
              <a:buSzPts val="1400"/>
              <a:buChar char="○"/>
            </a:pPr>
            <a:r>
              <a:rPr lang="en"/>
              <a:t>Its massive, and you can always generate it from package-lock.json</a:t>
            </a:r>
            <a:endParaRPr/>
          </a:p>
          <a:p>
            <a:pPr indent="-342900" lvl="0" marL="457200" rtl="0" algn="l">
              <a:spcBef>
                <a:spcPts val="0"/>
              </a:spcBef>
              <a:spcAft>
                <a:spcPts val="0"/>
              </a:spcAft>
              <a:buSzPts val="1800"/>
              <a:buChar char="●"/>
            </a:pPr>
            <a:r>
              <a:rPr lang="en"/>
              <a:t>You push package.json and package-lock.json</a:t>
            </a:r>
            <a:endParaRPr/>
          </a:p>
          <a:p>
            <a:pPr indent="-317500" lvl="1" marL="914400" rtl="0" algn="l">
              <a:spcBef>
                <a:spcPts val="0"/>
              </a:spcBef>
              <a:spcAft>
                <a:spcPts val="0"/>
              </a:spcAft>
              <a:buSzPts val="1400"/>
              <a:buChar char="○"/>
            </a:pPr>
            <a:r>
              <a:rPr lang="en"/>
              <a:t>package.json is the source</a:t>
            </a:r>
            <a:endParaRPr/>
          </a:p>
          <a:p>
            <a:pPr indent="-317500" lvl="1" marL="914400" rtl="0" algn="l">
              <a:spcBef>
                <a:spcPts val="0"/>
              </a:spcBef>
              <a:spcAft>
                <a:spcPts val="0"/>
              </a:spcAft>
              <a:buSzPts val="1400"/>
              <a:buChar char="○"/>
            </a:pPr>
            <a:r>
              <a:rPr lang="en"/>
              <a:t>Package-lock.json is the snapshot</a:t>
            </a:r>
            <a:endParaRPr/>
          </a:p>
          <a:p>
            <a:pPr indent="-342900" lvl="0" marL="457200" rtl="0" algn="l">
              <a:spcBef>
                <a:spcPts val="0"/>
              </a:spcBef>
              <a:spcAft>
                <a:spcPts val="0"/>
              </a:spcAft>
              <a:buSzPts val="1800"/>
              <a:buChar char="●"/>
            </a:pPr>
            <a:r>
              <a:rPr lang="en"/>
              <a:t>This way all clients have repeatability</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&amp; Demo</a:t>
            </a:r>
            <a:endParaRPr/>
          </a:p>
        </p:txBody>
      </p:sp>
      <p:sp>
        <p:nvSpPr>
          <p:cNvPr id="1210" name="Google Shape;1210;p1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Packages makes </a:t>
            </a:r>
            <a:r>
              <a:rPr lang="en"/>
              <a:t>dependencies</a:t>
            </a:r>
            <a:r>
              <a:rPr lang="en"/>
              <a:t> easier</a:t>
            </a:r>
            <a:endParaRPr/>
          </a:p>
          <a:p>
            <a:pPr indent="-342900" lvl="0" marL="457200" rtl="0" algn="l">
              <a:spcBef>
                <a:spcPts val="0"/>
              </a:spcBef>
              <a:spcAft>
                <a:spcPts val="0"/>
              </a:spcAft>
              <a:buSzPts val="1800"/>
              <a:buChar char="●"/>
            </a:pPr>
            <a:r>
              <a:rPr lang="en"/>
              <a:t>Managed by package manager</a:t>
            </a:r>
            <a:endParaRPr/>
          </a:p>
          <a:p>
            <a:pPr indent="-342900" lvl="0" marL="457200" rtl="0" algn="l">
              <a:spcBef>
                <a:spcPts val="0"/>
              </a:spcBef>
              <a:spcAft>
                <a:spcPts val="0"/>
              </a:spcAft>
              <a:buSzPts val="1800"/>
              <a:buChar char="●"/>
            </a:pPr>
            <a:r>
              <a:rPr lang="en"/>
              <a:t>3 files package.json, package-json, node_modules</a:t>
            </a:r>
            <a:endParaRPr/>
          </a:p>
          <a:p>
            <a:pPr indent="-342900" lvl="0" marL="457200" rtl="0" algn="l">
              <a:spcBef>
                <a:spcPts val="0"/>
              </a:spcBef>
              <a:spcAft>
                <a:spcPts val="0"/>
              </a:spcAft>
              <a:buSzPts val="1800"/>
              <a:buChar char="●"/>
            </a:pPr>
            <a:r>
              <a:rPr lang="en"/>
              <a:t>Code exercise →</a:t>
            </a:r>
            <a:endParaRPr/>
          </a:p>
          <a:p>
            <a:pPr indent="-317500" lvl="1" marL="914400" rtl="0" algn="l">
              <a:spcBef>
                <a:spcPts val="0"/>
              </a:spcBef>
              <a:spcAft>
                <a:spcPts val="0"/>
              </a:spcAft>
              <a:buSzPts val="1400"/>
              <a:buChar char="○"/>
            </a:pPr>
            <a:r>
              <a:rPr lang="en"/>
              <a:t>Create </a:t>
            </a:r>
            <a:r>
              <a:rPr lang="en"/>
              <a:t>package</a:t>
            </a:r>
            <a:r>
              <a:rPr lang="en"/>
              <a:t> json</a:t>
            </a:r>
            <a:endParaRPr/>
          </a:p>
          <a:p>
            <a:pPr indent="-317500" lvl="1" marL="914400" rtl="0" algn="l">
              <a:spcBef>
                <a:spcPts val="0"/>
              </a:spcBef>
              <a:spcAft>
                <a:spcPts val="0"/>
              </a:spcAft>
              <a:buSzPts val="1400"/>
              <a:buChar char="○"/>
            </a:pPr>
            <a:r>
              <a:rPr lang="en"/>
              <a:t>We want reference node-fetch</a:t>
            </a:r>
            <a:endParaRPr/>
          </a:p>
          <a:p>
            <a:pPr indent="-317500" lvl="1" marL="914400" rtl="0" algn="l">
              <a:spcBef>
                <a:spcPts val="0"/>
              </a:spcBef>
              <a:spcAft>
                <a:spcPts val="0"/>
              </a:spcAft>
              <a:buSzPts val="1400"/>
              <a:buChar char="○"/>
            </a:pPr>
            <a:r>
              <a:rPr lang="en"/>
              <a:t>View the latest using npm view node-fetch </a:t>
            </a:r>
            <a:endParaRPr/>
          </a:p>
          <a:p>
            <a:pPr indent="-317500" lvl="1" marL="914400" rtl="0" algn="l">
              <a:spcBef>
                <a:spcPts val="0"/>
              </a:spcBef>
              <a:spcAft>
                <a:spcPts val="0"/>
              </a:spcAft>
              <a:buSzPts val="1400"/>
              <a:buChar char="○"/>
            </a:pPr>
            <a:r>
              <a:rPr lang="en"/>
              <a:t>E.g. Latest version 3.3.2,  we want a specific version 3.3.1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Just in Time Compilation (JIT)</a:t>
            </a:r>
            <a:endParaRPr/>
          </a:p>
        </p:txBody>
      </p:sp>
      <p:sp>
        <p:nvSpPr>
          <p:cNvPr id="165" name="Google Shape;165;p26"/>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I’m interpreting this code a lot</a:t>
            </a:r>
            <a:endParaRPr sz="2200"/>
          </a:p>
          <a:p>
            <a:pPr indent="-368300" lvl="0" marL="457200" rtl="0" algn="l">
              <a:spcBef>
                <a:spcPts val="0"/>
              </a:spcBef>
              <a:spcAft>
                <a:spcPts val="0"/>
              </a:spcAft>
              <a:buSzPts val="2200"/>
              <a:buChar char="●"/>
            </a:pPr>
            <a:r>
              <a:rPr lang="en" sz="2200"/>
              <a:t>Let me compile it directly to machine code </a:t>
            </a:r>
            <a:endParaRPr sz="2200"/>
          </a:p>
          <a:p>
            <a:pPr indent="-368300" lvl="0" marL="457200" rtl="0" algn="l">
              <a:spcBef>
                <a:spcPts val="0"/>
              </a:spcBef>
              <a:spcAft>
                <a:spcPts val="0"/>
              </a:spcAft>
              <a:buSzPts val="2200"/>
              <a:buChar char="●"/>
            </a:pPr>
            <a:r>
              <a:rPr lang="en" sz="2200"/>
              <a:t>Put it on the heap</a:t>
            </a:r>
            <a:endParaRPr sz="2200"/>
          </a:p>
          <a:p>
            <a:pPr indent="-368300" lvl="0" marL="457200" rtl="0" algn="l">
              <a:spcBef>
                <a:spcPts val="0"/>
              </a:spcBef>
              <a:spcAft>
                <a:spcPts val="0"/>
              </a:spcAft>
              <a:buSzPts val="2200"/>
              <a:buChar char="●"/>
            </a:pPr>
            <a:r>
              <a:rPr lang="en" sz="2200"/>
              <a:t>Mark memory as executable</a:t>
            </a:r>
            <a:endParaRPr sz="2200"/>
          </a:p>
          <a:p>
            <a:pPr indent="-368300" lvl="0" marL="457200" rtl="0" algn="l">
              <a:spcBef>
                <a:spcPts val="0"/>
              </a:spcBef>
              <a:spcAft>
                <a:spcPts val="0"/>
              </a:spcAft>
              <a:buSzPts val="2200"/>
              <a:buChar char="●"/>
            </a:pPr>
            <a:r>
              <a:rPr lang="en" sz="2200"/>
              <a:t>Point the CPU program counter to it</a:t>
            </a:r>
            <a:endParaRPr sz="2200"/>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52"/>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When does Node terminate</a:t>
            </a:r>
            <a:endParaRPr/>
          </a:p>
        </p:txBody>
      </p:sp>
      <p:sp>
        <p:nvSpPr>
          <p:cNvPr id="1216" name="Google Shape;1216;p152"/>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1217" name="Google Shape;1217;p152"/>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When does Node terminate?</a:t>
            </a:r>
            <a:endParaRPr/>
          </a:p>
        </p:txBody>
      </p:sp>
      <p:sp>
        <p:nvSpPr>
          <p:cNvPr id="1223" name="Google Shape;1223;p1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When there is nothing to do</a:t>
            </a:r>
            <a:endParaRPr/>
          </a:p>
          <a:p>
            <a:pPr indent="-342900" lvl="0" marL="457200" rtl="0" algn="l">
              <a:spcBef>
                <a:spcPts val="0"/>
              </a:spcBef>
              <a:spcAft>
                <a:spcPts val="0"/>
              </a:spcAft>
              <a:buSzPts val="1800"/>
              <a:buChar char="●"/>
            </a:pPr>
            <a:r>
              <a:rPr lang="en"/>
              <a:t>But</a:t>
            </a:r>
            <a:r>
              <a:rPr lang="en"/>
              <a:t> why does Node sometimes doesn’t terminate? </a:t>
            </a:r>
            <a:endParaRPr/>
          </a:p>
          <a:p>
            <a:pPr indent="-342900" lvl="0" marL="457200" rtl="0" algn="l">
              <a:spcBef>
                <a:spcPts val="0"/>
              </a:spcBef>
              <a:spcAft>
                <a:spcPts val="0"/>
              </a:spcAft>
              <a:buSzPts val="1800"/>
              <a:buChar char="●"/>
            </a:pPr>
            <a:r>
              <a:rPr lang="en"/>
              <a:t>When we call a socket listen </a:t>
            </a:r>
            <a:r>
              <a:rPr lang="en"/>
              <a:t>there are things to do </a:t>
            </a:r>
            <a:endParaRPr/>
          </a:p>
          <a:p>
            <a:pPr indent="-342900" lvl="0" marL="457200" rtl="0" algn="l">
              <a:spcBef>
                <a:spcPts val="0"/>
              </a:spcBef>
              <a:spcAft>
                <a:spcPts val="0"/>
              </a:spcAft>
              <a:buSzPts val="1800"/>
              <a:buChar char="●"/>
            </a:pPr>
            <a:r>
              <a:rPr lang="en"/>
              <a:t>They are things to do they just not visible to you</a:t>
            </a:r>
            <a:endParaRPr/>
          </a:p>
          <a:p>
            <a:pPr indent="-342900" lvl="0" marL="457200" rtl="0" algn="l">
              <a:spcBef>
                <a:spcPts val="0"/>
              </a:spcBef>
              <a:spcAft>
                <a:spcPts val="0"/>
              </a:spcAft>
              <a:buSzPts val="1800"/>
              <a:buChar char="●"/>
            </a:pPr>
            <a:r>
              <a:rPr lang="en"/>
              <a:t>Another reason to understand the </a:t>
            </a:r>
            <a:r>
              <a:rPr lang="en"/>
              <a:t>fundamentals</a:t>
            </a:r>
            <a:r>
              <a:rPr lang="en"/>
              <a:t>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 Connection</a:t>
            </a:r>
            <a:endParaRPr/>
          </a:p>
        </p:txBody>
      </p:sp>
      <p:pic>
        <p:nvPicPr>
          <p:cNvPr id="1229" name="Google Shape;1229;p154"/>
          <p:cNvPicPr preferRelativeResize="0"/>
          <p:nvPr/>
        </p:nvPicPr>
        <p:blipFill rotWithShape="1">
          <a:blip r:embed="rId3">
            <a:alphaModFix/>
          </a:blip>
          <a:srcRect b="-9" l="0" r="0" t="8333"/>
          <a:stretch/>
        </p:blipFill>
        <p:spPr>
          <a:xfrm>
            <a:off x="263175" y="1017725"/>
            <a:ext cx="5565676" cy="3502750"/>
          </a:xfrm>
          <a:prstGeom prst="rect">
            <a:avLst/>
          </a:prstGeom>
          <a:noFill/>
          <a:ln>
            <a:noFill/>
          </a:ln>
        </p:spPr>
      </p:pic>
      <p:cxnSp>
        <p:nvCxnSpPr>
          <p:cNvPr id="1230" name="Google Shape;1230;p154"/>
          <p:cNvCxnSpPr/>
          <p:nvPr/>
        </p:nvCxnSpPr>
        <p:spPr>
          <a:xfrm flipH="1">
            <a:off x="3842000" y="1529900"/>
            <a:ext cx="1820700" cy="436200"/>
          </a:xfrm>
          <a:prstGeom prst="straightConnector1">
            <a:avLst/>
          </a:prstGeom>
          <a:noFill/>
          <a:ln cap="flat" cmpd="sng" w="9525">
            <a:solidFill>
              <a:srgbClr val="DF3079"/>
            </a:solidFill>
            <a:prstDash val="solid"/>
            <a:round/>
            <a:headEnd len="med" w="med" type="none"/>
            <a:tailEnd len="med" w="med" type="triangle"/>
          </a:ln>
        </p:spPr>
      </p:cxnSp>
      <p:sp>
        <p:nvSpPr>
          <p:cNvPr id="1231" name="Google Shape;1231;p154"/>
          <p:cNvSpPr txBox="1"/>
          <p:nvPr/>
        </p:nvSpPr>
        <p:spPr>
          <a:xfrm>
            <a:off x="4949675" y="685350"/>
            <a:ext cx="2284500" cy="5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Ones a connection is created, node will keep reading from it until it is closed </a:t>
            </a:r>
            <a:endParaRPr sz="1200">
              <a:solidFill>
                <a:schemeClr val="lt2"/>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pic>
        <p:nvPicPr>
          <p:cNvPr id="1236" name="Google Shape;1236;p155"/>
          <p:cNvPicPr preferRelativeResize="0"/>
          <p:nvPr/>
        </p:nvPicPr>
        <p:blipFill>
          <a:blip r:embed="rId3">
            <a:alphaModFix/>
          </a:blip>
          <a:stretch>
            <a:fillRect/>
          </a:stretch>
        </p:blipFill>
        <p:spPr>
          <a:xfrm>
            <a:off x="401600" y="1218575"/>
            <a:ext cx="5935949" cy="3066526"/>
          </a:xfrm>
          <a:prstGeom prst="rect">
            <a:avLst/>
          </a:prstGeom>
          <a:noFill/>
          <a:ln>
            <a:noFill/>
          </a:ln>
        </p:spPr>
      </p:pic>
      <p:sp>
        <p:nvSpPr>
          <p:cNvPr id="1237" name="Google Shape;1237;p1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 Server</a:t>
            </a:r>
            <a:endParaRPr/>
          </a:p>
        </p:txBody>
      </p:sp>
      <p:sp>
        <p:nvSpPr>
          <p:cNvPr id="1238" name="Google Shape;1238;p155"/>
          <p:cNvSpPr txBox="1"/>
          <p:nvPr/>
        </p:nvSpPr>
        <p:spPr>
          <a:xfrm>
            <a:off x="6128725" y="810900"/>
            <a:ext cx="2284500" cy="5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Ones a socket is listening Node will keep calling accept on it until it is closed. </a:t>
            </a:r>
            <a:endParaRPr sz="1200">
              <a:solidFill>
                <a:schemeClr val="lt2"/>
              </a:solidFill>
            </a:endParaRPr>
          </a:p>
        </p:txBody>
      </p:sp>
      <p:cxnSp>
        <p:nvCxnSpPr>
          <p:cNvPr id="1239" name="Google Shape;1239;p155"/>
          <p:cNvCxnSpPr/>
          <p:nvPr/>
        </p:nvCxnSpPr>
        <p:spPr>
          <a:xfrm flipH="1">
            <a:off x="5122675" y="1426050"/>
            <a:ext cx="1176900" cy="1066200"/>
          </a:xfrm>
          <a:prstGeom prst="straightConnector1">
            <a:avLst/>
          </a:prstGeom>
          <a:noFill/>
          <a:ln cap="flat" cmpd="sng" w="9525">
            <a:solidFill>
              <a:srgbClr val="DF3079"/>
            </a:solidFill>
            <a:prstDash val="solid"/>
            <a:round/>
            <a:headEnd len="med" w="med" type="none"/>
            <a:tailEnd len="med" w="med" type="triangle"/>
          </a:ln>
        </p:spPr>
      </p:cxn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&amp; Demo</a:t>
            </a:r>
            <a:endParaRPr/>
          </a:p>
        </p:txBody>
      </p:sp>
      <p:sp>
        <p:nvSpPr>
          <p:cNvPr id="1245" name="Google Shape;1245;p1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Node looks like it is not doing anything but it is</a:t>
            </a:r>
            <a:endParaRPr/>
          </a:p>
          <a:p>
            <a:pPr indent="-342900" lvl="0" marL="457200" rtl="0" algn="l">
              <a:spcBef>
                <a:spcPts val="0"/>
              </a:spcBef>
              <a:spcAft>
                <a:spcPts val="0"/>
              </a:spcAft>
              <a:buSzPts val="1800"/>
              <a:buChar char="●"/>
            </a:pPr>
            <a:r>
              <a:rPr lang="en"/>
              <a:t>Connections, sockets </a:t>
            </a:r>
            <a:endParaRPr/>
          </a:p>
          <a:p>
            <a:pPr indent="-342900" lvl="0" marL="457200" rtl="0" algn="l">
              <a:spcBef>
                <a:spcPts val="0"/>
              </a:spcBef>
              <a:spcAft>
                <a:spcPts val="0"/>
              </a:spcAft>
              <a:buSzPts val="1800"/>
              <a:buChar char="●"/>
            </a:pPr>
            <a:r>
              <a:rPr lang="en"/>
              <a:t>Code exercise →</a:t>
            </a:r>
            <a:endParaRPr/>
          </a:p>
          <a:p>
            <a:pPr indent="-317500" lvl="1" marL="914400" rtl="0" algn="l">
              <a:spcBef>
                <a:spcPts val="0"/>
              </a:spcBef>
              <a:spcAft>
                <a:spcPts val="0"/>
              </a:spcAft>
              <a:buSzPts val="1400"/>
              <a:buChar char="○"/>
            </a:pPr>
            <a:r>
              <a:rPr lang="en"/>
              <a:t>Client connection</a:t>
            </a:r>
            <a:endParaRPr/>
          </a:p>
          <a:p>
            <a:pPr indent="-317500" lvl="1" marL="914400" rtl="0" algn="l">
              <a:spcBef>
                <a:spcPts val="0"/>
              </a:spcBef>
              <a:spcAft>
                <a:spcPts val="0"/>
              </a:spcAft>
              <a:buSzPts val="1400"/>
              <a:buChar char="○"/>
            </a:pPr>
            <a:r>
              <a:rPr lang="en"/>
              <a:t>Server listener</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1249" name="Shape 1249"/>
        <p:cNvGrpSpPr/>
        <p:nvPr/>
      </p:nvGrpSpPr>
      <p:grpSpPr>
        <a:xfrm>
          <a:off x="0" y="0"/>
          <a:ext cx="0" cy="0"/>
          <a:chOff x="0" y="0"/>
          <a:chExt cx="0" cy="0"/>
        </a:xfrm>
      </p:grpSpPr>
      <p:sp>
        <p:nvSpPr>
          <p:cNvPr id="1250" name="Google Shape;1250;p157"/>
          <p:cNvSpPr txBox="1"/>
          <p:nvPr>
            <p:ph type="ctrTitle"/>
          </p:nvPr>
        </p:nvSpPr>
        <p:spPr>
          <a:xfrm>
            <a:off x="311708" y="5502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Node Internals</a:t>
            </a:r>
            <a:endParaRPr/>
          </a:p>
        </p:txBody>
      </p:sp>
      <p:sp>
        <p:nvSpPr>
          <p:cNvPr id="1251" name="Google Shape;1251;p15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Diving Deeper</a:t>
            </a:r>
            <a:endParaRPr/>
          </a:p>
        </p:txBody>
      </p:sp>
      <p:sp>
        <p:nvSpPr>
          <p:cNvPr id="1252" name="Google Shape;1252;p157"/>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58"/>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Libuv Overview</a:t>
            </a:r>
            <a:endParaRPr/>
          </a:p>
        </p:txBody>
      </p:sp>
      <p:sp>
        <p:nvSpPr>
          <p:cNvPr id="1258" name="Google Shape;1258;p158"/>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Libuv design</a:t>
            </a:r>
            <a:endParaRPr/>
          </a:p>
        </p:txBody>
      </p:sp>
      <p:sp>
        <p:nvSpPr>
          <p:cNvPr id="1259" name="Google Shape;1259;p158"/>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59"/>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libuv</a:t>
            </a:r>
            <a:endParaRPr/>
          </a:p>
        </p:txBody>
      </p:sp>
      <p:sp>
        <p:nvSpPr>
          <p:cNvPr id="1265" name="Google Shape;1265;p159"/>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The IO library behind NodeJS </a:t>
            </a:r>
            <a:endParaRPr sz="2200"/>
          </a:p>
          <a:p>
            <a:pPr indent="-368300" lvl="0" marL="457200" rtl="0" algn="l">
              <a:spcBef>
                <a:spcPts val="0"/>
              </a:spcBef>
              <a:spcAft>
                <a:spcPts val="0"/>
              </a:spcAft>
              <a:buSzPts val="2200"/>
              <a:buChar char="●"/>
            </a:pPr>
            <a:r>
              <a:rPr lang="en" sz="2200"/>
              <a:t>Does event loop, polling, networking and file operations</a:t>
            </a:r>
            <a:endParaRPr sz="2200"/>
          </a:p>
          <a:p>
            <a:pPr indent="-368300" lvl="0" marL="457200" rtl="0" algn="l">
              <a:spcBef>
                <a:spcPts val="0"/>
              </a:spcBef>
              <a:spcAft>
                <a:spcPts val="0"/>
              </a:spcAft>
              <a:buSzPts val="2200"/>
              <a:buChar char="●"/>
            </a:pPr>
            <a:r>
              <a:rPr lang="en" sz="2200"/>
              <a:t>Cross platform </a:t>
            </a:r>
            <a:endParaRPr sz="2200"/>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pic>
        <p:nvPicPr>
          <p:cNvPr id="1270" name="Google Shape;1270;p160"/>
          <p:cNvPicPr preferRelativeResize="0"/>
          <p:nvPr/>
        </p:nvPicPr>
        <p:blipFill>
          <a:blip r:embed="rId3">
            <a:alphaModFix/>
          </a:blip>
          <a:stretch>
            <a:fillRect/>
          </a:stretch>
        </p:blipFill>
        <p:spPr>
          <a:xfrm>
            <a:off x="242425" y="894800"/>
            <a:ext cx="8332126" cy="4027200"/>
          </a:xfrm>
          <a:prstGeom prst="rect">
            <a:avLst/>
          </a:prstGeom>
          <a:noFill/>
          <a:ln>
            <a:noFill/>
          </a:ln>
        </p:spPr>
      </p:pic>
      <p:sp>
        <p:nvSpPr>
          <p:cNvPr id="1271" name="Google Shape;1271;p160"/>
          <p:cNvSpPr txBox="1"/>
          <p:nvPr>
            <p:ph type="title"/>
          </p:nvPr>
        </p:nvSpPr>
        <p:spPr>
          <a:xfrm>
            <a:off x="242425" y="322100"/>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Libuv components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1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IO loop</a:t>
            </a:r>
            <a:endParaRPr/>
          </a:p>
        </p:txBody>
      </p:sp>
      <p:pic>
        <p:nvPicPr>
          <p:cNvPr id="1277" name="Google Shape;1277;p161"/>
          <p:cNvPicPr preferRelativeResize="0"/>
          <p:nvPr/>
        </p:nvPicPr>
        <p:blipFill>
          <a:blip r:embed="rId3">
            <a:alphaModFix/>
          </a:blip>
          <a:stretch>
            <a:fillRect/>
          </a:stretch>
        </p:blipFill>
        <p:spPr>
          <a:xfrm>
            <a:off x="6147300" y="297700"/>
            <a:ext cx="2389100" cy="4465249"/>
          </a:xfrm>
          <a:prstGeom prst="rect">
            <a:avLst/>
          </a:prstGeom>
          <a:noFill/>
          <a:ln>
            <a:noFill/>
          </a:ln>
        </p:spPr>
      </p:pic>
      <p:sp>
        <p:nvSpPr>
          <p:cNvPr id="1278" name="Google Shape;1278;p161"/>
          <p:cNvSpPr txBox="1"/>
          <p:nvPr>
            <p:ph idx="1" type="body"/>
          </p:nvPr>
        </p:nvSpPr>
        <p:spPr>
          <a:xfrm>
            <a:off x="259500" y="1123400"/>
            <a:ext cx="49671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Almost 1-1 with Node JS loop</a:t>
            </a:r>
            <a:endParaRPr sz="2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Garbage Collection</a:t>
            </a:r>
            <a:endParaRPr/>
          </a:p>
        </p:txBody>
      </p:sp>
      <p:sp>
        <p:nvSpPr>
          <p:cNvPr id="171" name="Google Shape;171;p27"/>
          <p:cNvSpPr txBox="1"/>
          <p:nvPr>
            <p:ph idx="1" type="body"/>
          </p:nvPr>
        </p:nvSpPr>
        <p:spPr>
          <a:xfrm>
            <a:off x="259500" y="1123400"/>
            <a:ext cx="9708900" cy="38979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Memory management is tricky</a:t>
            </a:r>
            <a:endParaRPr sz="2200"/>
          </a:p>
          <a:p>
            <a:pPr indent="-368300" lvl="0" marL="457200" rtl="0" algn="l">
              <a:spcBef>
                <a:spcPts val="0"/>
              </a:spcBef>
              <a:spcAft>
                <a:spcPts val="0"/>
              </a:spcAft>
              <a:buSzPts val="2200"/>
              <a:buChar char="●"/>
            </a:pPr>
            <a:r>
              <a:rPr lang="en" sz="2200"/>
              <a:t>Some languages manages it for you</a:t>
            </a:r>
            <a:endParaRPr sz="2200"/>
          </a:p>
          <a:p>
            <a:pPr indent="-349250" lvl="1" marL="914400" rtl="0" algn="l">
              <a:spcBef>
                <a:spcPts val="0"/>
              </a:spcBef>
              <a:spcAft>
                <a:spcPts val="0"/>
              </a:spcAft>
              <a:buSzPts val="1900"/>
              <a:buChar char="○"/>
            </a:pPr>
            <a:r>
              <a:rPr lang="en" sz="1900"/>
              <a:t>Go, Python, Java</a:t>
            </a:r>
            <a:endParaRPr sz="1900"/>
          </a:p>
          <a:p>
            <a:pPr indent="-368300" lvl="0" marL="457200" rtl="0" algn="l">
              <a:spcBef>
                <a:spcPts val="0"/>
              </a:spcBef>
              <a:spcAft>
                <a:spcPts val="0"/>
              </a:spcAft>
              <a:buSzPts val="2200"/>
              <a:buChar char="●"/>
            </a:pPr>
            <a:r>
              <a:rPr lang="en" sz="2200"/>
              <a:t>Some languages you have to do it</a:t>
            </a:r>
            <a:endParaRPr sz="2200"/>
          </a:p>
          <a:p>
            <a:pPr indent="-342900" lvl="1" marL="914400" rtl="0" algn="l">
              <a:spcBef>
                <a:spcPts val="0"/>
              </a:spcBef>
              <a:spcAft>
                <a:spcPts val="0"/>
              </a:spcAft>
              <a:buSzPts val="1800"/>
              <a:buChar char="○"/>
            </a:pPr>
            <a:r>
              <a:rPr lang="en" sz="1800"/>
              <a:t>C, C++ </a:t>
            </a:r>
            <a:endParaRPr sz="1800"/>
          </a:p>
          <a:p>
            <a:pPr indent="-368300" lvl="0" marL="457200" rtl="0" algn="l">
              <a:spcBef>
                <a:spcPts val="0"/>
              </a:spcBef>
              <a:spcAft>
                <a:spcPts val="0"/>
              </a:spcAft>
              <a:buSzPts val="2200"/>
              <a:buChar char="●"/>
            </a:pPr>
            <a:r>
              <a:rPr lang="en" sz="2200"/>
              <a:t>Some implement it as part of code</a:t>
            </a:r>
            <a:endParaRPr sz="2200"/>
          </a:p>
          <a:p>
            <a:pPr indent="-349250" lvl="1" marL="914400" rtl="0" algn="l">
              <a:spcBef>
                <a:spcPts val="0"/>
              </a:spcBef>
              <a:spcAft>
                <a:spcPts val="0"/>
              </a:spcAft>
              <a:buSzPts val="1900"/>
              <a:buChar char="○"/>
            </a:pPr>
            <a:r>
              <a:rPr lang="en" sz="1900"/>
              <a:t>Node (v8)</a:t>
            </a:r>
            <a:endParaRPr sz="1900"/>
          </a:p>
          <a:p>
            <a:pPr indent="-368300" lvl="0" marL="457200" rtl="0" algn="l">
              <a:spcBef>
                <a:spcPts val="0"/>
              </a:spcBef>
              <a:spcAft>
                <a:spcPts val="0"/>
              </a:spcAft>
              <a:buSzPts val="2200"/>
              <a:buChar char="●"/>
            </a:pPr>
            <a:r>
              <a:rPr lang="en" sz="2200"/>
              <a:t>Garbage collection is part of the runtime</a:t>
            </a:r>
            <a:endParaRPr sz="2200"/>
          </a:p>
          <a:p>
            <a:pPr indent="-368300" lvl="0" marL="457200" rtl="0" algn="l">
              <a:spcBef>
                <a:spcPts val="0"/>
              </a:spcBef>
              <a:spcAft>
                <a:spcPts val="0"/>
              </a:spcAft>
              <a:buSzPts val="2200"/>
              <a:buChar char="●"/>
            </a:pPr>
            <a:r>
              <a:rPr lang="en" sz="2200"/>
              <a:t>Tags every object and tracks it</a:t>
            </a:r>
            <a:endParaRPr sz="2200"/>
          </a:p>
          <a:p>
            <a:pPr indent="-368300" lvl="0" marL="457200" rtl="0" algn="l">
              <a:spcBef>
                <a:spcPts val="0"/>
              </a:spcBef>
              <a:spcAft>
                <a:spcPts val="0"/>
              </a:spcAft>
              <a:buSzPts val="2200"/>
              <a:buChar char="●"/>
            </a:pPr>
            <a:r>
              <a:rPr lang="en" sz="2200"/>
              <a:t>Can cause slow downs</a:t>
            </a:r>
            <a:endParaRPr sz="2200"/>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Libuv thread pool</a:t>
            </a:r>
            <a:endParaRPr/>
          </a:p>
        </p:txBody>
      </p:sp>
      <p:sp>
        <p:nvSpPr>
          <p:cNvPr id="1284" name="Google Shape;1284;p1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pool of threads dedicated for certain tasks</a:t>
            </a:r>
            <a:endParaRPr/>
          </a:p>
          <a:p>
            <a:pPr indent="-342900" lvl="0" marL="457200" rtl="0" algn="l">
              <a:spcBef>
                <a:spcPts val="0"/>
              </a:spcBef>
              <a:spcAft>
                <a:spcPts val="0"/>
              </a:spcAft>
              <a:buSzPts val="1800"/>
              <a:buChar char="●"/>
            </a:pPr>
            <a:r>
              <a:rPr lang="en"/>
              <a:t>Can be configured with UV_THREADPOOL_SIZE</a:t>
            </a:r>
            <a:endParaRPr/>
          </a:p>
          <a:p>
            <a:pPr indent="-342900" lvl="0" marL="457200" rtl="0" algn="l">
              <a:spcBef>
                <a:spcPts val="0"/>
              </a:spcBef>
              <a:spcAft>
                <a:spcPts val="0"/>
              </a:spcAft>
              <a:buSzPts val="1800"/>
              <a:buChar char="●"/>
            </a:pPr>
            <a:r>
              <a:rPr lang="en"/>
              <a:t>Default 4</a:t>
            </a:r>
            <a:endParaRPr/>
          </a:p>
          <a:p>
            <a:pPr indent="-342900" lvl="0" marL="457200" rtl="0" algn="l">
              <a:spcBef>
                <a:spcPts val="0"/>
              </a:spcBef>
              <a:spcAft>
                <a:spcPts val="0"/>
              </a:spcAft>
              <a:buSzPts val="1800"/>
              <a:buChar char="●"/>
            </a:pPr>
            <a:r>
              <a:rPr lang="en"/>
              <a:t>Only </a:t>
            </a:r>
            <a:r>
              <a:rPr lang="en"/>
              <a:t>used</a:t>
            </a:r>
            <a:r>
              <a:rPr lang="en"/>
              <a:t> by </a:t>
            </a:r>
            <a:endParaRPr/>
          </a:p>
          <a:p>
            <a:pPr indent="-317500" lvl="1" marL="914400" rtl="0" algn="l">
              <a:spcBef>
                <a:spcPts val="0"/>
              </a:spcBef>
              <a:spcAft>
                <a:spcPts val="0"/>
              </a:spcAft>
              <a:buSzPts val="1400"/>
              <a:buChar char="○"/>
            </a:pPr>
            <a:r>
              <a:rPr lang="en"/>
              <a:t>File IO (async)</a:t>
            </a:r>
            <a:endParaRPr/>
          </a:p>
          <a:p>
            <a:pPr indent="-317500" lvl="1" marL="914400" rtl="0" algn="l">
              <a:spcBef>
                <a:spcPts val="0"/>
              </a:spcBef>
              <a:spcAft>
                <a:spcPts val="0"/>
              </a:spcAft>
              <a:buSzPts val="1400"/>
              <a:buChar char="○"/>
            </a:pPr>
            <a:r>
              <a:rPr lang="en"/>
              <a:t>DNS</a:t>
            </a:r>
            <a:endParaRPr/>
          </a:p>
          <a:p>
            <a:pPr indent="-317500" lvl="1" marL="914400" rtl="0" algn="l">
              <a:spcBef>
                <a:spcPts val="0"/>
              </a:spcBef>
              <a:spcAft>
                <a:spcPts val="0"/>
              </a:spcAft>
              <a:buSzPts val="1400"/>
              <a:buChar char="○"/>
            </a:pPr>
            <a:r>
              <a:rPr lang="en"/>
              <a:t>Some user code and libraries (crypto)</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63"/>
          <p:cNvSpPr txBox="1"/>
          <p:nvPr>
            <p:ph type="title"/>
          </p:nvPr>
        </p:nvSpPr>
        <p:spPr>
          <a:xfrm>
            <a:off x="242425" y="322100"/>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Network IO</a:t>
            </a:r>
            <a:endParaRPr/>
          </a:p>
        </p:txBody>
      </p:sp>
      <p:sp>
        <p:nvSpPr>
          <p:cNvPr id="1290" name="Google Shape;1290;p1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All network IOs are done asynchronously</a:t>
            </a:r>
            <a:endParaRPr/>
          </a:p>
          <a:p>
            <a:pPr indent="-342900" lvl="0" marL="457200" rtl="0" algn="l">
              <a:spcBef>
                <a:spcPts val="0"/>
              </a:spcBef>
              <a:spcAft>
                <a:spcPts val="0"/>
              </a:spcAft>
              <a:buSzPts val="1800"/>
              <a:buChar char="●"/>
            </a:pPr>
            <a:r>
              <a:rPr lang="en"/>
              <a:t>Depending on the OS</a:t>
            </a:r>
            <a:endParaRPr/>
          </a:p>
          <a:p>
            <a:pPr indent="-317500" lvl="1" marL="914400" rtl="0" algn="l">
              <a:spcBef>
                <a:spcPts val="0"/>
              </a:spcBef>
              <a:spcAft>
                <a:spcPts val="0"/>
              </a:spcAft>
              <a:buSzPts val="1400"/>
              <a:buChar char="○"/>
            </a:pPr>
            <a:r>
              <a:rPr lang="en"/>
              <a:t>epoll -&gt;Linux</a:t>
            </a:r>
            <a:endParaRPr/>
          </a:p>
          <a:p>
            <a:pPr indent="-317500" lvl="1" marL="914400" rtl="0" algn="l">
              <a:spcBef>
                <a:spcPts val="0"/>
              </a:spcBef>
              <a:spcAft>
                <a:spcPts val="0"/>
              </a:spcAft>
              <a:buSzPts val="1400"/>
              <a:buChar char="○"/>
            </a:pPr>
            <a:r>
              <a:rPr lang="en"/>
              <a:t>Kqueue -&gt;BSD (mac)</a:t>
            </a:r>
            <a:endParaRPr/>
          </a:p>
          <a:p>
            <a:pPr indent="-317500" lvl="1" marL="914400" rtl="0" algn="l">
              <a:spcBef>
                <a:spcPts val="0"/>
              </a:spcBef>
              <a:spcAft>
                <a:spcPts val="0"/>
              </a:spcAft>
              <a:buSzPts val="1400"/>
              <a:buChar char="○"/>
            </a:pPr>
            <a:r>
              <a:rPr lang="en"/>
              <a:t>Event ports (solaris)</a:t>
            </a:r>
            <a:endParaRPr/>
          </a:p>
          <a:p>
            <a:pPr indent="-317500" lvl="1" marL="914400" rtl="0" algn="l">
              <a:spcBef>
                <a:spcPts val="0"/>
              </a:spcBef>
              <a:spcAft>
                <a:spcPts val="0"/>
              </a:spcAft>
              <a:buSzPts val="1400"/>
              <a:buChar char="○"/>
            </a:pPr>
            <a:r>
              <a:rPr lang="en"/>
              <a:t>IOCP (Windows)</a:t>
            </a:r>
            <a:endParaRPr/>
          </a:p>
        </p:txBody>
      </p:sp>
      <p:pic>
        <p:nvPicPr>
          <p:cNvPr id="1291" name="Google Shape;1291;p163"/>
          <p:cNvPicPr preferRelativeResize="0"/>
          <p:nvPr/>
        </p:nvPicPr>
        <p:blipFill rotWithShape="1">
          <a:blip r:embed="rId3">
            <a:alphaModFix/>
          </a:blip>
          <a:srcRect b="2811" l="1183" r="30388" t="21608"/>
          <a:stretch/>
        </p:blipFill>
        <p:spPr>
          <a:xfrm>
            <a:off x="4887350" y="2497248"/>
            <a:ext cx="4256650" cy="227242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File IO</a:t>
            </a:r>
            <a:endParaRPr/>
          </a:p>
        </p:txBody>
      </p:sp>
      <p:sp>
        <p:nvSpPr>
          <p:cNvPr id="1297" name="Google Shape;1297;p1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File cannot be done </a:t>
            </a:r>
            <a:r>
              <a:rPr lang="en"/>
              <a:t>asynchronous</a:t>
            </a:r>
            <a:r>
              <a:rPr lang="en"/>
              <a:t> (iouring is the exception)</a:t>
            </a:r>
            <a:endParaRPr/>
          </a:p>
          <a:p>
            <a:pPr indent="-342900" lvl="0" marL="457200" rtl="0" algn="l">
              <a:spcBef>
                <a:spcPts val="0"/>
              </a:spcBef>
              <a:spcAft>
                <a:spcPts val="0"/>
              </a:spcAft>
              <a:buSzPts val="1800"/>
              <a:buChar char="●"/>
            </a:pPr>
            <a:r>
              <a:rPr lang="en"/>
              <a:t>So libuv does a blocking read on a thread</a:t>
            </a:r>
            <a:endParaRPr/>
          </a:p>
          <a:p>
            <a:pPr indent="-342900" lvl="0" marL="457200" rtl="0" algn="l">
              <a:spcBef>
                <a:spcPts val="0"/>
              </a:spcBef>
              <a:spcAft>
                <a:spcPts val="0"/>
              </a:spcAft>
              <a:buSzPts val="1800"/>
              <a:buChar char="●"/>
            </a:pPr>
            <a:r>
              <a:rPr lang="en"/>
              <a:t>Keeps the main thread unblock </a:t>
            </a:r>
            <a:endParaRPr/>
          </a:p>
          <a:p>
            <a:pPr indent="-342900" lvl="0" marL="457200" rtl="0" algn="l">
              <a:spcBef>
                <a:spcPts val="0"/>
              </a:spcBef>
              <a:spcAft>
                <a:spcPts val="0"/>
              </a:spcAft>
              <a:buSzPts val="1800"/>
              <a:buChar char="●"/>
            </a:pPr>
            <a:r>
              <a:rPr lang="en"/>
              <a:t>Simulates </a:t>
            </a:r>
            <a:r>
              <a:rPr lang="en"/>
              <a:t>asynchronous</a:t>
            </a:r>
            <a:r>
              <a:rPr lang="en"/>
              <a:t> </a:t>
            </a:r>
            <a:endParaRPr/>
          </a:p>
        </p:txBody>
      </p:sp>
      <p:pic>
        <p:nvPicPr>
          <p:cNvPr id="1298" name="Google Shape;1298;p164"/>
          <p:cNvPicPr preferRelativeResize="0"/>
          <p:nvPr/>
        </p:nvPicPr>
        <p:blipFill>
          <a:blip r:embed="rId3">
            <a:alphaModFix/>
          </a:blip>
          <a:stretch>
            <a:fillRect/>
          </a:stretch>
        </p:blipFill>
        <p:spPr>
          <a:xfrm>
            <a:off x="6288972" y="1720625"/>
            <a:ext cx="2476400" cy="3007550"/>
          </a:xfrm>
          <a:prstGeom prst="rect">
            <a:avLst/>
          </a:prstGeom>
          <a:noFill/>
          <a:ln>
            <a:noFill/>
          </a:ln>
        </p:spPr>
      </p:pic>
      <p:sp>
        <p:nvSpPr>
          <p:cNvPr id="1299" name="Google Shape;1299;p164"/>
          <p:cNvSpPr/>
          <p:nvPr/>
        </p:nvSpPr>
        <p:spPr>
          <a:xfrm>
            <a:off x="7199525" y="1855250"/>
            <a:ext cx="1536900" cy="1633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65"/>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1305" name="Google Shape;1305;p165"/>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Node uses Libuv</a:t>
            </a:r>
            <a:endParaRPr sz="2200"/>
          </a:p>
          <a:p>
            <a:pPr indent="-368300" lvl="0" marL="457200" rtl="0" algn="l">
              <a:spcBef>
                <a:spcPts val="0"/>
              </a:spcBef>
              <a:spcAft>
                <a:spcPts val="0"/>
              </a:spcAft>
              <a:buSzPts val="2200"/>
              <a:buChar char="●"/>
            </a:pPr>
            <a:r>
              <a:rPr lang="en" sz="2200"/>
              <a:t>For IO loop</a:t>
            </a:r>
            <a:endParaRPr sz="2200"/>
          </a:p>
          <a:p>
            <a:pPr indent="-368300" lvl="0" marL="457200" rtl="0" algn="l">
              <a:spcBef>
                <a:spcPts val="0"/>
              </a:spcBef>
              <a:spcAft>
                <a:spcPts val="0"/>
              </a:spcAft>
              <a:buSzPts val="2200"/>
              <a:buChar char="●"/>
            </a:pPr>
            <a:r>
              <a:rPr lang="en" sz="2200"/>
              <a:t>For asynchronous IO</a:t>
            </a:r>
            <a:endParaRPr sz="2200"/>
          </a:p>
          <a:p>
            <a:pPr indent="-368300" lvl="0" marL="457200" rtl="0" algn="l">
              <a:spcBef>
                <a:spcPts val="0"/>
              </a:spcBef>
              <a:spcAft>
                <a:spcPts val="0"/>
              </a:spcAft>
              <a:buSzPts val="2200"/>
              <a:buChar char="●"/>
            </a:pPr>
            <a:r>
              <a:rPr lang="en" sz="2200"/>
              <a:t>File/network IO is different, more in next lecture </a:t>
            </a:r>
            <a:endParaRPr sz="2200"/>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166"/>
          <p:cNvSpPr txBox="1"/>
          <p:nvPr>
            <p:ph type="ctrTitle"/>
          </p:nvPr>
        </p:nvSpPr>
        <p:spPr>
          <a:xfrm>
            <a:off x="311708" y="3809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Asynchronous IO</a:t>
            </a:r>
            <a:endParaRPr/>
          </a:p>
        </p:txBody>
      </p:sp>
      <p:sp>
        <p:nvSpPr>
          <p:cNvPr id="1311" name="Google Shape;1311;p166"/>
          <p:cNvSpPr txBox="1"/>
          <p:nvPr>
            <p:ph idx="1" type="subTitle"/>
          </p:nvPr>
        </p:nvSpPr>
        <p:spPr>
          <a:xfrm>
            <a:off x="311700" y="26577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Non blocking reads and writes</a:t>
            </a:r>
            <a:endParaRPr/>
          </a:p>
        </p:txBody>
      </p:sp>
      <p:sp>
        <p:nvSpPr>
          <p:cNvPr id="1312" name="Google Shape;1312;p166"/>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Blocking operations</a:t>
            </a:r>
            <a:endParaRPr/>
          </a:p>
        </p:txBody>
      </p:sp>
      <p:sp>
        <p:nvSpPr>
          <p:cNvPr id="1318" name="Google Shape;1318;p167"/>
          <p:cNvSpPr txBox="1"/>
          <p:nvPr>
            <p:ph idx="1" type="body"/>
          </p:nvPr>
        </p:nvSpPr>
        <p:spPr>
          <a:xfrm>
            <a:off x="345625" y="1138900"/>
            <a:ext cx="87984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Read, write and accept are blocking</a:t>
            </a:r>
            <a:endParaRPr sz="2200"/>
          </a:p>
          <a:p>
            <a:pPr indent="-368300" lvl="0" marL="457200" rtl="0" algn="l">
              <a:spcBef>
                <a:spcPts val="0"/>
              </a:spcBef>
              <a:spcAft>
                <a:spcPts val="0"/>
              </a:spcAft>
              <a:buSzPts val="2200"/>
              <a:buChar char="●"/>
            </a:pPr>
            <a:r>
              <a:rPr lang="en" sz="2200"/>
              <a:t>The process cannot move their Program counter</a:t>
            </a:r>
            <a:endParaRPr sz="2200"/>
          </a:p>
          <a:p>
            <a:pPr indent="-368300" lvl="0" marL="457200" rtl="0" algn="l">
              <a:spcBef>
                <a:spcPts val="0"/>
              </a:spcBef>
              <a:spcAft>
                <a:spcPts val="0"/>
              </a:spcAft>
              <a:buSzPts val="2200"/>
              <a:buChar char="●"/>
            </a:pPr>
            <a:r>
              <a:rPr lang="en" sz="2200"/>
              <a:t>Read blocks when no data</a:t>
            </a:r>
            <a:endParaRPr sz="2200"/>
          </a:p>
          <a:p>
            <a:pPr indent="-368300" lvl="0" marL="457200" rtl="0" algn="l">
              <a:spcBef>
                <a:spcPts val="0"/>
              </a:spcBef>
              <a:spcAft>
                <a:spcPts val="0"/>
              </a:spcAft>
              <a:buSzPts val="2200"/>
              <a:buChar char="●"/>
            </a:pPr>
            <a:r>
              <a:rPr lang="en" sz="2200"/>
              <a:t>accept blocks when no connections</a:t>
            </a:r>
            <a:endParaRPr sz="2200"/>
          </a:p>
          <a:p>
            <a:pPr indent="-368300" lvl="0" marL="457200" rtl="0" algn="l">
              <a:spcBef>
                <a:spcPts val="0"/>
              </a:spcBef>
              <a:spcAft>
                <a:spcPts val="0"/>
              </a:spcAft>
              <a:buSzPts val="2200"/>
              <a:buChar char="●"/>
            </a:pPr>
            <a:r>
              <a:rPr lang="en" sz="2200"/>
              <a:t>Leads to context switches and slow down</a:t>
            </a:r>
            <a:endParaRPr sz="2200"/>
          </a:p>
        </p:txBody>
      </p:sp>
      <p:sp>
        <p:nvSpPr>
          <p:cNvPr id="1319" name="Google Shape;1319;p167"/>
          <p:cNvSpPr/>
          <p:nvPr/>
        </p:nvSpPr>
        <p:spPr>
          <a:xfrm>
            <a:off x="858400" y="3772800"/>
            <a:ext cx="1460700" cy="63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a:t>
            </a:r>
            <a:endParaRPr/>
          </a:p>
        </p:txBody>
      </p:sp>
      <p:sp>
        <p:nvSpPr>
          <p:cNvPr id="1320" name="Google Shape;1320;p167"/>
          <p:cNvSpPr/>
          <p:nvPr/>
        </p:nvSpPr>
        <p:spPr>
          <a:xfrm>
            <a:off x="3579050" y="3772800"/>
            <a:ext cx="1460700" cy="63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OS kernel</a:t>
            </a:r>
            <a:endParaRPr/>
          </a:p>
        </p:txBody>
      </p:sp>
      <p:cxnSp>
        <p:nvCxnSpPr>
          <p:cNvPr id="1321" name="Google Shape;1321;p167"/>
          <p:cNvCxnSpPr>
            <a:stCxn id="1319" idx="3"/>
            <a:endCxn id="1320" idx="1"/>
          </p:cNvCxnSpPr>
          <p:nvPr/>
        </p:nvCxnSpPr>
        <p:spPr>
          <a:xfrm>
            <a:off x="2319100" y="4087800"/>
            <a:ext cx="1260000" cy="0"/>
          </a:xfrm>
          <a:prstGeom prst="straightConnector1">
            <a:avLst/>
          </a:prstGeom>
          <a:noFill/>
          <a:ln cap="flat" cmpd="sng" w="9525">
            <a:solidFill>
              <a:schemeClr val="accent2"/>
            </a:solidFill>
            <a:prstDash val="solid"/>
            <a:round/>
            <a:headEnd len="med" w="med" type="none"/>
            <a:tailEnd len="med" w="med" type="triangle"/>
          </a:ln>
        </p:spPr>
      </p:cxnSp>
      <p:pic>
        <p:nvPicPr>
          <p:cNvPr id="1322" name="Google Shape;1322;p167"/>
          <p:cNvPicPr preferRelativeResize="0"/>
          <p:nvPr/>
        </p:nvPicPr>
        <p:blipFill>
          <a:blip r:embed="rId3">
            <a:alphaModFix/>
          </a:blip>
          <a:stretch>
            <a:fillRect/>
          </a:stretch>
        </p:blipFill>
        <p:spPr>
          <a:xfrm>
            <a:off x="2719425" y="3549950"/>
            <a:ext cx="459300" cy="459300"/>
          </a:xfrm>
          <a:prstGeom prst="rect">
            <a:avLst/>
          </a:prstGeom>
          <a:noFill/>
          <a:ln>
            <a:noFill/>
          </a:ln>
        </p:spPr>
      </p:pic>
      <p:pic>
        <p:nvPicPr>
          <p:cNvPr id="1323" name="Google Shape;1323;p167"/>
          <p:cNvPicPr preferRelativeResize="0"/>
          <p:nvPr/>
        </p:nvPicPr>
        <p:blipFill>
          <a:blip r:embed="rId3">
            <a:alphaModFix/>
          </a:blip>
          <a:stretch>
            <a:fillRect/>
          </a:stretch>
        </p:blipFill>
        <p:spPr>
          <a:xfrm>
            <a:off x="2319100" y="4166350"/>
            <a:ext cx="312576" cy="3125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8">
                                            <p:txEl>
                                              <p:pRg end="0" st="0"/>
                                            </p:txEl>
                                          </p:spTgt>
                                        </p:tgtEl>
                                        <p:attrNameLst>
                                          <p:attrName>style.visibility</p:attrName>
                                        </p:attrNameLst>
                                      </p:cBhvr>
                                      <p:to>
                                        <p:strVal val="visible"/>
                                      </p:to>
                                    </p:set>
                                    <p:animEffect filter="fade" transition="in">
                                      <p:cBhvr>
                                        <p:cTn dur="1000"/>
                                        <p:tgtEl>
                                          <p:spTgt spid="13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8">
                                            <p:txEl>
                                              <p:pRg end="1" st="1"/>
                                            </p:txEl>
                                          </p:spTgt>
                                        </p:tgtEl>
                                        <p:attrNameLst>
                                          <p:attrName>style.visibility</p:attrName>
                                        </p:attrNameLst>
                                      </p:cBhvr>
                                      <p:to>
                                        <p:strVal val="visible"/>
                                      </p:to>
                                    </p:set>
                                    <p:animEffect filter="fade" transition="in">
                                      <p:cBhvr>
                                        <p:cTn dur="1000"/>
                                        <p:tgtEl>
                                          <p:spTgt spid="13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8">
                                            <p:txEl>
                                              <p:pRg end="2" st="2"/>
                                            </p:txEl>
                                          </p:spTgt>
                                        </p:tgtEl>
                                        <p:attrNameLst>
                                          <p:attrName>style.visibility</p:attrName>
                                        </p:attrNameLst>
                                      </p:cBhvr>
                                      <p:to>
                                        <p:strVal val="visible"/>
                                      </p:to>
                                    </p:set>
                                    <p:animEffect filter="fade" transition="in">
                                      <p:cBhvr>
                                        <p:cTn dur="1000"/>
                                        <p:tgtEl>
                                          <p:spTgt spid="13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8">
                                            <p:txEl>
                                              <p:pRg end="3" st="3"/>
                                            </p:txEl>
                                          </p:spTgt>
                                        </p:tgtEl>
                                        <p:attrNameLst>
                                          <p:attrName>style.visibility</p:attrName>
                                        </p:attrNameLst>
                                      </p:cBhvr>
                                      <p:to>
                                        <p:strVal val="visible"/>
                                      </p:to>
                                    </p:set>
                                    <p:animEffect filter="fade" transition="in">
                                      <p:cBhvr>
                                        <p:cTn dur="1000"/>
                                        <p:tgtEl>
                                          <p:spTgt spid="13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8">
                                            <p:txEl>
                                              <p:pRg end="4" st="4"/>
                                            </p:txEl>
                                          </p:spTgt>
                                        </p:tgtEl>
                                        <p:attrNameLst>
                                          <p:attrName>style.visibility</p:attrName>
                                        </p:attrNameLst>
                                      </p:cBhvr>
                                      <p:to>
                                        <p:strVal val="visible"/>
                                      </p:to>
                                    </p:set>
                                    <p:animEffect filter="fade" transition="in">
                                      <p:cBhvr>
                                        <p:cTn dur="1000"/>
                                        <p:tgtEl>
                                          <p:spTgt spid="131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68"/>
          <p:cNvSpPr txBox="1"/>
          <p:nvPr>
            <p:ph type="title"/>
          </p:nvPr>
        </p:nvSpPr>
        <p:spPr>
          <a:xfrm>
            <a:off x="311700" y="445025"/>
            <a:ext cx="5191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Blocking operations</a:t>
            </a:r>
            <a:endParaRPr/>
          </a:p>
        </p:txBody>
      </p:sp>
      <p:pic>
        <p:nvPicPr>
          <p:cNvPr id="1329" name="Google Shape;1329;p168"/>
          <p:cNvPicPr preferRelativeResize="0"/>
          <p:nvPr/>
        </p:nvPicPr>
        <p:blipFill>
          <a:blip r:embed="rId3">
            <a:alphaModFix/>
          </a:blip>
          <a:stretch>
            <a:fillRect/>
          </a:stretch>
        </p:blipFill>
        <p:spPr>
          <a:xfrm>
            <a:off x="263175" y="1329325"/>
            <a:ext cx="4707274" cy="3180201"/>
          </a:xfrm>
          <a:prstGeom prst="rect">
            <a:avLst/>
          </a:prstGeom>
          <a:noFill/>
          <a:ln>
            <a:noFill/>
          </a:ln>
        </p:spPr>
      </p:pic>
      <p:sp>
        <p:nvSpPr>
          <p:cNvPr id="1330" name="Google Shape;1330;p168"/>
          <p:cNvSpPr/>
          <p:nvPr/>
        </p:nvSpPr>
        <p:spPr>
          <a:xfrm>
            <a:off x="7469525" y="685325"/>
            <a:ext cx="1536900" cy="27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con1</a:t>
            </a:r>
            <a:endParaRPr/>
          </a:p>
        </p:txBody>
      </p:sp>
      <p:sp>
        <p:nvSpPr>
          <p:cNvPr id="1331" name="Google Shape;1331;p168"/>
          <p:cNvSpPr/>
          <p:nvPr/>
        </p:nvSpPr>
        <p:spPr>
          <a:xfrm>
            <a:off x="7483480" y="1100675"/>
            <a:ext cx="1536900" cy="27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con2</a:t>
            </a:r>
            <a:endParaRPr/>
          </a:p>
        </p:txBody>
      </p:sp>
      <p:sp>
        <p:nvSpPr>
          <p:cNvPr id="1332" name="Google Shape;1332;p168"/>
          <p:cNvSpPr/>
          <p:nvPr/>
        </p:nvSpPr>
        <p:spPr>
          <a:xfrm>
            <a:off x="7483480" y="15160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con3</a:t>
            </a:r>
            <a:endParaRPr/>
          </a:p>
        </p:txBody>
      </p:sp>
      <p:sp>
        <p:nvSpPr>
          <p:cNvPr id="1333" name="Google Shape;1333;p168"/>
          <p:cNvSpPr/>
          <p:nvPr/>
        </p:nvSpPr>
        <p:spPr>
          <a:xfrm>
            <a:off x="7483480" y="1959175"/>
            <a:ext cx="1536900" cy="27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con4</a:t>
            </a:r>
            <a:endParaRPr/>
          </a:p>
        </p:txBody>
      </p:sp>
      <p:sp>
        <p:nvSpPr>
          <p:cNvPr id="1334" name="Google Shape;1334;p168"/>
          <p:cNvSpPr/>
          <p:nvPr/>
        </p:nvSpPr>
        <p:spPr>
          <a:xfrm>
            <a:off x="7476500" y="2402325"/>
            <a:ext cx="1536900" cy="27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con5</a:t>
            </a:r>
            <a:endParaRPr/>
          </a:p>
        </p:txBody>
      </p:sp>
      <p:sp>
        <p:nvSpPr>
          <p:cNvPr id="1335" name="Google Shape;1335;p168"/>
          <p:cNvSpPr/>
          <p:nvPr/>
        </p:nvSpPr>
        <p:spPr>
          <a:xfrm>
            <a:off x="7490455" y="2817675"/>
            <a:ext cx="1536900" cy="27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con6</a:t>
            </a:r>
            <a:endParaRPr/>
          </a:p>
        </p:txBody>
      </p:sp>
      <p:sp>
        <p:nvSpPr>
          <p:cNvPr id="1336" name="Google Shape;1336;p168"/>
          <p:cNvSpPr/>
          <p:nvPr/>
        </p:nvSpPr>
        <p:spPr>
          <a:xfrm>
            <a:off x="7490455" y="3233025"/>
            <a:ext cx="1536900" cy="27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con7</a:t>
            </a:r>
            <a:endParaRPr/>
          </a:p>
        </p:txBody>
      </p:sp>
      <p:sp>
        <p:nvSpPr>
          <p:cNvPr id="1337" name="Google Shape;1337;p168"/>
          <p:cNvSpPr/>
          <p:nvPr/>
        </p:nvSpPr>
        <p:spPr>
          <a:xfrm>
            <a:off x="7490455" y="36761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con8</a:t>
            </a:r>
            <a:endParaRPr/>
          </a:p>
        </p:txBody>
      </p:sp>
      <p:sp>
        <p:nvSpPr>
          <p:cNvPr id="1338" name="Google Shape;1338;p168"/>
          <p:cNvSpPr/>
          <p:nvPr/>
        </p:nvSpPr>
        <p:spPr>
          <a:xfrm>
            <a:off x="7490455" y="4119325"/>
            <a:ext cx="1536900" cy="27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con9</a:t>
            </a:r>
            <a:endParaRPr/>
          </a:p>
        </p:txBody>
      </p:sp>
      <p:sp>
        <p:nvSpPr>
          <p:cNvPr id="1339" name="Google Shape;1339;p168"/>
          <p:cNvSpPr/>
          <p:nvPr/>
        </p:nvSpPr>
        <p:spPr>
          <a:xfrm>
            <a:off x="7490455" y="4562475"/>
            <a:ext cx="1536900" cy="27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con10</a:t>
            </a:r>
            <a:endParaRPr/>
          </a:p>
        </p:txBody>
      </p:sp>
      <p:cxnSp>
        <p:nvCxnSpPr>
          <p:cNvPr id="1340" name="Google Shape;1340;p168"/>
          <p:cNvCxnSpPr/>
          <p:nvPr/>
        </p:nvCxnSpPr>
        <p:spPr>
          <a:xfrm flipH="1" rot="10800000">
            <a:off x="6673375" y="740675"/>
            <a:ext cx="636900" cy="6900"/>
          </a:xfrm>
          <a:prstGeom prst="straightConnector1">
            <a:avLst/>
          </a:prstGeom>
          <a:noFill/>
          <a:ln cap="flat" cmpd="sng" w="9525">
            <a:solidFill>
              <a:schemeClr val="accent1"/>
            </a:solidFill>
            <a:prstDash val="solid"/>
            <a:round/>
            <a:headEnd len="med" w="med" type="none"/>
            <a:tailEnd len="med" w="med" type="triangle"/>
          </a:ln>
        </p:spPr>
      </p:cxnSp>
      <p:cxnSp>
        <p:nvCxnSpPr>
          <p:cNvPr id="1341" name="Google Shape;1341;p168"/>
          <p:cNvCxnSpPr/>
          <p:nvPr/>
        </p:nvCxnSpPr>
        <p:spPr>
          <a:xfrm flipH="1" rot="10800000">
            <a:off x="6673375" y="1218325"/>
            <a:ext cx="636900" cy="6900"/>
          </a:xfrm>
          <a:prstGeom prst="straightConnector1">
            <a:avLst/>
          </a:prstGeom>
          <a:noFill/>
          <a:ln cap="flat" cmpd="sng" w="9525">
            <a:solidFill>
              <a:schemeClr val="accent1"/>
            </a:solidFill>
            <a:prstDash val="solid"/>
            <a:round/>
            <a:headEnd len="med" w="med" type="none"/>
            <a:tailEnd len="med" w="med" type="triangle"/>
          </a:ln>
        </p:spPr>
      </p:cxnSp>
      <p:cxnSp>
        <p:nvCxnSpPr>
          <p:cNvPr id="1342" name="Google Shape;1342;p168"/>
          <p:cNvCxnSpPr/>
          <p:nvPr/>
        </p:nvCxnSpPr>
        <p:spPr>
          <a:xfrm flipH="1" rot="10800000">
            <a:off x="6673375" y="1668275"/>
            <a:ext cx="636900" cy="6900"/>
          </a:xfrm>
          <a:prstGeom prst="straightConnector1">
            <a:avLst/>
          </a:prstGeom>
          <a:noFill/>
          <a:ln cap="flat" cmpd="sng" w="9525">
            <a:solidFill>
              <a:schemeClr val="accent1"/>
            </a:solidFill>
            <a:prstDash val="solid"/>
            <a:round/>
            <a:headEnd len="med" w="med" type="none"/>
            <a:tailEnd len="med" w="med" type="triangle"/>
          </a:ln>
        </p:spPr>
      </p:cxnSp>
      <p:sp>
        <p:nvSpPr>
          <p:cNvPr id="1343" name="Google Shape;1343;p168"/>
          <p:cNvSpPr txBox="1"/>
          <p:nvPr/>
        </p:nvSpPr>
        <p:spPr>
          <a:xfrm>
            <a:off x="145350" y="4604000"/>
            <a:ext cx="69087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This is just a pseudo code for simplicity, green indicates the receive buffer for the connection has data to be read, gray indicates an empty receive buffer (client hasn’t sent anything). In this example the process gets blocked on reading connection 3 until some data arrives there, while the other connections are starved.</a:t>
            </a:r>
            <a:endParaRPr i="1" sz="900">
              <a:solidFill>
                <a:schemeClr val="lt2"/>
              </a:solidFill>
            </a:endParaRPr>
          </a:p>
        </p:txBody>
      </p:sp>
      <p:sp>
        <p:nvSpPr>
          <p:cNvPr id="1344" name="Google Shape;1344;p168"/>
          <p:cNvSpPr/>
          <p:nvPr/>
        </p:nvSpPr>
        <p:spPr>
          <a:xfrm>
            <a:off x="8507887" y="73357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5" name="Google Shape;1345;p168"/>
          <p:cNvSpPr/>
          <p:nvPr/>
        </p:nvSpPr>
        <p:spPr>
          <a:xfrm>
            <a:off x="8729512" y="73357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6" name="Google Shape;1346;p168"/>
          <p:cNvSpPr/>
          <p:nvPr/>
        </p:nvSpPr>
        <p:spPr>
          <a:xfrm>
            <a:off x="8507887" y="114567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7" name="Google Shape;1347;p168"/>
          <p:cNvSpPr/>
          <p:nvPr/>
        </p:nvSpPr>
        <p:spPr>
          <a:xfrm>
            <a:off x="8507887" y="200417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8" name="Google Shape;1348;p168"/>
          <p:cNvSpPr/>
          <p:nvPr/>
        </p:nvSpPr>
        <p:spPr>
          <a:xfrm>
            <a:off x="8729512" y="200417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9" name="Google Shape;1349;p168"/>
          <p:cNvSpPr/>
          <p:nvPr/>
        </p:nvSpPr>
        <p:spPr>
          <a:xfrm>
            <a:off x="8507887" y="244732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0" name="Google Shape;1350;p168"/>
          <p:cNvSpPr/>
          <p:nvPr/>
        </p:nvSpPr>
        <p:spPr>
          <a:xfrm>
            <a:off x="8729512" y="244732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1" name="Google Shape;1351;p168"/>
          <p:cNvSpPr/>
          <p:nvPr/>
        </p:nvSpPr>
        <p:spPr>
          <a:xfrm>
            <a:off x="8507887" y="286267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2" name="Google Shape;1352;p168"/>
          <p:cNvSpPr/>
          <p:nvPr/>
        </p:nvSpPr>
        <p:spPr>
          <a:xfrm>
            <a:off x="8536087" y="329192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3" name="Google Shape;1353;p168"/>
          <p:cNvSpPr/>
          <p:nvPr/>
        </p:nvSpPr>
        <p:spPr>
          <a:xfrm>
            <a:off x="8757712" y="329192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4" name="Google Shape;1354;p168"/>
          <p:cNvSpPr/>
          <p:nvPr/>
        </p:nvSpPr>
        <p:spPr>
          <a:xfrm>
            <a:off x="8536087" y="416432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5" name="Google Shape;1355;p168"/>
          <p:cNvSpPr/>
          <p:nvPr/>
        </p:nvSpPr>
        <p:spPr>
          <a:xfrm>
            <a:off x="8757712" y="416432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6" name="Google Shape;1356;p168"/>
          <p:cNvSpPr/>
          <p:nvPr/>
        </p:nvSpPr>
        <p:spPr>
          <a:xfrm>
            <a:off x="8563962" y="460747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7" name="Google Shape;1357;p168"/>
          <p:cNvSpPr txBox="1"/>
          <p:nvPr/>
        </p:nvSpPr>
        <p:spPr>
          <a:xfrm>
            <a:off x="6389600" y="503025"/>
            <a:ext cx="408300" cy="2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rPr>
              <a:t>read</a:t>
            </a:r>
            <a:endParaRPr sz="800">
              <a:solidFill>
                <a:schemeClr val="lt2"/>
              </a:solidFill>
            </a:endParaRPr>
          </a:p>
        </p:txBody>
      </p:sp>
      <p:sp>
        <p:nvSpPr>
          <p:cNvPr id="1358" name="Google Shape;1358;p168"/>
          <p:cNvSpPr txBox="1"/>
          <p:nvPr/>
        </p:nvSpPr>
        <p:spPr>
          <a:xfrm>
            <a:off x="6389600" y="952925"/>
            <a:ext cx="408300" cy="2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rPr>
              <a:t>read</a:t>
            </a:r>
            <a:endParaRPr sz="800">
              <a:solidFill>
                <a:schemeClr val="lt2"/>
              </a:solidFill>
            </a:endParaRPr>
          </a:p>
        </p:txBody>
      </p:sp>
      <p:sp>
        <p:nvSpPr>
          <p:cNvPr id="1359" name="Google Shape;1359;p168"/>
          <p:cNvSpPr txBox="1"/>
          <p:nvPr/>
        </p:nvSpPr>
        <p:spPr>
          <a:xfrm>
            <a:off x="6357150" y="1382075"/>
            <a:ext cx="475500" cy="2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rPr>
              <a:t>read</a:t>
            </a:r>
            <a:endParaRPr sz="800">
              <a:solidFill>
                <a:schemeClr val="lt2"/>
              </a:solidFill>
            </a:endParaRPr>
          </a:p>
        </p:txBody>
      </p:sp>
      <p:pic>
        <p:nvPicPr>
          <p:cNvPr id="1360" name="Google Shape;1360;p168"/>
          <p:cNvPicPr preferRelativeResize="0"/>
          <p:nvPr/>
        </p:nvPicPr>
        <p:blipFill rotWithShape="1">
          <a:blip r:embed="rId4">
            <a:alphaModFix/>
          </a:blip>
          <a:srcRect b="0" l="20476" r="23576" t="0"/>
          <a:stretch/>
        </p:blipFill>
        <p:spPr>
          <a:xfrm>
            <a:off x="6893700" y="1408575"/>
            <a:ext cx="196252" cy="197300"/>
          </a:xfrm>
          <a:prstGeom prst="rect">
            <a:avLst/>
          </a:prstGeom>
          <a:noFill/>
          <a:ln>
            <a:noFill/>
          </a:ln>
        </p:spPr>
      </p:pic>
      <p:pic>
        <p:nvPicPr>
          <p:cNvPr id="1361" name="Google Shape;1361;p168"/>
          <p:cNvPicPr preferRelativeResize="0"/>
          <p:nvPr/>
        </p:nvPicPr>
        <p:blipFill rotWithShape="1">
          <a:blip r:embed="rId5">
            <a:alphaModFix/>
          </a:blip>
          <a:srcRect b="0" l="23201" r="23351" t="0"/>
          <a:stretch/>
        </p:blipFill>
        <p:spPr>
          <a:xfrm>
            <a:off x="6893700" y="974800"/>
            <a:ext cx="196248" cy="206555"/>
          </a:xfrm>
          <a:prstGeom prst="rect">
            <a:avLst/>
          </a:prstGeom>
          <a:noFill/>
          <a:ln>
            <a:noFill/>
          </a:ln>
        </p:spPr>
      </p:pic>
      <p:pic>
        <p:nvPicPr>
          <p:cNvPr id="1362" name="Google Shape;1362;p168"/>
          <p:cNvPicPr preferRelativeResize="0"/>
          <p:nvPr/>
        </p:nvPicPr>
        <p:blipFill rotWithShape="1">
          <a:blip r:embed="rId5">
            <a:alphaModFix/>
          </a:blip>
          <a:srcRect b="0" l="23201" r="23351" t="0"/>
          <a:stretch/>
        </p:blipFill>
        <p:spPr>
          <a:xfrm>
            <a:off x="6893700" y="541025"/>
            <a:ext cx="196248" cy="20655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169"/>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Asynchronous I/O</a:t>
            </a:r>
            <a:endParaRPr/>
          </a:p>
        </p:txBody>
      </p:sp>
      <p:sp>
        <p:nvSpPr>
          <p:cNvPr id="1368" name="Google Shape;1368;p169"/>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Read blocks when no data in receive buffer</a:t>
            </a:r>
            <a:endParaRPr sz="2200"/>
          </a:p>
          <a:p>
            <a:pPr indent="-368300" lvl="0" marL="457200" rtl="0" algn="l">
              <a:spcBef>
                <a:spcPts val="0"/>
              </a:spcBef>
              <a:spcAft>
                <a:spcPts val="0"/>
              </a:spcAft>
              <a:buSzPts val="2200"/>
              <a:buChar char="●"/>
            </a:pPr>
            <a:r>
              <a:rPr lang="en" sz="2200"/>
              <a:t>Accept blocks when no connections in accept queue</a:t>
            </a:r>
            <a:endParaRPr sz="2200"/>
          </a:p>
          <a:p>
            <a:pPr indent="-368300" lvl="0" marL="457200" rtl="0" algn="l">
              <a:spcBef>
                <a:spcPts val="0"/>
              </a:spcBef>
              <a:spcAft>
                <a:spcPts val="0"/>
              </a:spcAft>
              <a:buSzPts val="2200"/>
              <a:buChar char="●"/>
            </a:pPr>
            <a:r>
              <a:rPr lang="en" sz="2200"/>
              <a:t>Ready approach</a:t>
            </a:r>
            <a:endParaRPr sz="2200"/>
          </a:p>
          <a:p>
            <a:pPr indent="-330200" lvl="1" marL="914400" rtl="0" algn="l">
              <a:spcBef>
                <a:spcPts val="0"/>
              </a:spcBef>
              <a:spcAft>
                <a:spcPts val="0"/>
              </a:spcAft>
              <a:buSzPts val="1600"/>
              <a:buChar char="○"/>
            </a:pPr>
            <a:r>
              <a:rPr lang="en" sz="1600"/>
              <a:t>Ask the OS to tell us if a file is ready</a:t>
            </a:r>
            <a:endParaRPr sz="1600"/>
          </a:p>
          <a:p>
            <a:pPr indent="-330200" lvl="1" marL="914400" rtl="0" algn="l">
              <a:spcBef>
                <a:spcPts val="0"/>
              </a:spcBef>
              <a:spcAft>
                <a:spcPts val="0"/>
              </a:spcAft>
              <a:buSzPts val="1600"/>
              <a:buChar char="○"/>
            </a:pPr>
            <a:r>
              <a:rPr lang="en" sz="1600"/>
              <a:t>When it is ready, we call it without blocking</a:t>
            </a:r>
            <a:endParaRPr sz="1600"/>
          </a:p>
          <a:p>
            <a:pPr indent="-330200" lvl="1" marL="914400" rtl="0" algn="l">
              <a:spcBef>
                <a:spcPts val="0"/>
              </a:spcBef>
              <a:spcAft>
                <a:spcPts val="0"/>
              </a:spcAft>
              <a:buSzPts val="1600"/>
              <a:buChar char="○"/>
            </a:pPr>
            <a:r>
              <a:rPr lang="en" sz="1600"/>
              <a:t>Select,epoll, kqueue</a:t>
            </a:r>
            <a:endParaRPr sz="1600"/>
          </a:p>
          <a:p>
            <a:pPr indent="-368300" lvl="0" marL="457200" rtl="0" algn="l">
              <a:spcBef>
                <a:spcPts val="0"/>
              </a:spcBef>
              <a:spcAft>
                <a:spcPts val="0"/>
              </a:spcAft>
              <a:buSzPts val="2200"/>
              <a:buChar char="●"/>
            </a:pPr>
            <a:r>
              <a:rPr lang="en" sz="2200"/>
              <a:t>Completion approach</a:t>
            </a:r>
            <a:endParaRPr sz="2200"/>
          </a:p>
          <a:p>
            <a:pPr indent="-330200" lvl="1" marL="914400" rtl="0" algn="l">
              <a:spcBef>
                <a:spcPts val="0"/>
              </a:spcBef>
              <a:spcAft>
                <a:spcPts val="0"/>
              </a:spcAft>
              <a:buSzPts val="1600"/>
              <a:buChar char="○"/>
            </a:pPr>
            <a:r>
              <a:rPr lang="en" sz="1600"/>
              <a:t>Ask the OS (or worker thread to do the blocking io)</a:t>
            </a:r>
            <a:endParaRPr sz="1600"/>
          </a:p>
          <a:p>
            <a:pPr indent="-330200" lvl="1" marL="914400" rtl="0" algn="l">
              <a:spcBef>
                <a:spcPts val="0"/>
              </a:spcBef>
              <a:spcAft>
                <a:spcPts val="0"/>
              </a:spcAft>
              <a:buSzPts val="1600"/>
              <a:buChar char="○"/>
            </a:pPr>
            <a:r>
              <a:rPr lang="en" sz="1600"/>
              <a:t>When completed notify</a:t>
            </a:r>
            <a:endParaRPr sz="1600"/>
          </a:p>
          <a:p>
            <a:pPr indent="-330200" lvl="1" marL="914400" rtl="0" algn="l">
              <a:spcBef>
                <a:spcPts val="0"/>
              </a:spcBef>
              <a:spcAft>
                <a:spcPts val="0"/>
              </a:spcAft>
              <a:buSzPts val="1600"/>
              <a:buChar char="○"/>
            </a:pPr>
            <a:r>
              <a:rPr lang="en" sz="1600"/>
              <a:t>IOCP, io_uring</a:t>
            </a:r>
            <a:endParaRPr sz="1600"/>
          </a:p>
          <a:p>
            <a:pPr indent="-336550" lvl="0" marL="457200" rtl="0" algn="l">
              <a:spcBef>
                <a:spcPts val="0"/>
              </a:spcBef>
              <a:spcAft>
                <a:spcPts val="0"/>
              </a:spcAft>
              <a:buSzPts val="1700"/>
              <a:buChar char="●"/>
            </a:pPr>
            <a:r>
              <a:rPr lang="en" sz="1700"/>
              <a:t>Doesn’t work with storage files</a:t>
            </a:r>
            <a:endParaRPr sz="1700"/>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170"/>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 (polling)</a:t>
            </a:r>
            <a:endParaRPr/>
          </a:p>
        </p:txBody>
      </p:sp>
      <p:sp>
        <p:nvSpPr>
          <p:cNvPr id="1374" name="Google Shape;1374;p170"/>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Select takes a collection of file descriptors for kernel to monitor</a:t>
            </a:r>
            <a:endParaRPr sz="2200"/>
          </a:p>
          <a:p>
            <a:pPr indent="-368300" lvl="0" marL="457200" rtl="0" algn="l">
              <a:spcBef>
                <a:spcPts val="0"/>
              </a:spcBef>
              <a:spcAft>
                <a:spcPts val="0"/>
              </a:spcAft>
              <a:buSzPts val="2200"/>
              <a:buChar char="●"/>
            </a:pPr>
            <a:r>
              <a:rPr lang="en" sz="2200"/>
              <a:t>Select is blocking (with a timeout)</a:t>
            </a:r>
            <a:endParaRPr sz="2200"/>
          </a:p>
          <a:p>
            <a:pPr indent="-368300" lvl="0" marL="457200" rtl="0" algn="l">
              <a:spcBef>
                <a:spcPts val="0"/>
              </a:spcBef>
              <a:spcAft>
                <a:spcPts val="0"/>
              </a:spcAft>
              <a:buSzPts val="2200"/>
              <a:buChar char="●"/>
            </a:pPr>
            <a:r>
              <a:rPr lang="en" sz="2200"/>
              <a:t>When any is ready, select returns</a:t>
            </a:r>
            <a:endParaRPr sz="2200"/>
          </a:p>
          <a:p>
            <a:pPr indent="-368300" lvl="0" marL="457200" rtl="0" algn="l">
              <a:spcBef>
                <a:spcPts val="0"/>
              </a:spcBef>
              <a:spcAft>
                <a:spcPts val="0"/>
              </a:spcAft>
              <a:buSzPts val="2200"/>
              <a:buChar char="●"/>
            </a:pPr>
            <a:r>
              <a:rPr lang="en" sz="2200"/>
              <a:t>Process checks which one is ready (loop w/</a:t>
            </a:r>
            <a:r>
              <a:rPr lang="en" sz="1050">
                <a:solidFill>
                  <a:srgbClr val="ECECEC"/>
                </a:solidFill>
                <a:highlight>
                  <a:schemeClr val="lt1"/>
                </a:highlight>
                <a:latin typeface="Courier New"/>
                <a:ea typeface="Courier New"/>
                <a:cs typeface="Courier New"/>
                <a:sym typeface="Courier New"/>
              </a:rPr>
              <a:t>FD_ISSET</a:t>
            </a:r>
            <a:r>
              <a:rPr lang="en" sz="2200"/>
              <a:t>)</a:t>
            </a:r>
            <a:endParaRPr sz="2200"/>
          </a:p>
          <a:p>
            <a:pPr indent="-368300" lvl="0" marL="457200" rtl="0" algn="l">
              <a:spcBef>
                <a:spcPts val="0"/>
              </a:spcBef>
              <a:spcAft>
                <a:spcPts val="0"/>
              </a:spcAft>
              <a:buSzPts val="2200"/>
              <a:buChar char="●"/>
            </a:pPr>
            <a:r>
              <a:rPr lang="en" sz="2200"/>
              <a:t>Process calls read/write/accept etc. on the file descriptor</a:t>
            </a:r>
            <a:endParaRPr sz="2200"/>
          </a:p>
        </p:txBody>
      </p:sp>
      <p:pic>
        <p:nvPicPr>
          <p:cNvPr id="1375" name="Google Shape;1375;p170"/>
          <p:cNvPicPr preferRelativeResize="0"/>
          <p:nvPr/>
        </p:nvPicPr>
        <p:blipFill>
          <a:blip r:embed="rId3">
            <a:alphaModFix/>
          </a:blip>
          <a:stretch>
            <a:fillRect/>
          </a:stretch>
        </p:blipFill>
        <p:spPr>
          <a:xfrm>
            <a:off x="512849" y="3230199"/>
            <a:ext cx="3093850" cy="178870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171"/>
          <p:cNvSpPr txBox="1"/>
          <p:nvPr>
            <p:ph type="title"/>
          </p:nvPr>
        </p:nvSpPr>
        <p:spPr>
          <a:xfrm>
            <a:off x="311700" y="445025"/>
            <a:ext cx="5191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a:t>
            </a:r>
            <a:endParaRPr/>
          </a:p>
        </p:txBody>
      </p:sp>
      <p:sp>
        <p:nvSpPr>
          <p:cNvPr id="1381" name="Google Shape;1381;p171"/>
          <p:cNvSpPr/>
          <p:nvPr/>
        </p:nvSpPr>
        <p:spPr>
          <a:xfrm>
            <a:off x="7469525" y="6853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con1</a:t>
            </a:r>
            <a:endParaRPr/>
          </a:p>
        </p:txBody>
      </p:sp>
      <p:sp>
        <p:nvSpPr>
          <p:cNvPr id="1382" name="Google Shape;1382;p171"/>
          <p:cNvSpPr/>
          <p:nvPr/>
        </p:nvSpPr>
        <p:spPr>
          <a:xfrm>
            <a:off x="7483480" y="11006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con2</a:t>
            </a:r>
            <a:endParaRPr/>
          </a:p>
        </p:txBody>
      </p:sp>
      <p:sp>
        <p:nvSpPr>
          <p:cNvPr id="1383" name="Google Shape;1383;p171"/>
          <p:cNvSpPr/>
          <p:nvPr/>
        </p:nvSpPr>
        <p:spPr>
          <a:xfrm>
            <a:off x="7483480" y="15160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con3</a:t>
            </a:r>
            <a:endParaRPr/>
          </a:p>
        </p:txBody>
      </p:sp>
      <p:sp>
        <p:nvSpPr>
          <p:cNvPr id="1384" name="Google Shape;1384;p171"/>
          <p:cNvSpPr/>
          <p:nvPr/>
        </p:nvSpPr>
        <p:spPr>
          <a:xfrm>
            <a:off x="7483480" y="19591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con4</a:t>
            </a:r>
            <a:endParaRPr/>
          </a:p>
        </p:txBody>
      </p:sp>
      <p:sp>
        <p:nvSpPr>
          <p:cNvPr id="1385" name="Google Shape;1385;p171"/>
          <p:cNvSpPr/>
          <p:nvPr/>
        </p:nvSpPr>
        <p:spPr>
          <a:xfrm>
            <a:off x="7476500" y="24023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con5</a:t>
            </a:r>
            <a:endParaRPr/>
          </a:p>
        </p:txBody>
      </p:sp>
      <p:sp>
        <p:nvSpPr>
          <p:cNvPr id="1386" name="Google Shape;1386;p171"/>
          <p:cNvSpPr/>
          <p:nvPr/>
        </p:nvSpPr>
        <p:spPr>
          <a:xfrm>
            <a:off x="7490455" y="28176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con6</a:t>
            </a:r>
            <a:endParaRPr/>
          </a:p>
        </p:txBody>
      </p:sp>
      <p:sp>
        <p:nvSpPr>
          <p:cNvPr id="1387" name="Google Shape;1387;p171"/>
          <p:cNvSpPr/>
          <p:nvPr/>
        </p:nvSpPr>
        <p:spPr>
          <a:xfrm>
            <a:off x="7490455" y="32330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con7</a:t>
            </a:r>
            <a:endParaRPr/>
          </a:p>
        </p:txBody>
      </p:sp>
      <p:sp>
        <p:nvSpPr>
          <p:cNvPr id="1388" name="Google Shape;1388;p171"/>
          <p:cNvSpPr/>
          <p:nvPr/>
        </p:nvSpPr>
        <p:spPr>
          <a:xfrm>
            <a:off x="7490455" y="36761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con8</a:t>
            </a:r>
            <a:endParaRPr/>
          </a:p>
        </p:txBody>
      </p:sp>
      <p:sp>
        <p:nvSpPr>
          <p:cNvPr id="1389" name="Google Shape;1389;p171"/>
          <p:cNvSpPr/>
          <p:nvPr/>
        </p:nvSpPr>
        <p:spPr>
          <a:xfrm>
            <a:off x="7490455" y="4119325"/>
            <a:ext cx="1536900" cy="27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con9</a:t>
            </a:r>
            <a:endParaRPr/>
          </a:p>
        </p:txBody>
      </p:sp>
      <p:sp>
        <p:nvSpPr>
          <p:cNvPr id="1390" name="Google Shape;1390;p171"/>
          <p:cNvSpPr/>
          <p:nvPr/>
        </p:nvSpPr>
        <p:spPr>
          <a:xfrm>
            <a:off x="7490455" y="45624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con10</a:t>
            </a:r>
            <a:endParaRPr/>
          </a:p>
        </p:txBody>
      </p:sp>
      <p:sp>
        <p:nvSpPr>
          <p:cNvPr id="1391" name="Google Shape;1391;p171"/>
          <p:cNvSpPr txBox="1"/>
          <p:nvPr/>
        </p:nvSpPr>
        <p:spPr>
          <a:xfrm>
            <a:off x="145350" y="4604000"/>
            <a:ext cx="69087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In this example, only connection 9 has data in the receive buffer, but client is monitoring all 10 connections. The select call sends all 10 file descriptors, kernel checks one by one (all 10) discovers the connection 9 had data, unblocks and return</a:t>
            </a:r>
            <a:endParaRPr i="1" sz="900">
              <a:solidFill>
                <a:schemeClr val="lt2"/>
              </a:solidFill>
            </a:endParaRPr>
          </a:p>
        </p:txBody>
      </p:sp>
      <p:sp>
        <p:nvSpPr>
          <p:cNvPr id="1392" name="Google Shape;1392;p171"/>
          <p:cNvSpPr/>
          <p:nvPr/>
        </p:nvSpPr>
        <p:spPr>
          <a:xfrm>
            <a:off x="8536087" y="416432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3" name="Google Shape;1393;p171"/>
          <p:cNvSpPr/>
          <p:nvPr/>
        </p:nvSpPr>
        <p:spPr>
          <a:xfrm>
            <a:off x="8757712" y="416432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4" name="Google Shape;1394;p171"/>
          <p:cNvSpPr txBox="1"/>
          <p:nvPr/>
        </p:nvSpPr>
        <p:spPr>
          <a:xfrm>
            <a:off x="6435600" y="2653925"/>
            <a:ext cx="775200" cy="2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rPr>
              <a:t>select</a:t>
            </a:r>
            <a:endParaRPr sz="800">
              <a:solidFill>
                <a:schemeClr val="lt2"/>
              </a:solidFill>
            </a:endParaRPr>
          </a:p>
        </p:txBody>
      </p:sp>
      <p:pic>
        <p:nvPicPr>
          <p:cNvPr id="1395" name="Google Shape;1395;p171"/>
          <p:cNvPicPr preferRelativeResize="0"/>
          <p:nvPr/>
        </p:nvPicPr>
        <p:blipFill>
          <a:blip r:embed="rId3">
            <a:alphaModFix/>
          </a:blip>
          <a:stretch>
            <a:fillRect/>
          </a:stretch>
        </p:blipFill>
        <p:spPr>
          <a:xfrm>
            <a:off x="195575" y="1325675"/>
            <a:ext cx="5810452" cy="2647049"/>
          </a:xfrm>
          <a:prstGeom prst="rect">
            <a:avLst/>
          </a:prstGeom>
          <a:noFill/>
          <a:ln>
            <a:noFill/>
          </a:ln>
        </p:spPr>
      </p:pic>
      <p:sp>
        <p:nvSpPr>
          <p:cNvPr id="1396" name="Google Shape;1396;p171"/>
          <p:cNvSpPr/>
          <p:nvPr/>
        </p:nvSpPr>
        <p:spPr>
          <a:xfrm>
            <a:off x="6920075" y="636875"/>
            <a:ext cx="4389300" cy="4257900"/>
          </a:xfrm>
          <a:prstGeom prst="bracePair">
            <a:avLst/>
          </a:prstGeom>
          <a:noFill/>
          <a:ln cap="flat" cmpd="sng" w="9525">
            <a:solidFill>
              <a:srgbClr val="F8EC2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7" name="Google Shape;1397;p171"/>
          <p:cNvSpPr/>
          <p:nvPr/>
        </p:nvSpPr>
        <p:spPr>
          <a:xfrm>
            <a:off x="7386425" y="4022025"/>
            <a:ext cx="1716900" cy="450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98" name="Google Shape;1398;p171"/>
          <p:cNvCxnSpPr/>
          <p:nvPr/>
        </p:nvCxnSpPr>
        <p:spPr>
          <a:xfrm flipH="1">
            <a:off x="2471300" y="2166775"/>
            <a:ext cx="623100" cy="69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V8 Engine </a:t>
            </a:r>
            <a:endParaRPr/>
          </a:p>
        </p:txBody>
      </p:sp>
      <p:sp>
        <p:nvSpPr>
          <p:cNvPr id="177" name="Google Shape;17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Just in Time Compilation </a:t>
            </a:r>
            <a:endParaRPr/>
          </a:p>
          <a:p>
            <a:pPr indent="-342900" lvl="0" marL="457200" rtl="0" algn="l">
              <a:spcBef>
                <a:spcPts val="0"/>
              </a:spcBef>
              <a:spcAft>
                <a:spcPts val="0"/>
              </a:spcAft>
              <a:buSzPts val="1800"/>
              <a:buChar char="●"/>
            </a:pPr>
            <a:r>
              <a:rPr lang="en"/>
              <a:t>JavaScript -&gt; </a:t>
            </a:r>
            <a:r>
              <a:rPr lang="en"/>
              <a:t>Bytecode</a:t>
            </a:r>
            <a:r>
              <a:rPr lang="en"/>
              <a:t>  (faster)</a:t>
            </a:r>
            <a:endParaRPr/>
          </a:p>
          <a:p>
            <a:pPr indent="-342900" lvl="0" marL="457200" rtl="0" algn="l">
              <a:spcBef>
                <a:spcPts val="0"/>
              </a:spcBef>
              <a:spcAft>
                <a:spcPts val="0"/>
              </a:spcAft>
              <a:buSzPts val="1800"/>
              <a:buChar char="●"/>
            </a:pPr>
            <a:r>
              <a:rPr lang="en"/>
              <a:t>Mark and Sweep Garbage collection </a:t>
            </a:r>
            <a:endParaRPr/>
          </a:p>
          <a:p>
            <a:pPr indent="-342900" lvl="0" marL="457200" rtl="0" algn="l">
              <a:spcBef>
                <a:spcPts val="0"/>
              </a:spcBef>
              <a:spcAft>
                <a:spcPts val="0"/>
              </a:spcAft>
              <a:buSzPts val="1800"/>
              <a:buChar char="●"/>
            </a:pPr>
            <a:r>
              <a:rPr lang="en"/>
              <a:t>Efficient heap memory management</a:t>
            </a:r>
            <a:endParaRPr/>
          </a:p>
          <a:p>
            <a:pPr indent="-317500" lvl="1" marL="914400" rtl="0" algn="l">
              <a:spcBef>
                <a:spcPts val="0"/>
              </a:spcBef>
              <a:spcAft>
                <a:spcPts val="0"/>
              </a:spcAft>
              <a:buSzPts val="1400"/>
              <a:buChar char="○"/>
            </a:pPr>
            <a:r>
              <a:rPr lang="en"/>
              <a:t>Remember </a:t>
            </a:r>
            <a:r>
              <a:rPr lang="en"/>
              <a:t>JavaScript is dynamically typed </a:t>
            </a:r>
            <a:endParaRPr/>
          </a:p>
          <a:p>
            <a:pPr indent="-317500" lvl="1" marL="914400" rtl="0" algn="l">
              <a:spcBef>
                <a:spcPts val="0"/>
              </a:spcBef>
              <a:spcAft>
                <a:spcPts val="0"/>
              </a:spcAft>
              <a:buSzPts val="1400"/>
              <a:buChar char="○"/>
            </a:pPr>
            <a:r>
              <a:rPr lang="en"/>
              <a:t>We don’t know how large objects</a:t>
            </a:r>
            <a:endParaRPr/>
          </a:p>
          <a:p>
            <a:pPr indent="-317500" lvl="1" marL="914400" rtl="0" algn="l">
              <a:spcBef>
                <a:spcPts val="0"/>
              </a:spcBef>
              <a:spcAft>
                <a:spcPts val="0"/>
              </a:spcAft>
              <a:buSzPts val="1400"/>
              <a:buChar char="○"/>
            </a:pPr>
            <a:r>
              <a:rPr lang="en"/>
              <a:t>Inline caching</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72"/>
          <p:cNvSpPr txBox="1"/>
          <p:nvPr>
            <p:ph type="title"/>
          </p:nvPr>
        </p:nvSpPr>
        <p:spPr>
          <a:xfrm>
            <a:off x="311700" y="445025"/>
            <a:ext cx="5191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a:t>
            </a:r>
            <a:endParaRPr/>
          </a:p>
        </p:txBody>
      </p:sp>
      <p:sp>
        <p:nvSpPr>
          <p:cNvPr id="1404" name="Google Shape;1404;p172"/>
          <p:cNvSpPr/>
          <p:nvPr/>
        </p:nvSpPr>
        <p:spPr>
          <a:xfrm>
            <a:off x="7469525" y="6853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con1</a:t>
            </a:r>
            <a:endParaRPr/>
          </a:p>
        </p:txBody>
      </p:sp>
      <p:sp>
        <p:nvSpPr>
          <p:cNvPr id="1405" name="Google Shape;1405;p172"/>
          <p:cNvSpPr/>
          <p:nvPr/>
        </p:nvSpPr>
        <p:spPr>
          <a:xfrm>
            <a:off x="7483480" y="11006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con2</a:t>
            </a:r>
            <a:endParaRPr/>
          </a:p>
        </p:txBody>
      </p:sp>
      <p:sp>
        <p:nvSpPr>
          <p:cNvPr id="1406" name="Google Shape;1406;p172"/>
          <p:cNvSpPr/>
          <p:nvPr/>
        </p:nvSpPr>
        <p:spPr>
          <a:xfrm>
            <a:off x="7483480" y="15160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con3</a:t>
            </a:r>
            <a:endParaRPr/>
          </a:p>
        </p:txBody>
      </p:sp>
      <p:sp>
        <p:nvSpPr>
          <p:cNvPr id="1407" name="Google Shape;1407;p172"/>
          <p:cNvSpPr/>
          <p:nvPr/>
        </p:nvSpPr>
        <p:spPr>
          <a:xfrm>
            <a:off x="7483480" y="19591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con4</a:t>
            </a:r>
            <a:endParaRPr/>
          </a:p>
        </p:txBody>
      </p:sp>
      <p:sp>
        <p:nvSpPr>
          <p:cNvPr id="1408" name="Google Shape;1408;p172"/>
          <p:cNvSpPr/>
          <p:nvPr/>
        </p:nvSpPr>
        <p:spPr>
          <a:xfrm>
            <a:off x="7476500" y="24023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con5</a:t>
            </a:r>
            <a:endParaRPr/>
          </a:p>
        </p:txBody>
      </p:sp>
      <p:sp>
        <p:nvSpPr>
          <p:cNvPr id="1409" name="Google Shape;1409;p172"/>
          <p:cNvSpPr/>
          <p:nvPr/>
        </p:nvSpPr>
        <p:spPr>
          <a:xfrm>
            <a:off x="7490455" y="28176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con6</a:t>
            </a:r>
            <a:endParaRPr/>
          </a:p>
        </p:txBody>
      </p:sp>
      <p:sp>
        <p:nvSpPr>
          <p:cNvPr id="1410" name="Google Shape;1410;p172"/>
          <p:cNvSpPr/>
          <p:nvPr/>
        </p:nvSpPr>
        <p:spPr>
          <a:xfrm>
            <a:off x="7490455" y="32330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con7</a:t>
            </a:r>
            <a:endParaRPr/>
          </a:p>
        </p:txBody>
      </p:sp>
      <p:sp>
        <p:nvSpPr>
          <p:cNvPr id="1411" name="Google Shape;1411;p172"/>
          <p:cNvSpPr/>
          <p:nvPr/>
        </p:nvSpPr>
        <p:spPr>
          <a:xfrm>
            <a:off x="7490455" y="36761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con8</a:t>
            </a:r>
            <a:endParaRPr/>
          </a:p>
        </p:txBody>
      </p:sp>
      <p:sp>
        <p:nvSpPr>
          <p:cNvPr id="1412" name="Google Shape;1412;p172"/>
          <p:cNvSpPr/>
          <p:nvPr/>
        </p:nvSpPr>
        <p:spPr>
          <a:xfrm>
            <a:off x="7490455" y="4119325"/>
            <a:ext cx="1536900" cy="27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con9</a:t>
            </a:r>
            <a:endParaRPr/>
          </a:p>
        </p:txBody>
      </p:sp>
      <p:sp>
        <p:nvSpPr>
          <p:cNvPr id="1413" name="Google Shape;1413;p172"/>
          <p:cNvSpPr/>
          <p:nvPr/>
        </p:nvSpPr>
        <p:spPr>
          <a:xfrm>
            <a:off x="7490455" y="45624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con10</a:t>
            </a:r>
            <a:endParaRPr/>
          </a:p>
        </p:txBody>
      </p:sp>
      <p:cxnSp>
        <p:nvCxnSpPr>
          <p:cNvPr id="1414" name="Google Shape;1414;p172"/>
          <p:cNvCxnSpPr/>
          <p:nvPr/>
        </p:nvCxnSpPr>
        <p:spPr>
          <a:xfrm flipH="1" rot="10800000">
            <a:off x="6756425" y="4250875"/>
            <a:ext cx="636900" cy="6900"/>
          </a:xfrm>
          <a:prstGeom prst="straightConnector1">
            <a:avLst/>
          </a:prstGeom>
          <a:noFill/>
          <a:ln cap="flat" cmpd="sng" w="9525">
            <a:solidFill>
              <a:schemeClr val="accent1"/>
            </a:solidFill>
            <a:prstDash val="solid"/>
            <a:round/>
            <a:headEnd len="med" w="med" type="none"/>
            <a:tailEnd len="med" w="med" type="triangle"/>
          </a:ln>
        </p:spPr>
      </p:cxnSp>
      <p:sp>
        <p:nvSpPr>
          <p:cNvPr id="1415" name="Google Shape;1415;p172"/>
          <p:cNvSpPr txBox="1"/>
          <p:nvPr/>
        </p:nvSpPr>
        <p:spPr>
          <a:xfrm>
            <a:off x="145350" y="4604000"/>
            <a:ext cx="69087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The client then gets its program counter incremented, loops through all connections and check which one is ready O(n). It finds that connection 9 is ready and issues the read on it with no blocking.</a:t>
            </a:r>
            <a:endParaRPr i="1" sz="900">
              <a:solidFill>
                <a:schemeClr val="lt2"/>
              </a:solidFill>
            </a:endParaRPr>
          </a:p>
        </p:txBody>
      </p:sp>
      <p:sp>
        <p:nvSpPr>
          <p:cNvPr id="1416" name="Google Shape;1416;p172"/>
          <p:cNvSpPr/>
          <p:nvPr/>
        </p:nvSpPr>
        <p:spPr>
          <a:xfrm>
            <a:off x="8536087" y="416432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7" name="Google Shape;1417;p172"/>
          <p:cNvSpPr/>
          <p:nvPr/>
        </p:nvSpPr>
        <p:spPr>
          <a:xfrm>
            <a:off x="8757712" y="416432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8" name="Google Shape;1418;p172"/>
          <p:cNvSpPr txBox="1"/>
          <p:nvPr/>
        </p:nvSpPr>
        <p:spPr>
          <a:xfrm>
            <a:off x="6791025" y="4250875"/>
            <a:ext cx="775200" cy="2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rPr>
              <a:t>read</a:t>
            </a:r>
            <a:endParaRPr sz="800">
              <a:solidFill>
                <a:schemeClr val="lt2"/>
              </a:solidFill>
            </a:endParaRPr>
          </a:p>
        </p:txBody>
      </p:sp>
      <p:pic>
        <p:nvPicPr>
          <p:cNvPr id="1419" name="Google Shape;1419;p172"/>
          <p:cNvPicPr preferRelativeResize="0"/>
          <p:nvPr/>
        </p:nvPicPr>
        <p:blipFill>
          <a:blip r:embed="rId3">
            <a:alphaModFix/>
          </a:blip>
          <a:stretch>
            <a:fillRect/>
          </a:stretch>
        </p:blipFill>
        <p:spPr>
          <a:xfrm>
            <a:off x="195575" y="1325675"/>
            <a:ext cx="5810452" cy="2647049"/>
          </a:xfrm>
          <a:prstGeom prst="rect">
            <a:avLst/>
          </a:prstGeom>
          <a:noFill/>
          <a:ln>
            <a:noFill/>
          </a:ln>
        </p:spPr>
      </p:pic>
      <p:pic>
        <p:nvPicPr>
          <p:cNvPr id="1420" name="Google Shape;1420;p172"/>
          <p:cNvPicPr preferRelativeResize="0"/>
          <p:nvPr/>
        </p:nvPicPr>
        <p:blipFill rotWithShape="1">
          <a:blip r:embed="rId4">
            <a:alphaModFix/>
          </a:blip>
          <a:srcRect b="0" l="23201" r="23351" t="0"/>
          <a:stretch/>
        </p:blipFill>
        <p:spPr>
          <a:xfrm>
            <a:off x="6947787" y="4012575"/>
            <a:ext cx="196248" cy="206554"/>
          </a:xfrm>
          <a:prstGeom prst="rect">
            <a:avLst/>
          </a:prstGeom>
          <a:noFill/>
          <a:ln>
            <a:noFill/>
          </a:ln>
        </p:spPr>
      </p:pic>
      <p:cxnSp>
        <p:nvCxnSpPr>
          <p:cNvPr id="1421" name="Google Shape;1421;p172"/>
          <p:cNvCxnSpPr/>
          <p:nvPr/>
        </p:nvCxnSpPr>
        <p:spPr>
          <a:xfrm flipH="1">
            <a:off x="3371250" y="2505975"/>
            <a:ext cx="623100" cy="6900"/>
          </a:xfrm>
          <a:prstGeom prst="straightConnector1">
            <a:avLst/>
          </a:prstGeom>
          <a:noFill/>
          <a:ln cap="flat" cmpd="sng" w="38100">
            <a:solidFill>
              <a:srgbClr val="FF0000"/>
            </a:solidFill>
            <a:prstDash val="solid"/>
            <a:round/>
            <a:headEnd len="med" w="med" type="none"/>
            <a:tailEnd len="med" w="med" type="triangle"/>
          </a:ln>
        </p:spPr>
      </p:cxnSp>
      <p:cxnSp>
        <p:nvCxnSpPr>
          <p:cNvPr id="1422" name="Google Shape;1422;p172"/>
          <p:cNvCxnSpPr/>
          <p:nvPr/>
        </p:nvCxnSpPr>
        <p:spPr>
          <a:xfrm flipH="1">
            <a:off x="3502875" y="3122200"/>
            <a:ext cx="623100" cy="69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173"/>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 pros and cons</a:t>
            </a:r>
            <a:endParaRPr/>
          </a:p>
        </p:txBody>
      </p:sp>
      <p:sp>
        <p:nvSpPr>
          <p:cNvPr id="1428" name="Google Shape;1428;p173"/>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Pros</a:t>
            </a:r>
            <a:endParaRPr sz="2200"/>
          </a:p>
          <a:p>
            <a:pPr indent="-368300" lvl="1" marL="914400" rtl="0" algn="l">
              <a:spcBef>
                <a:spcPts val="0"/>
              </a:spcBef>
              <a:spcAft>
                <a:spcPts val="0"/>
              </a:spcAft>
              <a:buSzPts val="2200"/>
              <a:buChar char="○"/>
            </a:pPr>
            <a:r>
              <a:rPr lang="en" sz="2200"/>
              <a:t>Avoid reading (unready) resources </a:t>
            </a:r>
            <a:endParaRPr sz="2200"/>
          </a:p>
          <a:p>
            <a:pPr indent="-368300" lvl="1" marL="914400" rtl="0" algn="l">
              <a:spcBef>
                <a:spcPts val="0"/>
              </a:spcBef>
              <a:spcAft>
                <a:spcPts val="0"/>
              </a:spcAft>
              <a:buSzPts val="2200"/>
              <a:buChar char="○"/>
            </a:pPr>
            <a:r>
              <a:rPr lang="en" sz="2200"/>
              <a:t>async</a:t>
            </a:r>
            <a:endParaRPr sz="2200"/>
          </a:p>
          <a:p>
            <a:pPr indent="-368300" lvl="0" marL="457200" rtl="0" algn="l">
              <a:spcBef>
                <a:spcPts val="0"/>
              </a:spcBef>
              <a:spcAft>
                <a:spcPts val="0"/>
              </a:spcAft>
              <a:buSzPts val="2200"/>
              <a:buChar char="●"/>
            </a:pPr>
            <a:r>
              <a:rPr lang="en" sz="2200"/>
              <a:t>Cons</a:t>
            </a:r>
            <a:endParaRPr sz="2200"/>
          </a:p>
          <a:p>
            <a:pPr indent="-368300" lvl="1" marL="914400" rtl="0" algn="l">
              <a:spcBef>
                <a:spcPts val="0"/>
              </a:spcBef>
              <a:spcAft>
                <a:spcPts val="0"/>
              </a:spcAft>
              <a:buSzPts val="2200"/>
              <a:buChar char="○"/>
            </a:pPr>
            <a:r>
              <a:rPr lang="en" sz="2200"/>
              <a:t>But slow we have to loop through all of them O(n)</a:t>
            </a:r>
            <a:endParaRPr sz="2200"/>
          </a:p>
          <a:p>
            <a:pPr indent="-368300" lvl="1" marL="914400" rtl="0" algn="l">
              <a:spcBef>
                <a:spcPts val="0"/>
              </a:spcBef>
              <a:spcAft>
                <a:spcPts val="0"/>
              </a:spcAft>
              <a:buSzPts val="2200"/>
              <a:buChar char="○"/>
            </a:pPr>
            <a:r>
              <a:rPr lang="en" sz="2200"/>
              <a:t>Lots of copying from kernel/user space</a:t>
            </a:r>
            <a:endParaRPr sz="2200"/>
          </a:p>
          <a:p>
            <a:pPr indent="-368300" lvl="1" marL="914400" rtl="0" algn="l">
              <a:spcBef>
                <a:spcPts val="0"/>
              </a:spcBef>
              <a:spcAft>
                <a:spcPts val="0"/>
              </a:spcAft>
              <a:buSzPts val="2200"/>
              <a:buChar char="○"/>
            </a:pPr>
            <a:r>
              <a:rPr lang="en" sz="2200"/>
              <a:t>Supports fixed size of file descriptors</a:t>
            </a:r>
            <a:endParaRPr sz="2200"/>
          </a:p>
          <a:p>
            <a:pPr indent="0" lvl="0" marL="0" rtl="0" algn="l">
              <a:spcBef>
                <a:spcPts val="1200"/>
              </a:spcBef>
              <a:spcAft>
                <a:spcPts val="1200"/>
              </a:spcAft>
              <a:buNone/>
            </a:pPr>
            <a:r>
              <a:t/>
            </a:r>
            <a:endParaRPr sz="2200"/>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74"/>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epoll (eventing)</a:t>
            </a:r>
            <a:endParaRPr/>
          </a:p>
        </p:txBody>
      </p:sp>
      <p:sp>
        <p:nvSpPr>
          <p:cNvPr id="1434" name="Google Shape;1434;p174"/>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Register an interest list of the fds (once) in the kernel</a:t>
            </a:r>
            <a:endParaRPr sz="2200"/>
          </a:p>
          <a:p>
            <a:pPr indent="-368300" lvl="0" marL="457200" rtl="0" algn="l">
              <a:spcBef>
                <a:spcPts val="0"/>
              </a:spcBef>
              <a:spcAft>
                <a:spcPts val="0"/>
              </a:spcAft>
              <a:buSzPts val="2200"/>
              <a:buChar char="●"/>
            </a:pPr>
            <a:r>
              <a:rPr lang="en" sz="2200"/>
              <a:t>Kernel keeps working and updates the ready list</a:t>
            </a:r>
            <a:endParaRPr sz="2200"/>
          </a:p>
          <a:p>
            <a:pPr indent="-368300" lvl="0" marL="457200" rtl="0" algn="l">
              <a:spcBef>
                <a:spcPts val="0"/>
              </a:spcBef>
              <a:spcAft>
                <a:spcPts val="0"/>
              </a:spcAft>
              <a:buSzPts val="2200"/>
              <a:buChar char="●"/>
            </a:pPr>
            <a:r>
              <a:rPr lang="en" sz="2200"/>
              <a:t>User calls epoll_wait, kernel builds an events array of ready list</a:t>
            </a:r>
            <a:endParaRPr sz="2200"/>
          </a:p>
        </p:txBody>
      </p:sp>
      <p:pic>
        <p:nvPicPr>
          <p:cNvPr id="1435" name="Google Shape;1435;p174"/>
          <p:cNvPicPr preferRelativeResize="0"/>
          <p:nvPr/>
        </p:nvPicPr>
        <p:blipFill>
          <a:blip r:embed="rId3">
            <a:alphaModFix/>
          </a:blip>
          <a:stretch>
            <a:fillRect/>
          </a:stretch>
        </p:blipFill>
        <p:spPr>
          <a:xfrm>
            <a:off x="378800" y="3133174"/>
            <a:ext cx="2618699" cy="1925950"/>
          </a:xfrm>
          <a:prstGeom prst="rect">
            <a:avLst/>
          </a:prstGeom>
          <a:noFill/>
          <a:ln>
            <a:noFill/>
          </a:ln>
        </p:spPr>
      </p:pic>
      <p:sp>
        <p:nvSpPr>
          <p:cNvPr id="1436" name="Google Shape;1436;p174"/>
          <p:cNvSpPr/>
          <p:nvPr/>
        </p:nvSpPr>
        <p:spPr>
          <a:xfrm>
            <a:off x="3149775" y="3077800"/>
            <a:ext cx="1197600" cy="83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a:t>
            </a:r>
            <a:endParaRPr/>
          </a:p>
        </p:txBody>
      </p:sp>
      <p:sp>
        <p:nvSpPr>
          <p:cNvPr id="1437" name="Google Shape;1437;p174"/>
          <p:cNvSpPr/>
          <p:nvPr/>
        </p:nvSpPr>
        <p:spPr>
          <a:xfrm>
            <a:off x="6659675" y="3077800"/>
            <a:ext cx="1197600" cy="83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OS Kernel</a:t>
            </a:r>
            <a:endParaRPr/>
          </a:p>
        </p:txBody>
      </p:sp>
      <p:cxnSp>
        <p:nvCxnSpPr>
          <p:cNvPr id="1438" name="Google Shape;1438;p174"/>
          <p:cNvCxnSpPr/>
          <p:nvPr/>
        </p:nvCxnSpPr>
        <p:spPr>
          <a:xfrm>
            <a:off x="4416613" y="3322850"/>
            <a:ext cx="1993800" cy="6900"/>
          </a:xfrm>
          <a:prstGeom prst="straightConnector1">
            <a:avLst/>
          </a:prstGeom>
          <a:noFill/>
          <a:ln cap="flat" cmpd="sng" w="9525">
            <a:solidFill>
              <a:srgbClr val="DF3079"/>
            </a:solidFill>
            <a:prstDash val="solid"/>
            <a:round/>
            <a:headEnd len="med" w="med" type="none"/>
            <a:tailEnd len="med" w="med" type="triangle"/>
          </a:ln>
        </p:spPr>
      </p:cxnSp>
      <p:sp>
        <p:nvSpPr>
          <p:cNvPr id="1439" name="Google Shape;1439;p174"/>
          <p:cNvSpPr txBox="1"/>
          <p:nvPr/>
        </p:nvSpPr>
        <p:spPr>
          <a:xfrm>
            <a:off x="4375075" y="3004400"/>
            <a:ext cx="24090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epoll_create con1,con2,con3 (1)</a:t>
            </a:r>
            <a:endParaRPr sz="1200">
              <a:solidFill>
                <a:schemeClr val="lt2"/>
              </a:solidFill>
            </a:endParaRPr>
          </a:p>
        </p:txBody>
      </p:sp>
      <p:cxnSp>
        <p:nvCxnSpPr>
          <p:cNvPr id="1440" name="Google Shape;1440;p174"/>
          <p:cNvCxnSpPr/>
          <p:nvPr/>
        </p:nvCxnSpPr>
        <p:spPr>
          <a:xfrm rot="10800000">
            <a:off x="8023200" y="4562000"/>
            <a:ext cx="512400" cy="0"/>
          </a:xfrm>
          <a:prstGeom prst="straightConnector1">
            <a:avLst/>
          </a:prstGeom>
          <a:noFill/>
          <a:ln cap="flat" cmpd="sng" w="9525">
            <a:solidFill>
              <a:srgbClr val="DF3079"/>
            </a:solidFill>
            <a:prstDash val="solid"/>
            <a:round/>
            <a:headEnd len="med" w="med" type="none"/>
            <a:tailEnd len="med" w="med" type="triangle"/>
          </a:ln>
        </p:spPr>
      </p:cxnSp>
      <p:sp>
        <p:nvSpPr>
          <p:cNvPr id="1441" name="Google Shape;1441;p174"/>
          <p:cNvSpPr txBox="1"/>
          <p:nvPr/>
        </p:nvSpPr>
        <p:spPr>
          <a:xfrm>
            <a:off x="7912625" y="4028900"/>
            <a:ext cx="148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Incoming</a:t>
            </a:r>
            <a:endParaRPr sz="1200">
              <a:solidFill>
                <a:schemeClr val="lt2"/>
              </a:solidFill>
            </a:endParaRPr>
          </a:p>
          <a:p>
            <a:pPr indent="0" lvl="0" marL="0" rtl="0" algn="l">
              <a:spcBef>
                <a:spcPts val="0"/>
              </a:spcBef>
              <a:spcAft>
                <a:spcPts val="0"/>
              </a:spcAft>
              <a:buNone/>
            </a:pPr>
            <a:r>
              <a:rPr lang="en" sz="1200">
                <a:solidFill>
                  <a:schemeClr val="lt2"/>
                </a:solidFill>
              </a:rPr>
              <a:t>Packets con3 (2)</a:t>
            </a:r>
            <a:endParaRPr sz="1200">
              <a:solidFill>
                <a:schemeClr val="lt2"/>
              </a:solidFill>
            </a:endParaRPr>
          </a:p>
        </p:txBody>
      </p:sp>
      <p:sp>
        <p:nvSpPr>
          <p:cNvPr id="1442" name="Google Shape;1442;p174"/>
          <p:cNvSpPr/>
          <p:nvPr/>
        </p:nvSpPr>
        <p:spPr>
          <a:xfrm>
            <a:off x="6590425" y="4056650"/>
            <a:ext cx="1308300" cy="20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con1</a:t>
            </a:r>
            <a:endParaRPr/>
          </a:p>
        </p:txBody>
      </p:sp>
      <p:sp>
        <p:nvSpPr>
          <p:cNvPr id="1443" name="Google Shape;1443;p174"/>
          <p:cNvSpPr/>
          <p:nvPr/>
        </p:nvSpPr>
        <p:spPr>
          <a:xfrm>
            <a:off x="6604325" y="4398600"/>
            <a:ext cx="1308300" cy="20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con2</a:t>
            </a:r>
            <a:endParaRPr/>
          </a:p>
        </p:txBody>
      </p:sp>
      <p:sp>
        <p:nvSpPr>
          <p:cNvPr id="1444" name="Google Shape;1444;p174"/>
          <p:cNvSpPr/>
          <p:nvPr/>
        </p:nvSpPr>
        <p:spPr>
          <a:xfrm>
            <a:off x="6604325" y="4740550"/>
            <a:ext cx="1308300" cy="200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con3</a:t>
            </a:r>
            <a:endParaRPr/>
          </a:p>
        </p:txBody>
      </p:sp>
      <p:sp>
        <p:nvSpPr>
          <p:cNvPr id="1445" name="Google Shape;1445;p174"/>
          <p:cNvSpPr/>
          <p:nvPr/>
        </p:nvSpPr>
        <p:spPr>
          <a:xfrm>
            <a:off x="7629312" y="4761245"/>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446" name="Google Shape;1446;p174"/>
          <p:cNvCxnSpPr/>
          <p:nvPr/>
        </p:nvCxnSpPr>
        <p:spPr>
          <a:xfrm>
            <a:off x="4465163" y="3627550"/>
            <a:ext cx="1993800" cy="6900"/>
          </a:xfrm>
          <a:prstGeom prst="straightConnector1">
            <a:avLst/>
          </a:prstGeom>
          <a:noFill/>
          <a:ln cap="flat" cmpd="sng" w="9525">
            <a:solidFill>
              <a:srgbClr val="DF3079"/>
            </a:solidFill>
            <a:prstDash val="solid"/>
            <a:round/>
            <a:headEnd len="med" w="med" type="none"/>
            <a:tailEnd len="med" w="med" type="triangle"/>
          </a:ln>
        </p:spPr>
      </p:cxnSp>
      <p:sp>
        <p:nvSpPr>
          <p:cNvPr id="1447" name="Google Shape;1447;p174"/>
          <p:cNvSpPr txBox="1"/>
          <p:nvPr/>
        </p:nvSpPr>
        <p:spPr>
          <a:xfrm>
            <a:off x="4416625" y="3315975"/>
            <a:ext cx="24090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epoll_wait (3)</a:t>
            </a:r>
            <a:endParaRPr sz="1200">
              <a:solidFill>
                <a:schemeClr val="lt2"/>
              </a:solidFill>
            </a:endParaRPr>
          </a:p>
        </p:txBody>
      </p:sp>
      <p:cxnSp>
        <p:nvCxnSpPr>
          <p:cNvPr id="1448" name="Google Shape;1448;p174"/>
          <p:cNvCxnSpPr/>
          <p:nvPr/>
        </p:nvCxnSpPr>
        <p:spPr>
          <a:xfrm flipH="1">
            <a:off x="4482575" y="3871475"/>
            <a:ext cx="1959000" cy="20700"/>
          </a:xfrm>
          <a:prstGeom prst="straightConnector1">
            <a:avLst/>
          </a:prstGeom>
          <a:noFill/>
          <a:ln cap="flat" cmpd="sng" w="9525">
            <a:solidFill>
              <a:srgbClr val="DF3079"/>
            </a:solidFill>
            <a:prstDash val="solid"/>
            <a:round/>
            <a:headEnd len="med" w="med" type="none"/>
            <a:tailEnd len="med" w="med" type="triangle"/>
          </a:ln>
        </p:spPr>
      </p:cxnSp>
      <p:sp>
        <p:nvSpPr>
          <p:cNvPr id="1449" name="Google Shape;1449;p174"/>
          <p:cNvSpPr txBox="1"/>
          <p:nvPr/>
        </p:nvSpPr>
        <p:spPr>
          <a:xfrm>
            <a:off x="4534400" y="3593725"/>
            <a:ext cx="24090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events (4) - con3</a:t>
            </a:r>
            <a:endParaRPr sz="1200">
              <a:solidFill>
                <a:schemeClr val="lt2"/>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pic>
        <p:nvPicPr>
          <p:cNvPr id="1454" name="Google Shape;1454;p175"/>
          <p:cNvPicPr preferRelativeResize="0"/>
          <p:nvPr/>
        </p:nvPicPr>
        <p:blipFill>
          <a:blip r:embed="rId3">
            <a:alphaModFix/>
          </a:blip>
          <a:stretch>
            <a:fillRect/>
          </a:stretch>
        </p:blipFill>
        <p:spPr>
          <a:xfrm>
            <a:off x="201101" y="1131575"/>
            <a:ext cx="4744119" cy="3527825"/>
          </a:xfrm>
          <a:prstGeom prst="rect">
            <a:avLst/>
          </a:prstGeom>
          <a:noFill/>
          <a:ln>
            <a:noFill/>
          </a:ln>
        </p:spPr>
      </p:pic>
      <p:sp>
        <p:nvSpPr>
          <p:cNvPr id="1455" name="Google Shape;1455;p175"/>
          <p:cNvSpPr txBox="1"/>
          <p:nvPr>
            <p:ph type="title"/>
          </p:nvPr>
        </p:nvSpPr>
        <p:spPr>
          <a:xfrm>
            <a:off x="311700" y="445025"/>
            <a:ext cx="5191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epoll</a:t>
            </a:r>
            <a:endParaRPr/>
          </a:p>
        </p:txBody>
      </p:sp>
      <p:sp>
        <p:nvSpPr>
          <p:cNvPr id="1456" name="Google Shape;1456;p175"/>
          <p:cNvSpPr/>
          <p:nvPr/>
        </p:nvSpPr>
        <p:spPr>
          <a:xfrm>
            <a:off x="7469525" y="6853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con1</a:t>
            </a:r>
            <a:endParaRPr/>
          </a:p>
        </p:txBody>
      </p:sp>
      <p:sp>
        <p:nvSpPr>
          <p:cNvPr id="1457" name="Google Shape;1457;p175"/>
          <p:cNvSpPr/>
          <p:nvPr/>
        </p:nvSpPr>
        <p:spPr>
          <a:xfrm>
            <a:off x="7483480" y="11006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con2</a:t>
            </a:r>
            <a:endParaRPr/>
          </a:p>
        </p:txBody>
      </p:sp>
      <p:sp>
        <p:nvSpPr>
          <p:cNvPr id="1458" name="Google Shape;1458;p175"/>
          <p:cNvSpPr/>
          <p:nvPr/>
        </p:nvSpPr>
        <p:spPr>
          <a:xfrm>
            <a:off x="7483480" y="15160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con3</a:t>
            </a:r>
            <a:endParaRPr/>
          </a:p>
        </p:txBody>
      </p:sp>
      <p:sp>
        <p:nvSpPr>
          <p:cNvPr id="1459" name="Google Shape;1459;p175"/>
          <p:cNvSpPr/>
          <p:nvPr/>
        </p:nvSpPr>
        <p:spPr>
          <a:xfrm>
            <a:off x="7483480" y="19591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con4</a:t>
            </a:r>
            <a:endParaRPr/>
          </a:p>
        </p:txBody>
      </p:sp>
      <p:sp>
        <p:nvSpPr>
          <p:cNvPr id="1460" name="Google Shape;1460;p175"/>
          <p:cNvSpPr/>
          <p:nvPr/>
        </p:nvSpPr>
        <p:spPr>
          <a:xfrm>
            <a:off x="7476500" y="24023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con5</a:t>
            </a:r>
            <a:endParaRPr/>
          </a:p>
        </p:txBody>
      </p:sp>
      <p:sp>
        <p:nvSpPr>
          <p:cNvPr id="1461" name="Google Shape;1461;p175"/>
          <p:cNvSpPr/>
          <p:nvPr/>
        </p:nvSpPr>
        <p:spPr>
          <a:xfrm>
            <a:off x="7490455" y="28176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con6</a:t>
            </a:r>
            <a:endParaRPr/>
          </a:p>
        </p:txBody>
      </p:sp>
      <p:sp>
        <p:nvSpPr>
          <p:cNvPr id="1462" name="Google Shape;1462;p175"/>
          <p:cNvSpPr/>
          <p:nvPr/>
        </p:nvSpPr>
        <p:spPr>
          <a:xfrm>
            <a:off x="7490455" y="32330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con7</a:t>
            </a:r>
            <a:endParaRPr/>
          </a:p>
        </p:txBody>
      </p:sp>
      <p:sp>
        <p:nvSpPr>
          <p:cNvPr id="1463" name="Google Shape;1463;p175"/>
          <p:cNvSpPr/>
          <p:nvPr/>
        </p:nvSpPr>
        <p:spPr>
          <a:xfrm>
            <a:off x="7490455" y="36761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con8</a:t>
            </a:r>
            <a:endParaRPr/>
          </a:p>
        </p:txBody>
      </p:sp>
      <p:sp>
        <p:nvSpPr>
          <p:cNvPr id="1464" name="Google Shape;1464;p175"/>
          <p:cNvSpPr/>
          <p:nvPr/>
        </p:nvSpPr>
        <p:spPr>
          <a:xfrm>
            <a:off x="7490455" y="41193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con9</a:t>
            </a:r>
            <a:endParaRPr/>
          </a:p>
        </p:txBody>
      </p:sp>
      <p:sp>
        <p:nvSpPr>
          <p:cNvPr id="1465" name="Google Shape;1465;p175"/>
          <p:cNvSpPr/>
          <p:nvPr/>
        </p:nvSpPr>
        <p:spPr>
          <a:xfrm>
            <a:off x="7490455" y="45624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con10</a:t>
            </a:r>
            <a:endParaRPr/>
          </a:p>
        </p:txBody>
      </p:sp>
      <p:sp>
        <p:nvSpPr>
          <p:cNvPr id="1466" name="Google Shape;1466;p175"/>
          <p:cNvSpPr txBox="1"/>
          <p:nvPr/>
        </p:nvSpPr>
        <p:spPr>
          <a:xfrm>
            <a:off x="145350" y="4604000"/>
            <a:ext cx="69087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Again this is pseudo code, we first create the epoll_instance, which lives in the kernel memory. Then we add the connections/file descriptors </a:t>
            </a:r>
            <a:endParaRPr i="1" sz="900">
              <a:solidFill>
                <a:schemeClr val="lt2"/>
              </a:solidFill>
            </a:endParaRPr>
          </a:p>
        </p:txBody>
      </p:sp>
      <p:cxnSp>
        <p:nvCxnSpPr>
          <p:cNvPr id="1467" name="Google Shape;1467;p175"/>
          <p:cNvCxnSpPr/>
          <p:nvPr/>
        </p:nvCxnSpPr>
        <p:spPr>
          <a:xfrm flipH="1">
            <a:off x="3343163" y="2028400"/>
            <a:ext cx="623100" cy="6900"/>
          </a:xfrm>
          <a:prstGeom prst="straightConnector1">
            <a:avLst/>
          </a:prstGeom>
          <a:noFill/>
          <a:ln cap="flat" cmpd="sng" w="38100">
            <a:solidFill>
              <a:srgbClr val="FF0000"/>
            </a:solidFill>
            <a:prstDash val="solid"/>
            <a:round/>
            <a:headEnd len="med" w="med" type="none"/>
            <a:tailEnd len="med" w="med" type="triangle"/>
          </a:ln>
        </p:spPr>
      </p:cxnSp>
      <p:sp>
        <p:nvSpPr>
          <p:cNvPr id="1468" name="Google Shape;1468;p175"/>
          <p:cNvSpPr/>
          <p:nvPr/>
        </p:nvSpPr>
        <p:spPr>
          <a:xfrm>
            <a:off x="5704225" y="656075"/>
            <a:ext cx="1509000" cy="32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epoll e (kernel)</a:t>
            </a:r>
            <a:endParaRPr/>
          </a:p>
        </p:txBody>
      </p:sp>
      <p:cxnSp>
        <p:nvCxnSpPr>
          <p:cNvPr id="1469" name="Google Shape;1469;p175"/>
          <p:cNvCxnSpPr/>
          <p:nvPr/>
        </p:nvCxnSpPr>
        <p:spPr>
          <a:xfrm flipH="1">
            <a:off x="3045588" y="2402325"/>
            <a:ext cx="623100" cy="69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pic>
        <p:nvPicPr>
          <p:cNvPr id="1474" name="Google Shape;1474;p176"/>
          <p:cNvPicPr preferRelativeResize="0"/>
          <p:nvPr/>
        </p:nvPicPr>
        <p:blipFill>
          <a:blip r:embed="rId3">
            <a:alphaModFix/>
          </a:blip>
          <a:stretch>
            <a:fillRect/>
          </a:stretch>
        </p:blipFill>
        <p:spPr>
          <a:xfrm>
            <a:off x="201101" y="1131575"/>
            <a:ext cx="4744119" cy="3527825"/>
          </a:xfrm>
          <a:prstGeom prst="rect">
            <a:avLst/>
          </a:prstGeom>
          <a:noFill/>
          <a:ln>
            <a:noFill/>
          </a:ln>
        </p:spPr>
      </p:pic>
      <p:sp>
        <p:nvSpPr>
          <p:cNvPr id="1475" name="Google Shape;1475;p176"/>
          <p:cNvSpPr txBox="1"/>
          <p:nvPr>
            <p:ph type="title"/>
          </p:nvPr>
        </p:nvSpPr>
        <p:spPr>
          <a:xfrm>
            <a:off x="311700" y="445025"/>
            <a:ext cx="5191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epoll</a:t>
            </a:r>
            <a:endParaRPr/>
          </a:p>
        </p:txBody>
      </p:sp>
      <p:sp>
        <p:nvSpPr>
          <p:cNvPr id="1476" name="Google Shape;1476;p176"/>
          <p:cNvSpPr/>
          <p:nvPr/>
        </p:nvSpPr>
        <p:spPr>
          <a:xfrm>
            <a:off x="7469525" y="6853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con1</a:t>
            </a:r>
            <a:endParaRPr/>
          </a:p>
        </p:txBody>
      </p:sp>
      <p:sp>
        <p:nvSpPr>
          <p:cNvPr id="1477" name="Google Shape;1477;p176"/>
          <p:cNvSpPr/>
          <p:nvPr/>
        </p:nvSpPr>
        <p:spPr>
          <a:xfrm>
            <a:off x="7483480" y="11006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con2</a:t>
            </a:r>
            <a:endParaRPr/>
          </a:p>
        </p:txBody>
      </p:sp>
      <p:sp>
        <p:nvSpPr>
          <p:cNvPr id="1478" name="Google Shape;1478;p176"/>
          <p:cNvSpPr/>
          <p:nvPr/>
        </p:nvSpPr>
        <p:spPr>
          <a:xfrm>
            <a:off x="7483480" y="15160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con3</a:t>
            </a:r>
            <a:endParaRPr/>
          </a:p>
        </p:txBody>
      </p:sp>
      <p:sp>
        <p:nvSpPr>
          <p:cNvPr id="1479" name="Google Shape;1479;p176"/>
          <p:cNvSpPr/>
          <p:nvPr/>
        </p:nvSpPr>
        <p:spPr>
          <a:xfrm>
            <a:off x="7483480" y="1959175"/>
            <a:ext cx="1536900" cy="27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con4</a:t>
            </a:r>
            <a:endParaRPr/>
          </a:p>
        </p:txBody>
      </p:sp>
      <p:sp>
        <p:nvSpPr>
          <p:cNvPr id="1480" name="Google Shape;1480;p176"/>
          <p:cNvSpPr/>
          <p:nvPr/>
        </p:nvSpPr>
        <p:spPr>
          <a:xfrm>
            <a:off x="7476500" y="24023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con5</a:t>
            </a:r>
            <a:endParaRPr/>
          </a:p>
        </p:txBody>
      </p:sp>
      <p:sp>
        <p:nvSpPr>
          <p:cNvPr id="1481" name="Google Shape;1481;p176"/>
          <p:cNvSpPr/>
          <p:nvPr/>
        </p:nvSpPr>
        <p:spPr>
          <a:xfrm>
            <a:off x="7490455" y="28176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con6</a:t>
            </a:r>
            <a:endParaRPr/>
          </a:p>
        </p:txBody>
      </p:sp>
      <p:sp>
        <p:nvSpPr>
          <p:cNvPr id="1482" name="Google Shape;1482;p176"/>
          <p:cNvSpPr/>
          <p:nvPr/>
        </p:nvSpPr>
        <p:spPr>
          <a:xfrm>
            <a:off x="7490455" y="32330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con7</a:t>
            </a:r>
            <a:endParaRPr/>
          </a:p>
        </p:txBody>
      </p:sp>
      <p:sp>
        <p:nvSpPr>
          <p:cNvPr id="1483" name="Google Shape;1483;p176"/>
          <p:cNvSpPr/>
          <p:nvPr/>
        </p:nvSpPr>
        <p:spPr>
          <a:xfrm>
            <a:off x="7490455" y="36761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con8</a:t>
            </a:r>
            <a:endParaRPr/>
          </a:p>
        </p:txBody>
      </p:sp>
      <p:sp>
        <p:nvSpPr>
          <p:cNvPr id="1484" name="Google Shape;1484;p176"/>
          <p:cNvSpPr/>
          <p:nvPr/>
        </p:nvSpPr>
        <p:spPr>
          <a:xfrm>
            <a:off x="7490455" y="4119325"/>
            <a:ext cx="1536900" cy="27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con9</a:t>
            </a:r>
            <a:endParaRPr/>
          </a:p>
        </p:txBody>
      </p:sp>
      <p:sp>
        <p:nvSpPr>
          <p:cNvPr id="1485" name="Google Shape;1485;p176"/>
          <p:cNvSpPr/>
          <p:nvPr/>
        </p:nvSpPr>
        <p:spPr>
          <a:xfrm>
            <a:off x="7490455" y="45624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con10</a:t>
            </a:r>
            <a:endParaRPr/>
          </a:p>
        </p:txBody>
      </p:sp>
      <p:sp>
        <p:nvSpPr>
          <p:cNvPr id="1486" name="Google Shape;1486;p176"/>
          <p:cNvSpPr txBox="1"/>
          <p:nvPr/>
        </p:nvSpPr>
        <p:spPr>
          <a:xfrm>
            <a:off x="145350" y="4604000"/>
            <a:ext cx="69087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The code process moves on, meanwhile the kernel keeps receiving packets and as it does so, it will populate the ready list for those connections with data. In this case we got data for con9 and con4</a:t>
            </a:r>
            <a:endParaRPr i="1" sz="900">
              <a:solidFill>
                <a:schemeClr val="lt2"/>
              </a:solidFill>
            </a:endParaRPr>
          </a:p>
        </p:txBody>
      </p:sp>
      <p:cxnSp>
        <p:nvCxnSpPr>
          <p:cNvPr id="1487" name="Google Shape;1487;p176"/>
          <p:cNvCxnSpPr/>
          <p:nvPr/>
        </p:nvCxnSpPr>
        <p:spPr>
          <a:xfrm flipH="1">
            <a:off x="3851988" y="2623875"/>
            <a:ext cx="623100" cy="6900"/>
          </a:xfrm>
          <a:prstGeom prst="straightConnector1">
            <a:avLst/>
          </a:prstGeom>
          <a:noFill/>
          <a:ln cap="flat" cmpd="sng" w="38100">
            <a:solidFill>
              <a:srgbClr val="FF0000"/>
            </a:solidFill>
            <a:prstDash val="solid"/>
            <a:round/>
            <a:headEnd len="med" w="med" type="none"/>
            <a:tailEnd len="med" w="med" type="triangle"/>
          </a:ln>
        </p:spPr>
      </p:cxnSp>
      <p:sp>
        <p:nvSpPr>
          <p:cNvPr id="1488" name="Google Shape;1488;p176"/>
          <p:cNvSpPr/>
          <p:nvPr/>
        </p:nvSpPr>
        <p:spPr>
          <a:xfrm>
            <a:off x="8536087" y="416432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9" name="Google Shape;1489;p176"/>
          <p:cNvSpPr/>
          <p:nvPr/>
        </p:nvSpPr>
        <p:spPr>
          <a:xfrm>
            <a:off x="8757712" y="416432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0" name="Google Shape;1490;p176"/>
          <p:cNvSpPr/>
          <p:nvPr/>
        </p:nvSpPr>
        <p:spPr>
          <a:xfrm>
            <a:off x="8722987" y="200417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1" name="Google Shape;1491;p176"/>
          <p:cNvSpPr/>
          <p:nvPr/>
        </p:nvSpPr>
        <p:spPr>
          <a:xfrm>
            <a:off x="5704225" y="656075"/>
            <a:ext cx="1509000" cy="32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epoll e (kernel)</a:t>
            </a:r>
            <a:endParaRPr/>
          </a:p>
        </p:txBody>
      </p:sp>
      <p:cxnSp>
        <p:nvCxnSpPr>
          <p:cNvPr id="1492" name="Google Shape;1492;p176"/>
          <p:cNvCxnSpPr>
            <a:stCxn id="1491" idx="2"/>
          </p:cNvCxnSpPr>
          <p:nvPr/>
        </p:nvCxnSpPr>
        <p:spPr>
          <a:xfrm>
            <a:off x="6458725" y="984575"/>
            <a:ext cx="13800" cy="275400"/>
          </a:xfrm>
          <a:prstGeom prst="straightConnector1">
            <a:avLst/>
          </a:prstGeom>
          <a:noFill/>
          <a:ln cap="flat" cmpd="sng" w="9525">
            <a:solidFill>
              <a:schemeClr val="accent1"/>
            </a:solidFill>
            <a:prstDash val="solid"/>
            <a:round/>
            <a:headEnd len="med" w="med" type="none"/>
            <a:tailEnd len="med" w="med" type="triangle"/>
          </a:ln>
        </p:spPr>
      </p:cxnSp>
      <p:sp>
        <p:nvSpPr>
          <p:cNvPr id="1493" name="Google Shape;1493;p176"/>
          <p:cNvSpPr/>
          <p:nvPr/>
        </p:nvSpPr>
        <p:spPr>
          <a:xfrm>
            <a:off x="5628075" y="1304875"/>
            <a:ext cx="1585200" cy="78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Events ready list:</a:t>
            </a:r>
            <a:endParaRPr/>
          </a:p>
          <a:p>
            <a:pPr indent="0" lvl="0" marL="0" rtl="0" algn="ctr">
              <a:spcBef>
                <a:spcPts val="0"/>
              </a:spcBef>
              <a:spcAft>
                <a:spcPts val="0"/>
              </a:spcAft>
              <a:buNone/>
            </a:pPr>
            <a:r>
              <a:rPr lang="en"/>
              <a:t>[con4, con9]</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pic>
        <p:nvPicPr>
          <p:cNvPr id="1498" name="Google Shape;1498;p177"/>
          <p:cNvPicPr preferRelativeResize="0"/>
          <p:nvPr/>
        </p:nvPicPr>
        <p:blipFill>
          <a:blip r:embed="rId3">
            <a:alphaModFix/>
          </a:blip>
          <a:stretch>
            <a:fillRect/>
          </a:stretch>
        </p:blipFill>
        <p:spPr>
          <a:xfrm>
            <a:off x="201101" y="1131575"/>
            <a:ext cx="4744119" cy="3527825"/>
          </a:xfrm>
          <a:prstGeom prst="rect">
            <a:avLst/>
          </a:prstGeom>
          <a:noFill/>
          <a:ln>
            <a:noFill/>
          </a:ln>
        </p:spPr>
      </p:pic>
      <p:sp>
        <p:nvSpPr>
          <p:cNvPr id="1499" name="Google Shape;1499;p177"/>
          <p:cNvSpPr txBox="1"/>
          <p:nvPr>
            <p:ph type="title"/>
          </p:nvPr>
        </p:nvSpPr>
        <p:spPr>
          <a:xfrm>
            <a:off x="311700" y="445025"/>
            <a:ext cx="5191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epoll</a:t>
            </a:r>
            <a:endParaRPr/>
          </a:p>
        </p:txBody>
      </p:sp>
      <p:sp>
        <p:nvSpPr>
          <p:cNvPr id="1500" name="Google Shape;1500;p177"/>
          <p:cNvSpPr/>
          <p:nvPr/>
        </p:nvSpPr>
        <p:spPr>
          <a:xfrm>
            <a:off x="7469525" y="6853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con1</a:t>
            </a:r>
            <a:endParaRPr/>
          </a:p>
        </p:txBody>
      </p:sp>
      <p:sp>
        <p:nvSpPr>
          <p:cNvPr id="1501" name="Google Shape;1501;p177"/>
          <p:cNvSpPr/>
          <p:nvPr/>
        </p:nvSpPr>
        <p:spPr>
          <a:xfrm>
            <a:off x="7483480" y="11006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con2</a:t>
            </a:r>
            <a:endParaRPr/>
          </a:p>
        </p:txBody>
      </p:sp>
      <p:sp>
        <p:nvSpPr>
          <p:cNvPr id="1502" name="Google Shape;1502;p177"/>
          <p:cNvSpPr/>
          <p:nvPr/>
        </p:nvSpPr>
        <p:spPr>
          <a:xfrm>
            <a:off x="7483480" y="15160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con3</a:t>
            </a:r>
            <a:endParaRPr/>
          </a:p>
        </p:txBody>
      </p:sp>
      <p:sp>
        <p:nvSpPr>
          <p:cNvPr id="1503" name="Google Shape;1503;p177"/>
          <p:cNvSpPr/>
          <p:nvPr/>
        </p:nvSpPr>
        <p:spPr>
          <a:xfrm>
            <a:off x="7483480" y="1959175"/>
            <a:ext cx="1536900" cy="27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con4</a:t>
            </a:r>
            <a:endParaRPr/>
          </a:p>
        </p:txBody>
      </p:sp>
      <p:sp>
        <p:nvSpPr>
          <p:cNvPr id="1504" name="Google Shape;1504;p177"/>
          <p:cNvSpPr/>
          <p:nvPr/>
        </p:nvSpPr>
        <p:spPr>
          <a:xfrm>
            <a:off x="7476500" y="24023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con5</a:t>
            </a:r>
            <a:endParaRPr/>
          </a:p>
        </p:txBody>
      </p:sp>
      <p:sp>
        <p:nvSpPr>
          <p:cNvPr id="1505" name="Google Shape;1505;p177"/>
          <p:cNvSpPr/>
          <p:nvPr/>
        </p:nvSpPr>
        <p:spPr>
          <a:xfrm>
            <a:off x="7490455" y="28176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con6</a:t>
            </a:r>
            <a:endParaRPr/>
          </a:p>
        </p:txBody>
      </p:sp>
      <p:sp>
        <p:nvSpPr>
          <p:cNvPr id="1506" name="Google Shape;1506;p177"/>
          <p:cNvSpPr/>
          <p:nvPr/>
        </p:nvSpPr>
        <p:spPr>
          <a:xfrm>
            <a:off x="7490455" y="32330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con7</a:t>
            </a:r>
            <a:endParaRPr/>
          </a:p>
        </p:txBody>
      </p:sp>
      <p:sp>
        <p:nvSpPr>
          <p:cNvPr id="1507" name="Google Shape;1507;p177"/>
          <p:cNvSpPr/>
          <p:nvPr/>
        </p:nvSpPr>
        <p:spPr>
          <a:xfrm>
            <a:off x="7490455" y="36761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con8</a:t>
            </a:r>
            <a:endParaRPr/>
          </a:p>
        </p:txBody>
      </p:sp>
      <p:sp>
        <p:nvSpPr>
          <p:cNvPr id="1508" name="Google Shape;1508;p177"/>
          <p:cNvSpPr/>
          <p:nvPr/>
        </p:nvSpPr>
        <p:spPr>
          <a:xfrm>
            <a:off x="7490455" y="4119325"/>
            <a:ext cx="1536900" cy="27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con9</a:t>
            </a:r>
            <a:endParaRPr/>
          </a:p>
        </p:txBody>
      </p:sp>
      <p:sp>
        <p:nvSpPr>
          <p:cNvPr id="1509" name="Google Shape;1509;p177"/>
          <p:cNvSpPr/>
          <p:nvPr/>
        </p:nvSpPr>
        <p:spPr>
          <a:xfrm>
            <a:off x="7490455" y="45624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con10</a:t>
            </a:r>
            <a:endParaRPr/>
          </a:p>
        </p:txBody>
      </p:sp>
      <p:sp>
        <p:nvSpPr>
          <p:cNvPr id="1510" name="Google Shape;1510;p177"/>
          <p:cNvSpPr txBox="1"/>
          <p:nvPr/>
        </p:nvSpPr>
        <p:spPr>
          <a:xfrm>
            <a:off x="145350" y="4604000"/>
            <a:ext cx="69087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At some point, code calls epoll_wait, if the epoll instance is empty wait is blocked, else we immediately send back the array of events to the user space. Only what is ready. Events count is now 2 elements. </a:t>
            </a:r>
            <a:endParaRPr i="1" sz="900">
              <a:solidFill>
                <a:schemeClr val="lt2"/>
              </a:solidFill>
            </a:endParaRPr>
          </a:p>
        </p:txBody>
      </p:sp>
      <p:cxnSp>
        <p:nvCxnSpPr>
          <p:cNvPr id="1511" name="Google Shape;1511;p177"/>
          <p:cNvCxnSpPr/>
          <p:nvPr/>
        </p:nvCxnSpPr>
        <p:spPr>
          <a:xfrm flipH="1">
            <a:off x="3602763" y="3087675"/>
            <a:ext cx="623100" cy="6900"/>
          </a:xfrm>
          <a:prstGeom prst="straightConnector1">
            <a:avLst/>
          </a:prstGeom>
          <a:noFill/>
          <a:ln cap="flat" cmpd="sng" w="38100">
            <a:solidFill>
              <a:srgbClr val="FF0000"/>
            </a:solidFill>
            <a:prstDash val="solid"/>
            <a:round/>
            <a:headEnd len="med" w="med" type="none"/>
            <a:tailEnd len="med" w="med" type="triangle"/>
          </a:ln>
        </p:spPr>
      </p:cxnSp>
      <p:sp>
        <p:nvSpPr>
          <p:cNvPr id="1512" name="Google Shape;1512;p177"/>
          <p:cNvSpPr/>
          <p:nvPr/>
        </p:nvSpPr>
        <p:spPr>
          <a:xfrm>
            <a:off x="8536087" y="416432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3" name="Google Shape;1513;p177"/>
          <p:cNvSpPr/>
          <p:nvPr/>
        </p:nvSpPr>
        <p:spPr>
          <a:xfrm>
            <a:off x="8757712" y="416432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4" name="Google Shape;1514;p177"/>
          <p:cNvSpPr/>
          <p:nvPr/>
        </p:nvSpPr>
        <p:spPr>
          <a:xfrm>
            <a:off x="8722987" y="200417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5" name="Google Shape;1515;p177"/>
          <p:cNvSpPr/>
          <p:nvPr/>
        </p:nvSpPr>
        <p:spPr>
          <a:xfrm>
            <a:off x="5704225" y="656075"/>
            <a:ext cx="1509000" cy="32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epoll e (kernel)</a:t>
            </a:r>
            <a:endParaRPr/>
          </a:p>
        </p:txBody>
      </p:sp>
      <p:cxnSp>
        <p:nvCxnSpPr>
          <p:cNvPr id="1516" name="Google Shape;1516;p177"/>
          <p:cNvCxnSpPr>
            <a:stCxn id="1515" idx="2"/>
          </p:cNvCxnSpPr>
          <p:nvPr/>
        </p:nvCxnSpPr>
        <p:spPr>
          <a:xfrm>
            <a:off x="6458725" y="984575"/>
            <a:ext cx="13800" cy="275400"/>
          </a:xfrm>
          <a:prstGeom prst="straightConnector1">
            <a:avLst/>
          </a:prstGeom>
          <a:noFill/>
          <a:ln cap="flat" cmpd="sng" w="9525">
            <a:solidFill>
              <a:schemeClr val="accent1"/>
            </a:solidFill>
            <a:prstDash val="solid"/>
            <a:round/>
            <a:headEnd len="med" w="med" type="none"/>
            <a:tailEnd len="med" w="med" type="triangle"/>
          </a:ln>
        </p:spPr>
      </p:cxnSp>
      <p:sp>
        <p:nvSpPr>
          <p:cNvPr id="1517" name="Google Shape;1517;p177"/>
          <p:cNvSpPr/>
          <p:nvPr/>
        </p:nvSpPr>
        <p:spPr>
          <a:xfrm>
            <a:off x="5704225" y="1304875"/>
            <a:ext cx="1585200" cy="78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Events ready list:</a:t>
            </a:r>
            <a:endParaRPr/>
          </a:p>
          <a:p>
            <a:pPr indent="0" lvl="0" marL="0" rtl="0" algn="ctr">
              <a:spcBef>
                <a:spcPts val="0"/>
              </a:spcBef>
              <a:spcAft>
                <a:spcPts val="0"/>
              </a:spcAft>
              <a:buNone/>
            </a:pPr>
            <a:r>
              <a:rPr lang="en"/>
              <a:t>[con4, con9]</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pic>
        <p:nvPicPr>
          <p:cNvPr id="1522" name="Google Shape;1522;p178"/>
          <p:cNvPicPr preferRelativeResize="0"/>
          <p:nvPr/>
        </p:nvPicPr>
        <p:blipFill>
          <a:blip r:embed="rId3">
            <a:alphaModFix/>
          </a:blip>
          <a:stretch>
            <a:fillRect/>
          </a:stretch>
        </p:blipFill>
        <p:spPr>
          <a:xfrm>
            <a:off x="201101" y="1131575"/>
            <a:ext cx="4744119" cy="3527825"/>
          </a:xfrm>
          <a:prstGeom prst="rect">
            <a:avLst/>
          </a:prstGeom>
          <a:noFill/>
          <a:ln>
            <a:noFill/>
          </a:ln>
        </p:spPr>
      </p:pic>
      <p:sp>
        <p:nvSpPr>
          <p:cNvPr id="1523" name="Google Shape;1523;p178"/>
          <p:cNvSpPr txBox="1"/>
          <p:nvPr>
            <p:ph type="title"/>
          </p:nvPr>
        </p:nvSpPr>
        <p:spPr>
          <a:xfrm>
            <a:off x="311700" y="445025"/>
            <a:ext cx="5191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epoll</a:t>
            </a:r>
            <a:endParaRPr/>
          </a:p>
        </p:txBody>
      </p:sp>
      <p:sp>
        <p:nvSpPr>
          <p:cNvPr id="1524" name="Google Shape;1524;p178"/>
          <p:cNvSpPr/>
          <p:nvPr/>
        </p:nvSpPr>
        <p:spPr>
          <a:xfrm>
            <a:off x="7469525" y="6853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con1</a:t>
            </a:r>
            <a:endParaRPr/>
          </a:p>
        </p:txBody>
      </p:sp>
      <p:sp>
        <p:nvSpPr>
          <p:cNvPr id="1525" name="Google Shape;1525;p178"/>
          <p:cNvSpPr/>
          <p:nvPr/>
        </p:nvSpPr>
        <p:spPr>
          <a:xfrm>
            <a:off x="7483480" y="11006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con2</a:t>
            </a:r>
            <a:endParaRPr/>
          </a:p>
        </p:txBody>
      </p:sp>
      <p:sp>
        <p:nvSpPr>
          <p:cNvPr id="1526" name="Google Shape;1526;p178"/>
          <p:cNvSpPr/>
          <p:nvPr/>
        </p:nvSpPr>
        <p:spPr>
          <a:xfrm>
            <a:off x="7483480" y="15160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con3</a:t>
            </a:r>
            <a:endParaRPr/>
          </a:p>
        </p:txBody>
      </p:sp>
      <p:sp>
        <p:nvSpPr>
          <p:cNvPr id="1527" name="Google Shape;1527;p178"/>
          <p:cNvSpPr/>
          <p:nvPr/>
        </p:nvSpPr>
        <p:spPr>
          <a:xfrm>
            <a:off x="7483480" y="19591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con4</a:t>
            </a:r>
            <a:endParaRPr/>
          </a:p>
        </p:txBody>
      </p:sp>
      <p:sp>
        <p:nvSpPr>
          <p:cNvPr id="1528" name="Google Shape;1528;p178"/>
          <p:cNvSpPr/>
          <p:nvPr/>
        </p:nvSpPr>
        <p:spPr>
          <a:xfrm>
            <a:off x="7476500" y="24023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con5</a:t>
            </a:r>
            <a:endParaRPr/>
          </a:p>
        </p:txBody>
      </p:sp>
      <p:sp>
        <p:nvSpPr>
          <p:cNvPr id="1529" name="Google Shape;1529;p178"/>
          <p:cNvSpPr/>
          <p:nvPr/>
        </p:nvSpPr>
        <p:spPr>
          <a:xfrm>
            <a:off x="7490455" y="28176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con6</a:t>
            </a:r>
            <a:endParaRPr/>
          </a:p>
        </p:txBody>
      </p:sp>
      <p:sp>
        <p:nvSpPr>
          <p:cNvPr id="1530" name="Google Shape;1530;p178"/>
          <p:cNvSpPr/>
          <p:nvPr/>
        </p:nvSpPr>
        <p:spPr>
          <a:xfrm>
            <a:off x="7490455" y="32330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con7</a:t>
            </a:r>
            <a:endParaRPr/>
          </a:p>
        </p:txBody>
      </p:sp>
      <p:sp>
        <p:nvSpPr>
          <p:cNvPr id="1531" name="Google Shape;1531;p178"/>
          <p:cNvSpPr/>
          <p:nvPr/>
        </p:nvSpPr>
        <p:spPr>
          <a:xfrm>
            <a:off x="7490455" y="36761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con8</a:t>
            </a:r>
            <a:endParaRPr/>
          </a:p>
        </p:txBody>
      </p:sp>
      <p:sp>
        <p:nvSpPr>
          <p:cNvPr id="1532" name="Google Shape;1532;p178"/>
          <p:cNvSpPr/>
          <p:nvPr/>
        </p:nvSpPr>
        <p:spPr>
          <a:xfrm>
            <a:off x="7490455" y="41193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con9</a:t>
            </a:r>
            <a:endParaRPr/>
          </a:p>
        </p:txBody>
      </p:sp>
      <p:sp>
        <p:nvSpPr>
          <p:cNvPr id="1533" name="Google Shape;1533;p178"/>
          <p:cNvSpPr/>
          <p:nvPr/>
        </p:nvSpPr>
        <p:spPr>
          <a:xfrm>
            <a:off x="7490455" y="45624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con10</a:t>
            </a:r>
            <a:endParaRPr/>
          </a:p>
        </p:txBody>
      </p:sp>
      <p:sp>
        <p:nvSpPr>
          <p:cNvPr id="1534" name="Google Shape;1534;p178"/>
          <p:cNvSpPr txBox="1"/>
          <p:nvPr/>
        </p:nvSpPr>
        <p:spPr>
          <a:xfrm>
            <a:off x="145350" y="4604000"/>
            <a:ext cx="69087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the user calls read as non-blocking on connection 9 and connection 4 emptying the receive buffers.</a:t>
            </a:r>
            <a:endParaRPr i="1" sz="900">
              <a:solidFill>
                <a:schemeClr val="lt2"/>
              </a:solidFill>
            </a:endParaRPr>
          </a:p>
        </p:txBody>
      </p:sp>
      <p:cxnSp>
        <p:nvCxnSpPr>
          <p:cNvPr id="1535" name="Google Shape;1535;p178"/>
          <p:cNvCxnSpPr/>
          <p:nvPr/>
        </p:nvCxnSpPr>
        <p:spPr>
          <a:xfrm flipH="1">
            <a:off x="3990438" y="3676175"/>
            <a:ext cx="623100" cy="6900"/>
          </a:xfrm>
          <a:prstGeom prst="straightConnector1">
            <a:avLst/>
          </a:prstGeom>
          <a:noFill/>
          <a:ln cap="flat" cmpd="sng" w="38100">
            <a:solidFill>
              <a:srgbClr val="FF0000"/>
            </a:solidFill>
            <a:prstDash val="solid"/>
            <a:round/>
            <a:headEnd len="med" w="med" type="none"/>
            <a:tailEnd len="med" w="med" type="triangle"/>
          </a:ln>
        </p:spPr>
      </p:cxnSp>
      <p:sp>
        <p:nvSpPr>
          <p:cNvPr id="1536" name="Google Shape;1536;p178"/>
          <p:cNvSpPr/>
          <p:nvPr/>
        </p:nvSpPr>
        <p:spPr>
          <a:xfrm>
            <a:off x="5704225" y="656075"/>
            <a:ext cx="1509000" cy="32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epoll e (kernel)</a:t>
            </a:r>
            <a:endParaRPr/>
          </a:p>
        </p:txBody>
      </p:sp>
      <p:cxnSp>
        <p:nvCxnSpPr>
          <p:cNvPr id="1537" name="Google Shape;1537;p178"/>
          <p:cNvCxnSpPr>
            <a:stCxn id="1536" idx="2"/>
          </p:cNvCxnSpPr>
          <p:nvPr/>
        </p:nvCxnSpPr>
        <p:spPr>
          <a:xfrm>
            <a:off x="6458725" y="984575"/>
            <a:ext cx="13800" cy="275400"/>
          </a:xfrm>
          <a:prstGeom prst="straightConnector1">
            <a:avLst/>
          </a:prstGeom>
          <a:noFill/>
          <a:ln cap="flat" cmpd="sng" w="9525">
            <a:solidFill>
              <a:schemeClr val="accent1"/>
            </a:solidFill>
            <a:prstDash val="solid"/>
            <a:round/>
            <a:headEnd len="med" w="med" type="none"/>
            <a:tailEnd len="med" w="med" type="triangle"/>
          </a:ln>
        </p:spPr>
      </p:cxnSp>
      <p:sp>
        <p:nvSpPr>
          <p:cNvPr id="1538" name="Google Shape;1538;p178"/>
          <p:cNvSpPr/>
          <p:nvPr/>
        </p:nvSpPr>
        <p:spPr>
          <a:xfrm>
            <a:off x="5704225" y="1304875"/>
            <a:ext cx="1585200" cy="78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Events ready list:</a:t>
            </a:r>
            <a:endParaRPr/>
          </a:p>
          <a:p>
            <a:pPr indent="0" lvl="0" marL="0" rtl="0" algn="ctr">
              <a:spcBef>
                <a:spcPts val="0"/>
              </a:spcBef>
              <a:spcAft>
                <a:spcPts val="0"/>
              </a:spcAft>
              <a:buNone/>
            </a:pPr>
            <a:r>
              <a:rPr lang="en"/>
              <a:t>[]</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179"/>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epoll drawbacks</a:t>
            </a:r>
            <a:endParaRPr/>
          </a:p>
        </p:txBody>
      </p:sp>
      <p:sp>
        <p:nvSpPr>
          <p:cNvPr id="1544" name="Google Shape;1544;p179"/>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Complex</a:t>
            </a:r>
            <a:endParaRPr sz="2200"/>
          </a:p>
          <a:p>
            <a:pPr indent="-368300" lvl="1" marL="914400" rtl="0" algn="l">
              <a:spcBef>
                <a:spcPts val="0"/>
              </a:spcBef>
              <a:spcAft>
                <a:spcPts val="0"/>
              </a:spcAft>
              <a:buSzPts val="2200"/>
              <a:buChar char="○"/>
            </a:pPr>
            <a:r>
              <a:rPr lang="en" sz="2200"/>
              <a:t>Level-triggered vs edge-triggered</a:t>
            </a:r>
            <a:endParaRPr sz="2200"/>
          </a:p>
          <a:p>
            <a:pPr indent="-368300" lvl="0" marL="457200" rtl="0" algn="l">
              <a:spcBef>
                <a:spcPts val="0"/>
              </a:spcBef>
              <a:spcAft>
                <a:spcPts val="0"/>
              </a:spcAft>
              <a:buSzPts val="2200"/>
              <a:buChar char="●"/>
            </a:pPr>
            <a:r>
              <a:rPr lang="en" sz="2200"/>
              <a:t>Only in linux</a:t>
            </a:r>
            <a:endParaRPr sz="2200"/>
          </a:p>
          <a:p>
            <a:pPr indent="-368300" lvl="0" marL="457200" rtl="0" algn="l">
              <a:spcBef>
                <a:spcPts val="0"/>
              </a:spcBef>
              <a:spcAft>
                <a:spcPts val="0"/>
              </a:spcAft>
              <a:buSzPts val="2200"/>
              <a:buChar char="●"/>
            </a:pPr>
            <a:r>
              <a:rPr lang="en" sz="2200"/>
              <a:t>Too many syscalls</a:t>
            </a:r>
            <a:endParaRPr sz="2200"/>
          </a:p>
          <a:p>
            <a:pPr indent="-368300" lvl="0" marL="457200" rtl="0" algn="l">
              <a:spcBef>
                <a:spcPts val="0"/>
              </a:spcBef>
              <a:spcAft>
                <a:spcPts val="0"/>
              </a:spcAft>
              <a:buSzPts val="2200"/>
              <a:buChar char="●"/>
            </a:pPr>
            <a:r>
              <a:rPr lang="en" sz="2200"/>
              <a:t>Doesn’t work on files</a:t>
            </a:r>
            <a:endParaRPr sz="2200"/>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80"/>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io_uring</a:t>
            </a:r>
            <a:endParaRPr/>
          </a:p>
        </p:txBody>
      </p:sp>
      <p:sp>
        <p:nvSpPr>
          <p:cNvPr id="1550" name="Google Shape;1550;p180"/>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Based on completion</a:t>
            </a:r>
            <a:endParaRPr sz="2200"/>
          </a:p>
          <a:p>
            <a:pPr indent="-368300" lvl="0" marL="457200" rtl="0" algn="l">
              <a:spcBef>
                <a:spcPts val="0"/>
              </a:spcBef>
              <a:spcAft>
                <a:spcPts val="0"/>
              </a:spcAft>
              <a:buSzPts val="2200"/>
              <a:buChar char="●"/>
            </a:pPr>
            <a:r>
              <a:rPr lang="en" sz="2200"/>
              <a:t>Kernel does the work</a:t>
            </a:r>
            <a:endParaRPr sz="2200"/>
          </a:p>
          <a:p>
            <a:pPr indent="-368300" lvl="0" marL="457200" rtl="0" algn="l">
              <a:spcBef>
                <a:spcPts val="0"/>
              </a:spcBef>
              <a:spcAft>
                <a:spcPts val="0"/>
              </a:spcAft>
              <a:buSzPts val="2200"/>
              <a:buChar char="●"/>
            </a:pPr>
            <a:r>
              <a:rPr lang="en" sz="2200"/>
              <a:t>Shared memory, user puts “job”</a:t>
            </a:r>
            <a:endParaRPr sz="2200"/>
          </a:p>
          <a:p>
            <a:pPr indent="-368300" lvl="0" marL="457200" rtl="0" algn="l">
              <a:spcBef>
                <a:spcPts val="0"/>
              </a:spcBef>
              <a:spcAft>
                <a:spcPts val="0"/>
              </a:spcAft>
              <a:buSzPts val="2200"/>
              <a:buChar char="●"/>
            </a:pPr>
            <a:r>
              <a:rPr lang="en" sz="2200"/>
              <a:t>kernel does the work and writes results</a:t>
            </a:r>
            <a:endParaRPr sz="2200"/>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181"/>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io_uring</a:t>
            </a:r>
            <a:endParaRPr/>
          </a:p>
        </p:txBody>
      </p:sp>
      <p:sp>
        <p:nvSpPr>
          <p:cNvPr id="1556" name="Google Shape;1556;p181"/>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Based on completion</a:t>
            </a:r>
            <a:endParaRPr sz="2200"/>
          </a:p>
          <a:p>
            <a:pPr indent="-368300" lvl="0" marL="457200" rtl="0" algn="l">
              <a:spcBef>
                <a:spcPts val="0"/>
              </a:spcBef>
              <a:spcAft>
                <a:spcPts val="0"/>
              </a:spcAft>
              <a:buSzPts val="2200"/>
              <a:buChar char="●"/>
            </a:pPr>
            <a:r>
              <a:rPr lang="en" sz="2200"/>
              <a:t>Kernel does the work</a:t>
            </a:r>
            <a:endParaRPr sz="2200"/>
          </a:p>
          <a:p>
            <a:pPr indent="-368300" lvl="0" marL="457200" rtl="0" algn="l">
              <a:spcBef>
                <a:spcPts val="0"/>
              </a:spcBef>
              <a:spcAft>
                <a:spcPts val="0"/>
              </a:spcAft>
              <a:buSzPts val="2200"/>
              <a:buChar char="●"/>
            </a:pPr>
            <a:r>
              <a:rPr lang="en" sz="2200"/>
              <a:t>Shared memory, user puts “job”</a:t>
            </a:r>
            <a:endParaRPr sz="2200"/>
          </a:p>
          <a:p>
            <a:pPr indent="-368300" lvl="0" marL="457200" rtl="0" algn="l">
              <a:spcBef>
                <a:spcPts val="0"/>
              </a:spcBef>
              <a:spcAft>
                <a:spcPts val="0"/>
              </a:spcAft>
              <a:buSzPts val="2200"/>
              <a:buChar char="●"/>
            </a:pPr>
            <a:r>
              <a:rPr lang="en" sz="2200"/>
              <a:t>kernel does the work and writes results</a:t>
            </a:r>
            <a:endParaRPr sz="2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V8 Engine </a:t>
            </a:r>
            <a:endParaRPr/>
          </a:p>
        </p:txBody>
      </p:sp>
      <p:sp>
        <p:nvSpPr>
          <p:cNvPr id="183" name="Google Shape;183;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V8 stores </a:t>
            </a:r>
            <a:r>
              <a:rPr lang="en"/>
              <a:t>primitive data type</a:t>
            </a:r>
            <a:r>
              <a:rPr lang="en"/>
              <a:t> in the stack</a:t>
            </a:r>
            <a:endParaRPr/>
          </a:p>
          <a:p>
            <a:pPr indent="-260350" lvl="1" marL="914400" rtl="0" algn="l">
              <a:lnSpc>
                <a:spcPct val="150000"/>
              </a:lnSpc>
              <a:spcBef>
                <a:spcPts val="0"/>
              </a:spcBef>
              <a:spcAft>
                <a:spcPts val="0"/>
              </a:spcAft>
              <a:buSzPts val="500"/>
              <a:buChar char="○"/>
            </a:pPr>
            <a:r>
              <a:rPr lang="en" sz="1000">
                <a:solidFill>
                  <a:srgbClr val="569CD6"/>
                </a:solidFill>
                <a:highlight>
                  <a:srgbClr val="1F1F1F"/>
                </a:highlight>
                <a:latin typeface="Courier New"/>
                <a:ea typeface="Courier New"/>
                <a:cs typeface="Courier New"/>
                <a:sym typeface="Courier New"/>
              </a:rPr>
              <a:t>let</a:t>
            </a:r>
            <a:r>
              <a:rPr lang="en" sz="1000">
                <a:solidFill>
                  <a:srgbClr val="CCCCCC"/>
                </a:solidFill>
                <a:highlight>
                  <a:srgbClr val="1F1F1F"/>
                </a:highlight>
                <a:latin typeface="Courier New"/>
                <a:ea typeface="Courier New"/>
                <a:cs typeface="Courier New"/>
                <a:sym typeface="Courier New"/>
              </a:rPr>
              <a:t> </a:t>
            </a:r>
            <a:r>
              <a:rPr lang="en" sz="1000">
                <a:solidFill>
                  <a:srgbClr val="9CDCFE"/>
                </a:solidFill>
                <a:highlight>
                  <a:srgbClr val="1F1F1F"/>
                </a:highlight>
                <a:latin typeface="Courier New"/>
                <a:ea typeface="Courier New"/>
                <a:cs typeface="Courier New"/>
                <a:sym typeface="Courier New"/>
              </a:rPr>
              <a:t>x</a:t>
            </a:r>
            <a:r>
              <a:rPr lang="en" sz="1000">
                <a:solidFill>
                  <a:srgbClr val="CCCCCC"/>
                </a:solidFill>
                <a:highlight>
                  <a:srgbClr val="1F1F1F"/>
                </a:highlight>
                <a:latin typeface="Courier New"/>
                <a:ea typeface="Courier New"/>
                <a:cs typeface="Courier New"/>
                <a:sym typeface="Courier New"/>
              </a:rPr>
              <a:t> </a:t>
            </a:r>
            <a:r>
              <a:rPr lang="en" sz="1000">
                <a:solidFill>
                  <a:srgbClr val="D4D4D4"/>
                </a:solidFill>
                <a:highlight>
                  <a:srgbClr val="1F1F1F"/>
                </a:highlight>
                <a:latin typeface="Courier New"/>
                <a:ea typeface="Courier New"/>
                <a:cs typeface="Courier New"/>
                <a:sym typeface="Courier New"/>
              </a:rPr>
              <a:t>=</a:t>
            </a:r>
            <a:r>
              <a:rPr lang="en" sz="1000">
                <a:solidFill>
                  <a:srgbClr val="CCCCCC"/>
                </a:solidFill>
                <a:highlight>
                  <a:srgbClr val="1F1F1F"/>
                </a:highlight>
                <a:latin typeface="Courier New"/>
                <a:ea typeface="Courier New"/>
                <a:cs typeface="Courier New"/>
                <a:sym typeface="Courier New"/>
              </a:rPr>
              <a:t> </a:t>
            </a:r>
            <a:r>
              <a:rPr lang="en" sz="1000">
                <a:solidFill>
                  <a:srgbClr val="B5CEA8"/>
                </a:solidFill>
                <a:highlight>
                  <a:srgbClr val="1F1F1F"/>
                </a:highlight>
                <a:latin typeface="Courier New"/>
                <a:ea typeface="Courier New"/>
                <a:cs typeface="Courier New"/>
                <a:sym typeface="Courier New"/>
              </a:rPr>
              <a:t>5</a:t>
            </a:r>
            <a:r>
              <a:rPr lang="en" sz="1000">
                <a:solidFill>
                  <a:srgbClr val="CCCCCC"/>
                </a:solidFill>
                <a:highlight>
                  <a:srgbClr val="1F1F1F"/>
                </a:highlight>
                <a:latin typeface="Courier New"/>
                <a:ea typeface="Courier New"/>
                <a:cs typeface="Courier New"/>
                <a:sym typeface="Courier New"/>
              </a:rPr>
              <a:t>;</a:t>
            </a:r>
            <a:endParaRPr sz="500"/>
          </a:p>
          <a:p>
            <a:pPr indent="-342900" lvl="0" marL="457200" rtl="0" algn="l">
              <a:spcBef>
                <a:spcPts val="0"/>
              </a:spcBef>
              <a:spcAft>
                <a:spcPts val="0"/>
              </a:spcAft>
              <a:buSzPts val="1800"/>
              <a:buChar char="●"/>
            </a:pPr>
            <a:r>
              <a:rPr lang="en"/>
              <a:t>Objects and Arrays are stored in the heap</a:t>
            </a:r>
            <a:endParaRPr/>
          </a:p>
          <a:p>
            <a:pPr indent="-342900" lvl="0" marL="457200" rtl="0" algn="l">
              <a:spcBef>
                <a:spcPts val="0"/>
              </a:spcBef>
              <a:spcAft>
                <a:spcPts val="0"/>
              </a:spcAft>
              <a:buSzPts val="1800"/>
              <a:buChar char="●"/>
            </a:pPr>
            <a:r>
              <a:rPr lang="en"/>
              <a:t>Both are treated as objects</a:t>
            </a:r>
            <a:endParaRPr/>
          </a:p>
          <a:p>
            <a:pPr indent="-342900" lvl="0" marL="457200" rtl="0" algn="l">
              <a:spcBef>
                <a:spcPts val="0"/>
              </a:spcBef>
              <a:spcAft>
                <a:spcPts val="0"/>
              </a:spcAft>
              <a:buSzPts val="1800"/>
              <a:buChar char="●"/>
            </a:pPr>
            <a:r>
              <a:rPr lang="en"/>
              <a:t>The Object has two arrays:</a:t>
            </a:r>
            <a:endParaRPr/>
          </a:p>
          <a:p>
            <a:pPr indent="-317500" lvl="1" marL="914400" rtl="0" algn="l">
              <a:spcBef>
                <a:spcPts val="0"/>
              </a:spcBef>
              <a:spcAft>
                <a:spcPts val="0"/>
              </a:spcAft>
              <a:buSzPts val="1400"/>
              <a:buChar char="○"/>
            </a:pPr>
            <a:r>
              <a:rPr lang="en"/>
              <a:t>Named properties </a:t>
            </a:r>
            <a:endParaRPr/>
          </a:p>
          <a:p>
            <a:pPr indent="-317500" lvl="2" marL="1371600" rtl="0" algn="l">
              <a:spcBef>
                <a:spcPts val="0"/>
              </a:spcBef>
              <a:spcAft>
                <a:spcPts val="0"/>
              </a:spcAft>
              <a:buSzPts val="1400"/>
              <a:buChar char="■"/>
            </a:pPr>
            <a:r>
              <a:rPr lang="en" sz="1100">
                <a:solidFill>
                  <a:srgbClr val="CCCCCC"/>
                </a:solidFill>
                <a:highlight>
                  <a:srgbClr val="1F1F1F"/>
                </a:highlight>
                <a:latin typeface="Courier New"/>
                <a:ea typeface="Courier New"/>
                <a:cs typeface="Courier New"/>
                <a:sym typeface="Courier New"/>
              </a:rPr>
              <a:t>{</a:t>
            </a:r>
            <a:r>
              <a:rPr lang="en" sz="1100">
                <a:solidFill>
                  <a:srgbClr val="CE9178"/>
                </a:solidFill>
                <a:highlight>
                  <a:srgbClr val="1F1F1F"/>
                </a:highlight>
                <a:latin typeface="Courier New"/>
                <a:ea typeface="Courier New"/>
                <a:cs typeface="Courier New"/>
                <a:sym typeface="Courier New"/>
              </a:rPr>
              <a:t>"x"</a:t>
            </a:r>
            <a:r>
              <a:rPr lang="en" sz="1100">
                <a:solidFill>
                  <a:srgbClr val="9CDCFE"/>
                </a:solidFill>
                <a:highlight>
                  <a:srgbClr val="1F1F1F"/>
                </a:highlight>
                <a:latin typeface="Courier New"/>
                <a:ea typeface="Courier New"/>
                <a:cs typeface="Courier New"/>
                <a:sym typeface="Courier New"/>
              </a:rPr>
              <a:t>:</a:t>
            </a:r>
            <a:r>
              <a:rPr lang="en" sz="1100">
                <a:solidFill>
                  <a:srgbClr val="CCCCCC"/>
                </a:solidFill>
                <a:highlight>
                  <a:srgbClr val="1F1F1F"/>
                </a:highlight>
                <a:latin typeface="Courier New"/>
                <a:ea typeface="Courier New"/>
                <a:cs typeface="Courier New"/>
                <a:sym typeface="Courier New"/>
              </a:rPr>
              <a:t> </a:t>
            </a:r>
            <a:r>
              <a:rPr lang="en" sz="1100">
                <a:solidFill>
                  <a:srgbClr val="B5CEA8"/>
                </a:solidFill>
                <a:highlight>
                  <a:srgbClr val="1F1F1F"/>
                </a:highlight>
                <a:latin typeface="Courier New"/>
                <a:ea typeface="Courier New"/>
                <a:cs typeface="Courier New"/>
                <a:sym typeface="Courier New"/>
              </a:rPr>
              <a:t>90</a:t>
            </a:r>
            <a:r>
              <a:rPr lang="en" sz="1100">
                <a:solidFill>
                  <a:srgbClr val="CCCCCC"/>
                </a:solidFill>
                <a:highlight>
                  <a:srgbClr val="1F1F1F"/>
                </a:highlight>
                <a:latin typeface="Courier New"/>
                <a:ea typeface="Courier New"/>
                <a:cs typeface="Courier New"/>
                <a:sym typeface="Courier New"/>
              </a:rPr>
              <a:t>} → [</a:t>
            </a:r>
            <a:r>
              <a:rPr lang="en" sz="1100">
                <a:solidFill>
                  <a:srgbClr val="B5CEA8"/>
                </a:solidFill>
                <a:highlight>
                  <a:srgbClr val="1F1F1F"/>
                </a:highlight>
                <a:latin typeface="Courier New"/>
                <a:ea typeface="Courier New"/>
                <a:cs typeface="Courier New"/>
                <a:sym typeface="Courier New"/>
              </a:rPr>
              <a:t>90</a:t>
            </a:r>
            <a:r>
              <a:rPr lang="en" sz="1100">
                <a:solidFill>
                  <a:srgbClr val="CCCCCC"/>
                </a:solidFill>
                <a:highlight>
                  <a:srgbClr val="1F1F1F"/>
                </a:highlight>
                <a:latin typeface="Courier New"/>
                <a:ea typeface="Courier New"/>
                <a:cs typeface="Courier New"/>
                <a:sym typeface="Courier New"/>
              </a:rPr>
              <a:t>]</a:t>
            </a:r>
            <a:endParaRPr sz="1100">
              <a:solidFill>
                <a:srgbClr val="CCCCCC"/>
              </a:solidFill>
              <a:highlight>
                <a:srgbClr val="1F1F1F"/>
              </a:highlight>
              <a:latin typeface="Courier New"/>
              <a:ea typeface="Courier New"/>
              <a:cs typeface="Courier New"/>
              <a:sym typeface="Courier New"/>
            </a:endParaRPr>
          </a:p>
          <a:p>
            <a:pPr indent="-317500" lvl="2" marL="1371600" rtl="0" algn="l">
              <a:spcBef>
                <a:spcPts val="0"/>
              </a:spcBef>
              <a:spcAft>
                <a:spcPts val="0"/>
              </a:spcAft>
              <a:buSzPts val="1400"/>
              <a:buChar char="■"/>
            </a:pPr>
            <a:r>
              <a:rPr lang="en" sz="1100">
                <a:solidFill>
                  <a:srgbClr val="CCCCCC"/>
                </a:solidFill>
                <a:highlight>
                  <a:srgbClr val="1F1F1F"/>
                </a:highlight>
                <a:latin typeface="Courier New"/>
                <a:ea typeface="Courier New"/>
                <a:cs typeface="Courier New"/>
                <a:sym typeface="Courier New"/>
              </a:rPr>
              <a:t>{</a:t>
            </a:r>
            <a:r>
              <a:rPr lang="en" sz="1100">
                <a:solidFill>
                  <a:srgbClr val="CE9178"/>
                </a:solidFill>
                <a:highlight>
                  <a:srgbClr val="1F1F1F"/>
                </a:highlight>
                <a:latin typeface="Courier New"/>
                <a:ea typeface="Courier New"/>
                <a:cs typeface="Courier New"/>
                <a:sym typeface="Courier New"/>
              </a:rPr>
              <a:t>"a"</a:t>
            </a:r>
            <a:r>
              <a:rPr lang="en" sz="1100">
                <a:solidFill>
                  <a:srgbClr val="9CDCFE"/>
                </a:solidFill>
                <a:highlight>
                  <a:srgbClr val="1F1F1F"/>
                </a:highlight>
                <a:latin typeface="Courier New"/>
                <a:ea typeface="Courier New"/>
                <a:cs typeface="Courier New"/>
                <a:sym typeface="Courier New"/>
              </a:rPr>
              <a:t>:</a:t>
            </a:r>
            <a:r>
              <a:rPr lang="en" sz="1100">
                <a:solidFill>
                  <a:srgbClr val="CCCCCC"/>
                </a:solidFill>
                <a:highlight>
                  <a:srgbClr val="1F1F1F"/>
                </a:highlight>
                <a:latin typeface="Courier New"/>
                <a:ea typeface="Courier New"/>
                <a:cs typeface="Courier New"/>
                <a:sym typeface="Courier New"/>
              </a:rPr>
              <a:t> </a:t>
            </a:r>
            <a:r>
              <a:rPr lang="en" sz="1100">
                <a:solidFill>
                  <a:srgbClr val="B5CEA8"/>
                </a:solidFill>
                <a:highlight>
                  <a:srgbClr val="1F1F1F"/>
                </a:highlight>
                <a:latin typeface="Courier New"/>
                <a:ea typeface="Courier New"/>
                <a:cs typeface="Courier New"/>
                <a:sym typeface="Courier New"/>
              </a:rPr>
              <a:t>10</a:t>
            </a:r>
            <a:r>
              <a:rPr lang="en" sz="1100">
                <a:solidFill>
                  <a:srgbClr val="CCCCCC"/>
                </a:solidFill>
                <a:highlight>
                  <a:srgbClr val="1F1F1F"/>
                </a:highlight>
                <a:latin typeface="Courier New"/>
                <a:ea typeface="Courier New"/>
                <a:cs typeface="Courier New"/>
                <a:sym typeface="Courier New"/>
              </a:rPr>
              <a:t>,</a:t>
            </a:r>
            <a:r>
              <a:rPr lang="en" sz="1100">
                <a:solidFill>
                  <a:srgbClr val="CE9178"/>
                </a:solidFill>
                <a:highlight>
                  <a:srgbClr val="1F1F1F"/>
                </a:highlight>
                <a:latin typeface="Courier New"/>
                <a:ea typeface="Courier New"/>
                <a:cs typeface="Courier New"/>
                <a:sym typeface="Courier New"/>
              </a:rPr>
              <a:t>"b"</a:t>
            </a:r>
            <a:r>
              <a:rPr lang="en" sz="1100">
                <a:solidFill>
                  <a:srgbClr val="9CDCFE"/>
                </a:solidFill>
                <a:highlight>
                  <a:srgbClr val="1F1F1F"/>
                </a:highlight>
                <a:latin typeface="Courier New"/>
                <a:ea typeface="Courier New"/>
                <a:cs typeface="Courier New"/>
                <a:sym typeface="Courier New"/>
              </a:rPr>
              <a:t>:</a:t>
            </a:r>
            <a:r>
              <a:rPr lang="en" sz="1100">
                <a:solidFill>
                  <a:srgbClr val="CCCCCC"/>
                </a:solidFill>
                <a:highlight>
                  <a:srgbClr val="1F1F1F"/>
                </a:highlight>
                <a:latin typeface="Courier New"/>
                <a:ea typeface="Courier New"/>
                <a:cs typeface="Courier New"/>
                <a:sym typeface="Courier New"/>
              </a:rPr>
              <a:t> </a:t>
            </a:r>
            <a:r>
              <a:rPr lang="en" sz="1100">
                <a:solidFill>
                  <a:srgbClr val="B5CEA8"/>
                </a:solidFill>
                <a:highlight>
                  <a:srgbClr val="1F1F1F"/>
                </a:highlight>
                <a:latin typeface="Courier New"/>
                <a:ea typeface="Courier New"/>
                <a:cs typeface="Courier New"/>
                <a:sym typeface="Courier New"/>
              </a:rPr>
              <a:t>20</a:t>
            </a:r>
            <a:r>
              <a:rPr lang="en" sz="1100">
                <a:solidFill>
                  <a:srgbClr val="CCCCCC"/>
                </a:solidFill>
                <a:highlight>
                  <a:srgbClr val="1F1F1F"/>
                </a:highlight>
                <a:latin typeface="Courier New"/>
                <a:ea typeface="Courier New"/>
                <a:cs typeface="Courier New"/>
                <a:sym typeface="Courier New"/>
              </a:rPr>
              <a:t>,</a:t>
            </a:r>
            <a:r>
              <a:rPr lang="en" sz="1100">
                <a:solidFill>
                  <a:srgbClr val="CE9178"/>
                </a:solidFill>
                <a:highlight>
                  <a:srgbClr val="1F1F1F"/>
                </a:highlight>
                <a:latin typeface="Courier New"/>
                <a:ea typeface="Courier New"/>
                <a:cs typeface="Courier New"/>
                <a:sym typeface="Courier New"/>
              </a:rPr>
              <a:t>0</a:t>
            </a:r>
            <a:r>
              <a:rPr lang="en" sz="1100">
                <a:solidFill>
                  <a:srgbClr val="9CDCFE"/>
                </a:solidFill>
                <a:highlight>
                  <a:srgbClr val="1F1F1F"/>
                </a:highlight>
                <a:latin typeface="Courier New"/>
                <a:ea typeface="Courier New"/>
                <a:cs typeface="Courier New"/>
                <a:sym typeface="Courier New"/>
              </a:rPr>
              <a:t>:</a:t>
            </a:r>
            <a:r>
              <a:rPr lang="en" sz="1100">
                <a:solidFill>
                  <a:srgbClr val="CCCCCC"/>
                </a:solidFill>
                <a:highlight>
                  <a:srgbClr val="1F1F1F"/>
                </a:highlight>
                <a:latin typeface="Courier New"/>
                <a:ea typeface="Courier New"/>
                <a:cs typeface="Courier New"/>
                <a:sym typeface="Courier New"/>
              </a:rPr>
              <a:t> </a:t>
            </a:r>
            <a:r>
              <a:rPr lang="en" sz="1100">
                <a:solidFill>
                  <a:srgbClr val="B5CEA8"/>
                </a:solidFill>
                <a:highlight>
                  <a:srgbClr val="1F1F1F"/>
                </a:highlight>
                <a:latin typeface="Courier New"/>
                <a:ea typeface="Courier New"/>
                <a:cs typeface="Courier New"/>
                <a:sym typeface="Courier New"/>
              </a:rPr>
              <a:t>30</a:t>
            </a:r>
            <a:r>
              <a:rPr lang="en" sz="1100">
                <a:solidFill>
                  <a:srgbClr val="CCCCCC"/>
                </a:solidFill>
                <a:highlight>
                  <a:srgbClr val="1F1F1F"/>
                </a:highlight>
                <a:latin typeface="Courier New"/>
                <a:ea typeface="Courier New"/>
                <a:cs typeface="Courier New"/>
                <a:sym typeface="Courier New"/>
              </a:rPr>
              <a:t>} → [</a:t>
            </a:r>
            <a:r>
              <a:rPr lang="en" sz="1100">
                <a:solidFill>
                  <a:srgbClr val="B5CEA8"/>
                </a:solidFill>
                <a:highlight>
                  <a:srgbClr val="1F1F1F"/>
                </a:highlight>
                <a:latin typeface="Courier New"/>
                <a:ea typeface="Courier New"/>
                <a:cs typeface="Courier New"/>
                <a:sym typeface="Courier New"/>
              </a:rPr>
              <a:t>10</a:t>
            </a:r>
            <a:r>
              <a:rPr lang="en" sz="1100">
                <a:solidFill>
                  <a:srgbClr val="CCCCCC"/>
                </a:solidFill>
                <a:highlight>
                  <a:srgbClr val="1F1F1F"/>
                </a:highlight>
                <a:latin typeface="Courier New"/>
                <a:ea typeface="Courier New"/>
                <a:cs typeface="Courier New"/>
                <a:sym typeface="Courier New"/>
              </a:rPr>
              <a:t>,</a:t>
            </a:r>
            <a:r>
              <a:rPr lang="en" sz="1100">
                <a:solidFill>
                  <a:srgbClr val="B5CEA8"/>
                </a:solidFill>
                <a:highlight>
                  <a:srgbClr val="1F1F1F"/>
                </a:highlight>
                <a:latin typeface="Courier New"/>
                <a:ea typeface="Courier New"/>
                <a:cs typeface="Courier New"/>
                <a:sym typeface="Courier New"/>
              </a:rPr>
              <a:t>20</a:t>
            </a:r>
            <a:r>
              <a:rPr lang="en" sz="1100">
                <a:solidFill>
                  <a:srgbClr val="CCCCCC"/>
                </a:solidFill>
                <a:highlight>
                  <a:srgbClr val="1F1F1F"/>
                </a:highlight>
                <a:latin typeface="Courier New"/>
                <a:ea typeface="Courier New"/>
                <a:cs typeface="Courier New"/>
                <a:sym typeface="Courier New"/>
              </a:rPr>
              <a:t>]</a:t>
            </a:r>
            <a:endParaRPr/>
          </a:p>
          <a:p>
            <a:pPr indent="-317500" lvl="1" marL="914400" rtl="0" algn="l">
              <a:spcBef>
                <a:spcPts val="0"/>
              </a:spcBef>
              <a:spcAft>
                <a:spcPts val="0"/>
              </a:spcAft>
              <a:buSzPts val="1400"/>
              <a:buChar char="○"/>
            </a:pPr>
            <a:r>
              <a:rPr lang="en"/>
              <a:t>Elements (index based) </a:t>
            </a:r>
            <a:endParaRPr/>
          </a:p>
          <a:p>
            <a:pPr indent="-298450" lvl="2" marL="1371600" rtl="0" algn="l">
              <a:lnSpc>
                <a:spcPct val="150000"/>
              </a:lnSpc>
              <a:spcBef>
                <a:spcPts val="0"/>
              </a:spcBef>
              <a:spcAft>
                <a:spcPts val="0"/>
              </a:spcAft>
              <a:buClr>
                <a:srgbClr val="CCCCCC"/>
              </a:buClr>
              <a:buSzPts val="1100"/>
              <a:buFont typeface="Courier New"/>
              <a:buChar char="■"/>
            </a:pPr>
            <a:r>
              <a:rPr lang="en" sz="1100">
                <a:solidFill>
                  <a:srgbClr val="CCCCCC"/>
                </a:solidFill>
                <a:highlight>
                  <a:srgbClr val="1F1F1F"/>
                </a:highlight>
                <a:latin typeface="Courier New"/>
                <a:ea typeface="Courier New"/>
                <a:cs typeface="Courier New"/>
                <a:sym typeface="Courier New"/>
              </a:rPr>
              <a:t>[</a:t>
            </a:r>
            <a:r>
              <a:rPr lang="en" sz="1100">
                <a:solidFill>
                  <a:srgbClr val="B5CEA8"/>
                </a:solidFill>
                <a:highlight>
                  <a:srgbClr val="1F1F1F"/>
                </a:highlight>
                <a:latin typeface="Courier New"/>
                <a:ea typeface="Courier New"/>
                <a:cs typeface="Courier New"/>
                <a:sym typeface="Courier New"/>
              </a:rPr>
              <a:t>8</a:t>
            </a:r>
            <a:r>
              <a:rPr lang="en" sz="1100">
                <a:solidFill>
                  <a:srgbClr val="CCCCCC"/>
                </a:solidFill>
                <a:highlight>
                  <a:srgbClr val="1F1F1F"/>
                </a:highlight>
                <a:latin typeface="Courier New"/>
                <a:ea typeface="Courier New"/>
                <a:cs typeface="Courier New"/>
                <a:sym typeface="Courier New"/>
              </a:rPr>
              <a:t>,</a:t>
            </a:r>
            <a:r>
              <a:rPr lang="en" sz="1100">
                <a:solidFill>
                  <a:srgbClr val="B5CEA8"/>
                </a:solidFill>
                <a:highlight>
                  <a:srgbClr val="1F1F1F"/>
                </a:highlight>
                <a:latin typeface="Courier New"/>
                <a:ea typeface="Courier New"/>
                <a:cs typeface="Courier New"/>
                <a:sym typeface="Courier New"/>
              </a:rPr>
              <a:t>9</a:t>
            </a:r>
            <a:r>
              <a:rPr lang="en" sz="1100">
                <a:solidFill>
                  <a:srgbClr val="CCCCCC"/>
                </a:solidFill>
                <a:highlight>
                  <a:srgbClr val="1F1F1F"/>
                </a:highlight>
                <a:latin typeface="Courier New"/>
                <a:ea typeface="Courier New"/>
                <a:cs typeface="Courier New"/>
                <a:sym typeface="Courier New"/>
              </a:rPr>
              <a:t>,</a:t>
            </a:r>
            <a:r>
              <a:rPr lang="en" sz="1100">
                <a:solidFill>
                  <a:srgbClr val="B5CEA8"/>
                </a:solidFill>
                <a:highlight>
                  <a:srgbClr val="1F1F1F"/>
                </a:highlight>
                <a:latin typeface="Courier New"/>
                <a:ea typeface="Courier New"/>
                <a:cs typeface="Courier New"/>
                <a:sym typeface="Courier New"/>
              </a:rPr>
              <a:t>10</a:t>
            </a:r>
            <a:r>
              <a:rPr lang="en" sz="1100">
                <a:solidFill>
                  <a:srgbClr val="CCCCCC"/>
                </a:solidFill>
                <a:highlight>
                  <a:srgbClr val="1F1F1F"/>
                </a:highlight>
                <a:latin typeface="Courier New"/>
                <a:ea typeface="Courier New"/>
                <a:cs typeface="Courier New"/>
                <a:sym typeface="Courier New"/>
              </a:rPr>
              <a:t>] → [</a:t>
            </a:r>
            <a:r>
              <a:rPr lang="en" sz="1100">
                <a:solidFill>
                  <a:srgbClr val="B5CEA8"/>
                </a:solidFill>
                <a:highlight>
                  <a:srgbClr val="1F1F1F"/>
                </a:highlight>
                <a:latin typeface="Courier New"/>
                <a:ea typeface="Courier New"/>
                <a:cs typeface="Courier New"/>
                <a:sym typeface="Courier New"/>
              </a:rPr>
              <a:t>8</a:t>
            </a:r>
            <a:r>
              <a:rPr lang="en" sz="1100">
                <a:solidFill>
                  <a:srgbClr val="CCCCCC"/>
                </a:solidFill>
                <a:highlight>
                  <a:srgbClr val="1F1F1F"/>
                </a:highlight>
                <a:latin typeface="Courier New"/>
                <a:ea typeface="Courier New"/>
                <a:cs typeface="Courier New"/>
                <a:sym typeface="Courier New"/>
              </a:rPr>
              <a:t>,</a:t>
            </a:r>
            <a:r>
              <a:rPr lang="en" sz="1100">
                <a:solidFill>
                  <a:srgbClr val="B5CEA8"/>
                </a:solidFill>
                <a:highlight>
                  <a:srgbClr val="1F1F1F"/>
                </a:highlight>
                <a:latin typeface="Courier New"/>
                <a:ea typeface="Courier New"/>
                <a:cs typeface="Courier New"/>
                <a:sym typeface="Courier New"/>
              </a:rPr>
              <a:t>9</a:t>
            </a:r>
            <a:r>
              <a:rPr lang="en" sz="1100">
                <a:solidFill>
                  <a:srgbClr val="CCCCCC"/>
                </a:solidFill>
                <a:highlight>
                  <a:srgbClr val="1F1F1F"/>
                </a:highlight>
                <a:latin typeface="Courier New"/>
                <a:ea typeface="Courier New"/>
                <a:cs typeface="Courier New"/>
                <a:sym typeface="Courier New"/>
              </a:rPr>
              <a:t>,</a:t>
            </a:r>
            <a:r>
              <a:rPr lang="en" sz="1100">
                <a:solidFill>
                  <a:srgbClr val="B5CEA8"/>
                </a:solidFill>
                <a:highlight>
                  <a:srgbClr val="1F1F1F"/>
                </a:highlight>
                <a:latin typeface="Courier New"/>
                <a:ea typeface="Courier New"/>
                <a:cs typeface="Courier New"/>
                <a:sym typeface="Courier New"/>
              </a:rPr>
              <a:t>10</a:t>
            </a:r>
            <a:r>
              <a:rPr lang="en" sz="1100">
                <a:solidFill>
                  <a:srgbClr val="CCCCCC"/>
                </a:solidFill>
                <a:highlight>
                  <a:srgbClr val="1F1F1F"/>
                </a:highlight>
                <a:latin typeface="Courier New"/>
                <a:ea typeface="Courier New"/>
                <a:cs typeface="Courier New"/>
                <a:sym typeface="Courier New"/>
              </a:rPr>
              <a:t>]</a:t>
            </a:r>
            <a:endParaRPr sz="1100">
              <a:solidFill>
                <a:srgbClr val="CCCCCC"/>
              </a:solidFill>
              <a:highlight>
                <a:srgbClr val="1F1F1F"/>
              </a:highlight>
              <a:latin typeface="Courier New"/>
              <a:ea typeface="Courier New"/>
              <a:cs typeface="Courier New"/>
              <a:sym typeface="Courier New"/>
            </a:endParaRPr>
          </a:p>
          <a:p>
            <a:pPr indent="-317500" lvl="2" marL="1371600" rtl="0" algn="l">
              <a:spcBef>
                <a:spcPts val="0"/>
              </a:spcBef>
              <a:spcAft>
                <a:spcPts val="0"/>
              </a:spcAft>
              <a:buSzPts val="1400"/>
              <a:buChar char="■"/>
            </a:pPr>
            <a:r>
              <a:rPr lang="en" sz="1100">
                <a:solidFill>
                  <a:srgbClr val="CCCCCC"/>
                </a:solidFill>
                <a:highlight>
                  <a:srgbClr val="1F1F1F"/>
                </a:highlight>
                <a:latin typeface="Courier New"/>
                <a:ea typeface="Courier New"/>
                <a:cs typeface="Courier New"/>
                <a:sym typeface="Courier New"/>
              </a:rPr>
              <a:t>{</a:t>
            </a:r>
            <a:r>
              <a:rPr lang="en" sz="1100">
                <a:solidFill>
                  <a:srgbClr val="CE9178"/>
                </a:solidFill>
                <a:highlight>
                  <a:srgbClr val="1F1F1F"/>
                </a:highlight>
                <a:latin typeface="Courier New"/>
                <a:ea typeface="Courier New"/>
                <a:cs typeface="Courier New"/>
                <a:sym typeface="Courier New"/>
              </a:rPr>
              <a:t>"a"</a:t>
            </a:r>
            <a:r>
              <a:rPr lang="en" sz="1100">
                <a:solidFill>
                  <a:srgbClr val="9CDCFE"/>
                </a:solidFill>
                <a:highlight>
                  <a:srgbClr val="1F1F1F"/>
                </a:highlight>
                <a:latin typeface="Courier New"/>
                <a:ea typeface="Courier New"/>
                <a:cs typeface="Courier New"/>
                <a:sym typeface="Courier New"/>
              </a:rPr>
              <a:t>:</a:t>
            </a:r>
            <a:r>
              <a:rPr lang="en" sz="1100">
                <a:solidFill>
                  <a:srgbClr val="CCCCCC"/>
                </a:solidFill>
                <a:highlight>
                  <a:srgbClr val="1F1F1F"/>
                </a:highlight>
                <a:latin typeface="Courier New"/>
                <a:ea typeface="Courier New"/>
                <a:cs typeface="Courier New"/>
                <a:sym typeface="Courier New"/>
              </a:rPr>
              <a:t> </a:t>
            </a:r>
            <a:r>
              <a:rPr lang="en" sz="1100">
                <a:solidFill>
                  <a:srgbClr val="B5CEA8"/>
                </a:solidFill>
                <a:highlight>
                  <a:srgbClr val="1F1F1F"/>
                </a:highlight>
                <a:latin typeface="Courier New"/>
                <a:ea typeface="Courier New"/>
                <a:cs typeface="Courier New"/>
                <a:sym typeface="Courier New"/>
              </a:rPr>
              <a:t>10</a:t>
            </a:r>
            <a:r>
              <a:rPr lang="en" sz="1100">
                <a:solidFill>
                  <a:srgbClr val="CCCCCC"/>
                </a:solidFill>
                <a:highlight>
                  <a:srgbClr val="1F1F1F"/>
                </a:highlight>
                <a:latin typeface="Courier New"/>
                <a:ea typeface="Courier New"/>
                <a:cs typeface="Courier New"/>
                <a:sym typeface="Courier New"/>
              </a:rPr>
              <a:t>,</a:t>
            </a:r>
            <a:r>
              <a:rPr lang="en" sz="1100">
                <a:solidFill>
                  <a:srgbClr val="CE9178"/>
                </a:solidFill>
                <a:highlight>
                  <a:srgbClr val="1F1F1F"/>
                </a:highlight>
                <a:latin typeface="Courier New"/>
                <a:ea typeface="Courier New"/>
                <a:cs typeface="Courier New"/>
                <a:sym typeface="Courier New"/>
              </a:rPr>
              <a:t>"b"</a:t>
            </a:r>
            <a:r>
              <a:rPr lang="en" sz="1100">
                <a:solidFill>
                  <a:srgbClr val="9CDCFE"/>
                </a:solidFill>
                <a:highlight>
                  <a:srgbClr val="1F1F1F"/>
                </a:highlight>
                <a:latin typeface="Courier New"/>
                <a:ea typeface="Courier New"/>
                <a:cs typeface="Courier New"/>
                <a:sym typeface="Courier New"/>
              </a:rPr>
              <a:t>:</a:t>
            </a:r>
            <a:r>
              <a:rPr lang="en" sz="1100">
                <a:solidFill>
                  <a:srgbClr val="CCCCCC"/>
                </a:solidFill>
                <a:highlight>
                  <a:srgbClr val="1F1F1F"/>
                </a:highlight>
                <a:latin typeface="Courier New"/>
                <a:ea typeface="Courier New"/>
                <a:cs typeface="Courier New"/>
                <a:sym typeface="Courier New"/>
              </a:rPr>
              <a:t> </a:t>
            </a:r>
            <a:r>
              <a:rPr lang="en" sz="1100">
                <a:solidFill>
                  <a:srgbClr val="B5CEA8"/>
                </a:solidFill>
                <a:highlight>
                  <a:srgbClr val="1F1F1F"/>
                </a:highlight>
                <a:latin typeface="Courier New"/>
                <a:ea typeface="Courier New"/>
                <a:cs typeface="Courier New"/>
                <a:sym typeface="Courier New"/>
              </a:rPr>
              <a:t>20</a:t>
            </a:r>
            <a:r>
              <a:rPr lang="en" sz="1100">
                <a:solidFill>
                  <a:srgbClr val="CCCCCC"/>
                </a:solidFill>
                <a:highlight>
                  <a:srgbClr val="1F1F1F"/>
                </a:highlight>
                <a:latin typeface="Courier New"/>
                <a:ea typeface="Courier New"/>
                <a:cs typeface="Courier New"/>
                <a:sym typeface="Courier New"/>
              </a:rPr>
              <a:t>,</a:t>
            </a:r>
            <a:r>
              <a:rPr lang="en" sz="1100">
                <a:solidFill>
                  <a:srgbClr val="CE9178"/>
                </a:solidFill>
                <a:highlight>
                  <a:srgbClr val="1F1F1F"/>
                </a:highlight>
                <a:latin typeface="Courier New"/>
                <a:ea typeface="Courier New"/>
                <a:cs typeface="Courier New"/>
                <a:sym typeface="Courier New"/>
              </a:rPr>
              <a:t>0</a:t>
            </a:r>
            <a:r>
              <a:rPr lang="en" sz="1100">
                <a:solidFill>
                  <a:srgbClr val="9CDCFE"/>
                </a:solidFill>
                <a:highlight>
                  <a:srgbClr val="1F1F1F"/>
                </a:highlight>
                <a:latin typeface="Courier New"/>
                <a:ea typeface="Courier New"/>
                <a:cs typeface="Courier New"/>
                <a:sym typeface="Courier New"/>
              </a:rPr>
              <a:t>:</a:t>
            </a:r>
            <a:r>
              <a:rPr lang="en" sz="1100">
                <a:solidFill>
                  <a:srgbClr val="CCCCCC"/>
                </a:solidFill>
                <a:highlight>
                  <a:srgbClr val="1F1F1F"/>
                </a:highlight>
                <a:latin typeface="Courier New"/>
                <a:ea typeface="Courier New"/>
                <a:cs typeface="Courier New"/>
                <a:sym typeface="Courier New"/>
              </a:rPr>
              <a:t> </a:t>
            </a:r>
            <a:r>
              <a:rPr lang="en" sz="1100">
                <a:solidFill>
                  <a:srgbClr val="B5CEA8"/>
                </a:solidFill>
                <a:highlight>
                  <a:srgbClr val="1F1F1F"/>
                </a:highlight>
                <a:latin typeface="Courier New"/>
                <a:ea typeface="Courier New"/>
                <a:cs typeface="Courier New"/>
                <a:sym typeface="Courier New"/>
              </a:rPr>
              <a:t>30</a:t>
            </a:r>
            <a:r>
              <a:rPr lang="en" sz="1100">
                <a:solidFill>
                  <a:srgbClr val="CCCCCC"/>
                </a:solidFill>
                <a:highlight>
                  <a:srgbClr val="1F1F1F"/>
                </a:highlight>
                <a:latin typeface="Courier New"/>
                <a:ea typeface="Courier New"/>
                <a:cs typeface="Courier New"/>
                <a:sym typeface="Courier New"/>
              </a:rPr>
              <a:t>} → [</a:t>
            </a:r>
            <a:r>
              <a:rPr lang="en" sz="1100">
                <a:solidFill>
                  <a:srgbClr val="B5CEA8"/>
                </a:solidFill>
                <a:highlight>
                  <a:srgbClr val="1F1F1F"/>
                </a:highlight>
                <a:latin typeface="Courier New"/>
                <a:ea typeface="Courier New"/>
                <a:cs typeface="Courier New"/>
                <a:sym typeface="Courier New"/>
              </a:rPr>
              <a:t>30</a:t>
            </a:r>
            <a:r>
              <a:rPr lang="en" sz="1100">
                <a:solidFill>
                  <a:srgbClr val="CCCCCC"/>
                </a:solidFill>
                <a:highlight>
                  <a:srgbClr val="1F1F1F"/>
                </a:highlight>
                <a:latin typeface="Courier New"/>
                <a:ea typeface="Courier New"/>
                <a:cs typeface="Courier New"/>
                <a:sym typeface="Courier New"/>
              </a:rPr>
              <a:t>]</a:t>
            </a:r>
            <a:endParaRPr sz="1100">
              <a:solidFill>
                <a:srgbClr val="CCCCCC"/>
              </a:solidFill>
              <a:highlight>
                <a:srgbClr val="1F1F1F"/>
              </a:highlight>
              <a:latin typeface="Courier New"/>
              <a:ea typeface="Courier New"/>
              <a:cs typeface="Courier New"/>
              <a:sym typeface="Courier New"/>
            </a:endParaRPr>
          </a:p>
          <a:p>
            <a:pPr indent="-298450" lvl="1" marL="914400" rtl="0" algn="l">
              <a:spcBef>
                <a:spcPts val="0"/>
              </a:spcBef>
              <a:spcAft>
                <a:spcPts val="0"/>
              </a:spcAft>
              <a:buClr>
                <a:srgbClr val="CCCCCC"/>
              </a:buClr>
              <a:buSzPts val="1100"/>
              <a:buFont typeface="Courier New"/>
              <a:buChar char="○"/>
            </a:pPr>
            <a:r>
              <a:rPr lang="en" sz="1100">
                <a:solidFill>
                  <a:srgbClr val="CCCCCC"/>
                </a:solidFill>
                <a:highlight>
                  <a:srgbClr val="1F1F1F"/>
                </a:highlight>
                <a:latin typeface="Courier New"/>
                <a:ea typeface="Courier New"/>
                <a:cs typeface="Courier New"/>
                <a:sym typeface="Courier New"/>
              </a:rPr>
              <a:t>8 byte size</a:t>
            </a:r>
            <a:endParaRPr sz="1100">
              <a:solidFill>
                <a:srgbClr val="CCCCCC"/>
              </a:solidFill>
              <a:highlight>
                <a:srgbClr val="1F1F1F"/>
              </a:highlight>
              <a:latin typeface="Courier New"/>
              <a:ea typeface="Courier New"/>
              <a:cs typeface="Courier New"/>
              <a:sym typeface="Courier New"/>
            </a:endParaRPr>
          </a:p>
          <a:p>
            <a:pPr indent="-342900" lvl="0" marL="457200" marR="0" rtl="0" algn="l">
              <a:lnSpc>
                <a:spcPct val="115000"/>
              </a:lnSpc>
              <a:spcBef>
                <a:spcPts val="0"/>
              </a:spcBef>
              <a:spcAft>
                <a:spcPts val="0"/>
              </a:spcAft>
              <a:buSzPts val="1800"/>
              <a:buChar char="●"/>
            </a:pPr>
            <a:r>
              <a:rPr lang="en"/>
              <a:t>Properties “keys” themselves are stored in a hidden class</a:t>
            </a:r>
            <a:endParaRPr/>
          </a:p>
        </p:txBody>
      </p:sp>
      <p:sp>
        <p:nvSpPr>
          <p:cNvPr id="184" name="Google Shape;184;p29"/>
          <p:cNvSpPr/>
          <p:nvPr/>
        </p:nvSpPr>
        <p:spPr>
          <a:xfrm>
            <a:off x="7200250" y="1152475"/>
            <a:ext cx="1500000" cy="270000"/>
          </a:xfrm>
          <a:prstGeom prst="rect">
            <a:avLst/>
          </a:prstGeom>
          <a:noFill/>
          <a:ln cap="flat" cmpd="sng" w="9525">
            <a:solidFill>
              <a:srgbClr val="F8F9F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ECECEC"/>
                </a:solidFill>
              </a:rPr>
              <a:t>y object</a:t>
            </a:r>
            <a:endParaRPr sz="700">
              <a:solidFill>
                <a:srgbClr val="ECECEC"/>
              </a:solidFill>
            </a:endParaRPr>
          </a:p>
        </p:txBody>
      </p:sp>
      <p:sp>
        <p:nvSpPr>
          <p:cNvPr id="185" name="Google Shape;185;p29"/>
          <p:cNvSpPr/>
          <p:nvPr/>
        </p:nvSpPr>
        <p:spPr>
          <a:xfrm>
            <a:off x="7200250" y="1429325"/>
            <a:ext cx="1500000" cy="270000"/>
          </a:xfrm>
          <a:prstGeom prst="rect">
            <a:avLst/>
          </a:prstGeom>
          <a:noFill/>
          <a:ln cap="flat" cmpd="sng" w="9525">
            <a:solidFill>
              <a:srgbClr val="F8F9F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ECECEC"/>
                </a:solidFill>
              </a:rPr>
              <a:t>properties</a:t>
            </a:r>
            <a:endParaRPr sz="700">
              <a:solidFill>
                <a:srgbClr val="ECECEC"/>
              </a:solidFill>
            </a:endParaRPr>
          </a:p>
        </p:txBody>
      </p:sp>
      <p:sp>
        <p:nvSpPr>
          <p:cNvPr id="186" name="Google Shape;186;p29"/>
          <p:cNvSpPr/>
          <p:nvPr/>
        </p:nvSpPr>
        <p:spPr>
          <a:xfrm>
            <a:off x="7200175" y="1706175"/>
            <a:ext cx="1500000" cy="270000"/>
          </a:xfrm>
          <a:prstGeom prst="rect">
            <a:avLst/>
          </a:prstGeom>
          <a:noFill/>
          <a:ln cap="flat" cmpd="sng" w="9525">
            <a:solidFill>
              <a:srgbClr val="F8F9F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ECECEC"/>
                </a:solidFill>
              </a:rPr>
              <a:t>elements</a:t>
            </a:r>
            <a:endParaRPr sz="700">
              <a:solidFill>
                <a:srgbClr val="ECECEC"/>
              </a:solidFil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182"/>
          <p:cNvSpPr txBox="1"/>
          <p:nvPr>
            <p:ph type="title"/>
          </p:nvPr>
        </p:nvSpPr>
        <p:spPr>
          <a:xfrm>
            <a:off x="249225" y="445025"/>
            <a:ext cx="1509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io_uring</a:t>
            </a:r>
            <a:endParaRPr/>
          </a:p>
        </p:txBody>
      </p:sp>
      <p:sp>
        <p:nvSpPr>
          <p:cNvPr id="1562" name="Google Shape;1562;p182"/>
          <p:cNvSpPr/>
          <p:nvPr/>
        </p:nvSpPr>
        <p:spPr>
          <a:xfrm>
            <a:off x="2928275" y="1765275"/>
            <a:ext cx="3835200" cy="22638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3" name="Google Shape;1563;p182"/>
          <p:cNvSpPr/>
          <p:nvPr/>
        </p:nvSpPr>
        <p:spPr>
          <a:xfrm>
            <a:off x="3177500" y="2125275"/>
            <a:ext cx="1066200" cy="177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4" name="Google Shape;1564;p182"/>
          <p:cNvSpPr txBox="1"/>
          <p:nvPr/>
        </p:nvSpPr>
        <p:spPr>
          <a:xfrm>
            <a:off x="4087425" y="1765275"/>
            <a:ext cx="17445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Shared memory</a:t>
            </a:r>
            <a:endParaRPr sz="1300">
              <a:solidFill>
                <a:schemeClr val="lt2"/>
              </a:solidFill>
            </a:endParaRPr>
          </a:p>
        </p:txBody>
      </p:sp>
      <p:cxnSp>
        <p:nvCxnSpPr>
          <p:cNvPr id="1565" name="Google Shape;1565;p182"/>
          <p:cNvCxnSpPr>
            <a:endCxn id="1563" idx="0"/>
          </p:cNvCxnSpPr>
          <p:nvPr/>
        </p:nvCxnSpPr>
        <p:spPr>
          <a:xfrm rot="5400000">
            <a:off x="3267500" y="1633875"/>
            <a:ext cx="934500" cy="48300"/>
          </a:xfrm>
          <a:prstGeom prst="curvedConnector3">
            <a:avLst>
              <a:gd fmla="val 50000" name="adj1"/>
            </a:avLst>
          </a:prstGeom>
          <a:noFill/>
          <a:ln cap="flat" cmpd="sng" w="9525">
            <a:solidFill>
              <a:srgbClr val="FF0000"/>
            </a:solidFill>
            <a:prstDash val="solid"/>
            <a:round/>
            <a:headEnd len="med" w="med" type="none"/>
            <a:tailEnd len="med" w="med" type="stealth"/>
          </a:ln>
        </p:spPr>
      </p:cxnSp>
      <p:sp>
        <p:nvSpPr>
          <p:cNvPr id="1566" name="Google Shape;1566;p182"/>
          <p:cNvSpPr/>
          <p:nvPr/>
        </p:nvSpPr>
        <p:spPr>
          <a:xfrm>
            <a:off x="3260575" y="2249875"/>
            <a:ext cx="889500" cy="24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read()</a:t>
            </a:r>
            <a:endParaRPr/>
          </a:p>
        </p:txBody>
      </p:sp>
      <p:sp>
        <p:nvSpPr>
          <p:cNvPr id="1567" name="Google Shape;1567;p182"/>
          <p:cNvSpPr/>
          <p:nvPr/>
        </p:nvSpPr>
        <p:spPr>
          <a:xfrm>
            <a:off x="3250100" y="2547650"/>
            <a:ext cx="889500" cy="24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read()</a:t>
            </a:r>
            <a:endParaRPr/>
          </a:p>
        </p:txBody>
      </p:sp>
      <p:sp>
        <p:nvSpPr>
          <p:cNvPr id="1568" name="Google Shape;1568;p182"/>
          <p:cNvSpPr/>
          <p:nvPr/>
        </p:nvSpPr>
        <p:spPr>
          <a:xfrm>
            <a:off x="3250100" y="2845425"/>
            <a:ext cx="889500" cy="24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write()</a:t>
            </a:r>
            <a:endParaRPr/>
          </a:p>
        </p:txBody>
      </p:sp>
      <p:sp>
        <p:nvSpPr>
          <p:cNvPr id="1569" name="Google Shape;1569;p182"/>
          <p:cNvSpPr/>
          <p:nvPr/>
        </p:nvSpPr>
        <p:spPr>
          <a:xfrm>
            <a:off x="3250100" y="3143200"/>
            <a:ext cx="889500" cy="24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accept()</a:t>
            </a:r>
            <a:endParaRPr/>
          </a:p>
        </p:txBody>
      </p:sp>
      <p:sp>
        <p:nvSpPr>
          <p:cNvPr id="1570" name="Google Shape;1570;p182"/>
          <p:cNvSpPr/>
          <p:nvPr/>
        </p:nvSpPr>
        <p:spPr>
          <a:xfrm>
            <a:off x="5413625" y="2125275"/>
            <a:ext cx="1066200" cy="177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1" name="Google Shape;1571;p182"/>
          <p:cNvSpPr txBox="1"/>
          <p:nvPr/>
        </p:nvSpPr>
        <p:spPr>
          <a:xfrm>
            <a:off x="4008275" y="166225"/>
            <a:ext cx="17445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User process</a:t>
            </a:r>
            <a:endParaRPr sz="1300">
              <a:solidFill>
                <a:schemeClr val="lt2"/>
              </a:solidFill>
            </a:endParaRPr>
          </a:p>
        </p:txBody>
      </p:sp>
      <p:sp>
        <p:nvSpPr>
          <p:cNvPr id="1572" name="Google Shape;1572;p182"/>
          <p:cNvSpPr txBox="1"/>
          <p:nvPr/>
        </p:nvSpPr>
        <p:spPr>
          <a:xfrm>
            <a:off x="1806800" y="2748375"/>
            <a:ext cx="10662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Submission </a:t>
            </a:r>
            <a:endParaRPr sz="1300">
              <a:solidFill>
                <a:schemeClr val="lt2"/>
              </a:solidFill>
            </a:endParaRPr>
          </a:p>
          <a:p>
            <a:pPr indent="0" lvl="0" marL="0" rtl="0" algn="l">
              <a:spcBef>
                <a:spcPts val="0"/>
              </a:spcBef>
              <a:spcAft>
                <a:spcPts val="0"/>
              </a:spcAft>
              <a:buNone/>
            </a:pPr>
            <a:r>
              <a:rPr lang="en" sz="1300">
                <a:solidFill>
                  <a:schemeClr val="lt2"/>
                </a:solidFill>
              </a:rPr>
              <a:t>queue</a:t>
            </a:r>
            <a:endParaRPr sz="1300">
              <a:solidFill>
                <a:schemeClr val="lt2"/>
              </a:solidFill>
            </a:endParaRPr>
          </a:p>
        </p:txBody>
      </p:sp>
      <p:sp>
        <p:nvSpPr>
          <p:cNvPr id="1573" name="Google Shape;1573;p182"/>
          <p:cNvSpPr txBox="1"/>
          <p:nvPr/>
        </p:nvSpPr>
        <p:spPr>
          <a:xfrm>
            <a:off x="6936600" y="2748375"/>
            <a:ext cx="10662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Completion queue</a:t>
            </a:r>
            <a:endParaRPr sz="1300">
              <a:solidFill>
                <a:schemeClr val="lt2"/>
              </a:solidFill>
            </a:endParaRPr>
          </a:p>
        </p:txBody>
      </p:sp>
      <p:cxnSp>
        <p:nvCxnSpPr>
          <p:cNvPr id="1574" name="Google Shape;1574;p182"/>
          <p:cNvCxnSpPr>
            <a:stCxn id="1569" idx="2"/>
            <a:endCxn id="1575" idx="0"/>
          </p:cNvCxnSpPr>
          <p:nvPr/>
        </p:nvCxnSpPr>
        <p:spPr>
          <a:xfrm rot="5400000">
            <a:off x="3158600" y="3908050"/>
            <a:ext cx="1058700" cy="13800"/>
          </a:xfrm>
          <a:prstGeom prst="curvedConnector3">
            <a:avLst>
              <a:gd fmla="val 50001" name="adj1"/>
            </a:avLst>
          </a:prstGeom>
          <a:noFill/>
          <a:ln cap="flat" cmpd="sng" w="9525">
            <a:solidFill>
              <a:srgbClr val="FF0000"/>
            </a:solidFill>
            <a:prstDash val="solid"/>
            <a:round/>
            <a:headEnd len="med" w="med" type="none"/>
            <a:tailEnd len="med" w="med" type="stealth"/>
          </a:ln>
        </p:spPr>
      </p:cxnSp>
      <p:sp>
        <p:nvSpPr>
          <p:cNvPr id="1575" name="Google Shape;1575;p182"/>
          <p:cNvSpPr txBox="1"/>
          <p:nvPr/>
        </p:nvSpPr>
        <p:spPr>
          <a:xfrm>
            <a:off x="2315450" y="4444325"/>
            <a:ext cx="27312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Kernel pops jobs from the head</a:t>
            </a:r>
            <a:endParaRPr sz="1300">
              <a:solidFill>
                <a:schemeClr val="lt2"/>
              </a:solidFill>
            </a:endParaRPr>
          </a:p>
          <a:p>
            <a:pPr indent="0" lvl="0" marL="0" rtl="0" algn="l">
              <a:spcBef>
                <a:spcPts val="0"/>
              </a:spcBef>
              <a:spcAft>
                <a:spcPts val="0"/>
              </a:spcAft>
              <a:buNone/>
            </a:pPr>
            <a:r>
              <a:t/>
            </a:r>
            <a:endParaRPr sz="1300">
              <a:solidFill>
                <a:schemeClr val="lt2"/>
              </a:solidFill>
            </a:endParaRPr>
          </a:p>
        </p:txBody>
      </p:sp>
      <p:sp>
        <p:nvSpPr>
          <p:cNvPr id="1576" name="Google Shape;1576;p182"/>
          <p:cNvSpPr/>
          <p:nvPr/>
        </p:nvSpPr>
        <p:spPr>
          <a:xfrm>
            <a:off x="5501975" y="2249875"/>
            <a:ext cx="889500" cy="242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write()</a:t>
            </a:r>
            <a:endParaRPr/>
          </a:p>
        </p:txBody>
      </p:sp>
      <p:sp>
        <p:nvSpPr>
          <p:cNvPr id="1577" name="Google Shape;1577;p182"/>
          <p:cNvSpPr/>
          <p:nvPr/>
        </p:nvSpPr>
        <p:spPr>
          <a:xfrm>
            <a:off x="5501975" y="2547650"/>
            <a:ext cx="889500" cy="242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write()</a:t>
            </a:r>
            <a:endParaRPr/>
          </a:p>
        </p:txBody>
      </p:sp>
      <p:sp>
        <p:nvSpPr>
          <p:cNvPr id="1578" name="Google Shape;1578;p182"/>
          <p:cNvSpPr/>
          <p:nvPr/>
        </p:nvSpPr>
        <p:spPr>
          <a:xfrm>
            <a:off x="5501975" y="2845425"/>
            <a:ext cx="889500" cy="242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accept()</a:t>
            </a:r>
            <a:endParaRPr/>
          </a:p>
        </p:txBody>
      </p:sp>
      <p:sp>
        <p:nvSpPr>
          <p:cNvPr id="1579" name="Google Shape;1579;p182"/>
          <p:cNvSpPr/>
          <p:nvPr/>
        </p:nvSpPr>
        <p:spPr>
          <a:xfrm>
            <a:off x="5501975" y="3150225"/>
            <a:ext cx="889500" cy="242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accept()</a:t>
            </a:r>
            <a:endParaRPr/>
          </a:p>
        </p:txBody>
      </p:sp>
      <p:cxnSp>
        <p:nvCxnSpPr>
          <p:cNvPr id="1580" name="Google Shape;1580;p182"/>
          <p:cNvCxnSpPr>
            <a:stCxn id="1581" idx="0"/>
            <a:endCxn id="1582" idx="2"/>
          </p:cNvCxnSpPr>
          <p:nvPr/>
        </p:nvCxnSpPr>
        <p:spPr>
          <a:xfrm flipH="1" rot="5400000">
            <a:off x="5777925" y="3852200"/>
            <a:ext cx="651000" cy="313200"/>
          </a:xfrm>
          <a:prstGeom prst="curvedConnector3">
            <a:avLst>
              <a:gd fmla="val 49994" name="adj1"/>
            </a:avLst>
          </a:prstGeom>
          <a:noFill/>
          <a:ln cap="flat" cmpd="sng" w="9525">
            <a:solidFill>
              <a:srgbClr val="FF0000"/>
            </a:solidFill>
            <a:prstDash val="solid"/>
            <a:round/>
            <a:headEnd len="med" w="med" type="none"/>
            <a:tailEnd len="med" w="med" type="stealth"/>
          </a:ln>
        </p:spPr>
      </p:cxnSp>
      <p:sp>
        <p:nvSpPr>
          <p:cNvPr id="1582" name="Google Shape;1582;p182"/>
          <p:cNvSpPr/>
          <p:nvPr/>
        </p:nvSpPr>
        <p:spPr>
          <a:xfrm>
            <a:off x="5501975" y="3440975"/>
            <a:ext cx="889500" cy="242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read()</a:t>
            </a:r>
            <a:endParaRPr/>
          </a:p>
        </p:txBody>
      </p:sp>
      <p:sp>
        <p:nvSpPr>
          <p:cNvPr id="1581" name="Google Shape;1581;p182"/>
          <p:cNvSpPr txBox="1"/>
          <p:nvPr/>
        </p:nvSpPr>
        <p:spPr>
          <a:xfrm>
            <a:off x="4894425" y="4334300"/>
            <a:ext cx="27312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Kernel writes completed job results in the tail</a:t>
            </a:r>
            <a:endParaRPr sz="1300">
              <a:solidFill>
                <a:schemeClr val="lt2"/>
              </a:solidFill>
            </a:endParaRPr>
          </a:p>
        </p:txBody>
      </p:sp>
      <p:sp>
        <p:nvSpPr>
          <p:cNvPr id="1583" name="Google Shape;1583;p182"/>
          <p:cNvSpPr txBox="1"/>
          <p:nvPr/>
        </p:nvSpPr>
        <p:spPr>
          <a:xfrm>
            <a:off x="3710600" y="4797400"/>
            <a:ext cx="17445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Kernel</a:t>
            </a:r>
            <a:endParaRPr sz="1300">
              <a:solidFill>
                <a:schemeClr val="lt2"/>
              </a:solidFill>
            </a:endParaRPr>
          </a:p>
        </p:txBody>
      </p:sp>
      <p:sp>
        <p:nvSpPr>
          <p:cNvPr id="1584" name="Google Shape;1584;p182"/>
          <p:cNvSpPr txBox="1"/>
          <p:nvPr/>
        </p:nvSpPr>
        <p:spPr>
          <a:xfrm>
            <a:off x="2838350" y="720125"/>
            <a:ext cx="17445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Process writes a job to the submission queue tail</a:t>
            </a:r>
            <a:endParaRPr sz="1300">
              <a:solidFill>
                <a:schemeClr val="lt2"/>
              </a:solidFill>
            </a:endParaRPr>
          </a:p>
        </p:txBody>
      </p:sp>
      <p:sp>
        <p:nvSpPr>
          <p:cNvPr id="1585" name="Google Shape;1585;p182"/>
          <p:cNvSpPr txBox="1"/>
          <p:nvPr/>
        </p:nvSpPr>
        <p:spPr>
          <a:xfrm>
            <a:off x="5074475" y="761250"/>
            <a:ext cx="17445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Process consumes results from the head</a:t>
            </a:r>
            <a:endParaRPr sz="1300">
              <a:solidFill>
                <a:schemeClr val="lt2"/>
              </a:solidFill>
            </a:endParaRPr>
          </a:p>
        </p:txBody>
      </p:sp>
      <p:cxnSp>
        <p:nvCxnSpPr>
          <p:cNvPr id="1586" name="Google Shape;1586;p182"/>
          <p:cNvCxnSpPr>
            <a:stCxn id="1576" idx="0"/>
            <a:endCxn id="1585" idx="3"/>
          </p:cNvCxnSpPr>
          <p:nvPr/>
        </p:nvCxnSpPr>
        <p:spPr>
          <a:xfrm rot="-5400000">
            <a:off x="5713025" y="1143775"/>
            <a:ext cx="1339800" cy="872400"/>
          </a:xfrm>
          <a:prstGeom prst="curvedConnector4">
            <a:avLst>
              <a:gd fmla="val 44448" name="adj1"/>
              <a:gd fmla="val 127278" name="adj2"/>
            </a:avLst>
          </a:prstGeom>
          <a:noFill/>
          <a:ln cap="flat" cmpd="sng" w="9525">
            <a:solidFill>
              <a:srgbClr val="FF0000"/>
            </a:solidFill>
            <a:prstDash val="solid"/>
            <a:round/>
            <a:headEnd len="med" w="med" type="none"/>
            <a:tailEnd len="med" w="med" type="stealth"/>
          </a:ln>
        </p:spPr>
      </p:cxn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183"/>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io_uring</a:t>
            </a:r>
            <a:endParaRPr/>
          </a:p>
        </p:txBody>
      </p:sp>
      <p:sp>
        <p:nvSpPr>
          <p:cNvPr id="1592" name="Google Shape;1592;p183"/>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2200"/>
              <a:t>Fast, non-blocking</a:t>
            </a:r>
            <a:endParaRPr sz="2200"/>
          </a:p>
          <a:p>
            <a:pPr indent="-368300" lvl="0" marL="457200" rtl="0" algn="l">
              <a:spcBef>
                <a:spcPts val="0"/>
              </a:spcBef>
              <a:spcAft>
                <a:spcPts val="0"/>
              </a:spcAft>
              <a:buSzPts val="2200"/>
              <a:buChar char="●"/>
            </a:pPr>
            <a:r>
              <a:rPr lang="en" sz="2200"/>
              <a:t>Security is a big issue (shared memory)</a:t>
            </a:r>
            <a:endParaRPr sz="2200"/>
          </a:p>
          <a:p>
            <a:pPr indent="-368300" lvl="0" marL="457200" rtl="0" algn="l">
              <a:spcBef>
                <a:spcPts val="0"/>
              </a:spcBef>
              <a:spcAft>
                <a:spcPts val="0"/>
              </a:spcAft>
              <a:buSzPts val="2200"/>
              <a:buChar char="●"/>
            </a:pPr>
            <a:r>
              <a:rPr lang="en" sz="2200"/>
              <a:t>Google </a:t>
            </a:r>
            <a:r>
              <a:rPr lang="en" sz="2200" u="sng">
                <a:solidFill>
                  <a:schemeClr val="hlink"/>
                </a:solidFill>
                <a:hlinkClick r:id="rId3"/>
              </a:rPr>
              <a:t>disabled</a:t>
            </a:r>
            <a:r>
              <a:rPr lang="en" sz="2200"/>
              <a:t> it for now</a:t>
            </a:r>
            <a:endParaRPr sz="2200"/>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184"/>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Cross platform </a:t>
            </a:r>
            <a:endParaRPr/>
          </a:p>
        </p:txBody>
      </p:sp>
      <p:sp>
        <p:nvSpPr>
          <p:cNvPr id="1598" name="Google Shape;1598;p184"/>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2200"/>
              <a:t>Node (through lib_uv) supports all platforms async io</a:t>
            </a:r>
            <a:endParaRPr sz="2200"/>
          </a:p>
        </p:txBody>
      </p:sp>
      <p:pic>
        <p:nvPicPr>
          <p:cNvPr id="1599" name="Google Shape;1599;p184"/>
          <p:cNvPicPr preferRelativeResize="0"/>
          <p:nvPr/>
        </p:nvPicPr>
        <p:blipFill>
          <a:blip r:embed="rId3">
            <a:alphaModFix/>
          </a:blip>
          <a:stretch>
            <a:fillRect/>
          </a:stretch>
        </p:blipFill>
        <p:spPr>
          <a:xfrm>
            <a:off x="1121475" y="1945198"/>
            <a:ext cx="6209576" cy="2994649"/>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185"/>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1605" name="Google Shape;1605;p185"/>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Some kernel syscalls are blocking</a:t>
            </a:r>
            <a:endParaRPr sz="2200"/>
          </a:p>
          <a:p>
            <a:pPr indent="-368300" lvl="0" marL="457200" rtl="0" algn="l">
              <a:spcBef>
                <a:spcPts val="0"/>
              </a:spcBef>
              <a:spcAft>
                <a:spcPts val="0"/>
              </a:spcAft>
              <a:buSzPts val="2200"/>
              <a:buChar char="●"/>
            </a:pPr>
            <a:r>
              <a:rPr lang="en" sz="2200"/>
              <a:t>Process put to sleep </a:t>
            </a:r>
            <a:endParaRPr sz="2200"/>
          </a:p>
          <a:p>
            <a:pPr indent="-368300" lvl="0" marL="457200" rtl="0" algn="l">
              <a:spcBef>
                <a:spcPts val="0"/>
              </a:spcBef>
              <a:spcAft>
                <a:spcPts val="0"/>
              </a:spcAft>
              <a:buSzPts val="2200"/>
              <a:buChar char="●"/>
            </a:pPr>
            <a:r>
              <a:rPr lang="en" sz="2200"/>
              <a:t>Asynchronous io is a way around it </a:t>
            </a:r>
            <a:endParaRPr sz="2200"/>
          </a:p>
          <a:p>
            <a:pPr indent="-368300" lvl="0" marL="457200" rtl="0" algn="l">
              <a:spcBef>
                <a:spcPts val="0"/>
              </a:spcBef>
              <a:spcAft>
                <a:spcPts val="0"/>
              </a:spcAft>
              <a:buSzPts val="2200"/>
              <a:buChar char="●"/>
            </a:pPr>
            <a:r>
              <a:rPr lang="en" sz="2200"/>
              <a:t>Ready based or completion based</a:t>
            </a:r>
            <a:endParaRPr sz="2200"/>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186"/>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Node Network IO</a:t>
            </a:r>
            <a:endParaRPr/>
          </a:p>
        </p:txBody>
      </p:sp>
      <p:sp>
        <p:nvSpPr>
          <p:cNvPr id="1611" name="Google Shape;1611;p186"/>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Network operations</a:t>
            </a:r>
            <a:endParaRPr/>
          </a:p>
        </p:txBody>
      </p:sp>
      <p:sp>
        <p:nvSpPr>
          <p:cNvPr id="1612" name="Google Shape;1612;p186"/>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187"/>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Network IO</a:t>
            </a:r>
            <a:endParaRPr/>
          </a:p>
        </p:txBody>
      </p:sp>
      <p:sp>
        <p:nvSpPr>
          <p:cNvPr id="1618" name="Google Shape;1618;p187"/>
          <p:cNvSpPr txBox="1"/>
          <p:nvPr>
            <p:ph idx="1" type="body"/>
          </p:nvPr>
        </p:nvSpPr>
        <p:spPr>
          <a:xfrm>
            <a:off x="321225" y="1185125"/>
            <a:ext cx="9708900" cy="29709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Connect to a listening server</a:t>
            </a:r>
            <a:endParaRPr sz="2200"/>
          </a:p>
          <a:p>
            <a:pPr indent="-336550" lvl="1" marL="914400" rtl="0" algn="l">
              <a:spcBef>
                <a:spcPts val="0"/>
              </a:spcBef>
              <a:spcAft>
                <a:spcPts val="0"/>
              </a:spcAft>
              <a:buSzPts val="1700"/>
              <a:buChar char="○"/>
            </a:pPr>
            <a:r>
              <a:rPr lang="en" sz="1700"/>
              <a:t>Client side: Create connection on the client </a:t>
            </a:r>
            <a:endParaRPr sz="1700"/>
          </a:p>
          <a:p>
            <a:pPr indent="-368300" lvl="0" marL="457200" rtl="0" algn="l">
              <a:spcBef>
                <a:spcPts val="0"/>
              </a:spcBef>
              <a:spcAft>
                <a:spcPts val="0"/>
              </a:spcAft>
              <a:buSzPts val="2200"/>
              <a:buChar char="●"/>
            </a:pPr>
            <a:r>
              <a:rPr lang="en" sz="2200"/>
              <a:t>Accept connections from listening Sockets</a:t>
            </a:r>
            <a:endParaRPr sz="2200"/>
          </a:p>
          <a:p>
            <a:pPr indent="-336550" lvl="1" marL="914400" rtl="0" algn="l">
              <a:spcBef>
                <a:spcPts val="0"/>
              </a:spcBef>
              <a:spcAft>
                <a:spcPts val="0"/>
              </a:spcAft>
              <a:buSzPts val="1700"/>
              <a:buChar char="○"/>
            </a:pPr>
            <a:r>
              <a:rPr lang="en" sz="1700"/>
              <a:t>Server side: </a:t>
            </a:r>
            <a:r>
              <a:rPr lang="en" sz="1700"/>
              <a:t>Create connections on the server </a:t>
            </a:r>
            <a:endParaRPr sz="2200"/>
          </a:p>
          <a:p>
            <a:pPr indent="-368300" lvl="0" marL="457200" rtl="0" algn="l">
              <a:spcBef>
                <a:spcPts val="0"/>
              </a:spcBef>
              <a:spcAft>
                <a:spcPts val="0"/>
              </a:spcAft>
              <a:buSzPts val="2200"/>
              <a:buChar char="●"/>
            </a:pPr>
            <a:r>
              <a:rPr lang="en" sz="2200"/>
              <a:t>Read data from a connection</a:t>
            </a:r>
            <a:endParaRPr sz="2200"/>
          </a:p>
          <a:p>
            <a:pPr indent="-342900" lvl="1" marL="914400" rtl="0" algn="l">
              <a:spcBef>
                <a:spcPts val="0"/>
              </a:spcBef>
              <a:spcAft>
                <a:spcPts val="0"/>
              </a:spcAft>
              <a:buSzPts val="1800"/>
              <a:buChar char="○"/>
            </a:pPr>
            <a:r>
              <a:rPr lang="en" sz="1800"/>
              <a:t>Client and server: Reading from connections</a:t>
            </a:r>
            <a:endParaRPr sz="1800"/>
          </a:p>
          <a:p>
            <a:pPr indent="-368300" lvl="0" marL="457200" rtl="0" algn="l">
              <a:spcBef>
                <a:spcPts val="0"/>
              </a:spcBef>
              <a:spcAft>
                <a:spcPts val="0"/>
              </a:spcAft>
              <a:buSzPts val="2200"/>
              <a:buChar char="●"/>
            </a:pPr>
            <a:r>
              <a:rPr lang="en" sz="2200"/>
              <a:t>Write data to a connection</a:t>
            </a:r>
            <a:endParaRPr sz="2200"/>
          </a:p>
          <a:p>
            <a:pPr indent="-342900" lvl="1" marL="914400" rtl="0" algn="l">
              <a:spcBef>
                <a:spcPts val="0"/>
              </a:spcBef>
              <a:spcAft>
                <a:spcPts val="0"/>
              </a:spcAft>
              <a:buSzPts val="1800"/>
              <a:buChar char="○"/>
            </a:pPr>
            <a:r>
              <a:rPr lang="en" sz="1800"/>
              <a:t>Client and server: Writing to a connections</a:t>
            </a:r>
            <a:endParaRPr sz="2200"/>
          </a:p>
        </p:txBody>
      </p:sp>
      <p:pic>
        <p:nvPicPr>
          <p:cNvPr id="1619" name="Google Shape;1619;p187"/>
          <p:cNvPicPr preferRelativeResize="0"/>
          <p:nvPr/>
        </p:nvPicPr>
        <p:blipFill>
          <a:blip r:embed="rId3">
            <a:alphaModFix/>
          </a:blip>
          <a:stretch>
            <a:fillRect/>
          </a:stretch>
        </p:blipFill>
        <p:spPr>
          <a:xfrm>
            <a:off x="4755825" y="1027921"/>
            <a:ext cx="1185172" cy="574783"/>
          </a:xfrm>
          <a:prstGeom prst="rect">
            <a:avLst/>
          </a:prstGeom>
          <a:noFill/>
          <a:ln>
            <a:noFill/>
          </a:ln>
        </p:spPr>
      </p:pic>
      <p:pic>
        <p:nvPicPr>
          <p:cNvPr id="1620" name="Google Shape;1620;p187"/>
          <p:cNvPicPr preferRelativeResize="0"/>
          <p:nvPr/>
        </p:nvPicPr>
        <p:blipFill>
          <a:blip r:embed="rId4">
            <a:alphaModFix/>
          </a:blip>
          <a:stretch>
            <a:fillRect/>
          </a:stretch>
        </p:blipFill>
        <p:spPr>
          <a:xfrm>
            <a:off x="7147191" y="948425"/>
            <a:ext cx="1513008" cy="733774"/>
          </a:xfrm>
          <a:prstGeom prst="rect">
            <a:avLst/>
          </a:prstGeom>
          <a:noFill/>
          <a:ln>
            <a:noFill/>
          </a:ln>
        </p:spPr>
      </p:pic>
      <p:cxnSp>
        <p:nvCxnSpPr>
          <p:cNvPr id="1621" name="Google Shape;1621;p187"/>
          <p:cNvCxnSpPr>
            <a:stCxn id="1619" idx="3"/>
            <a:endCxn id="1620" idx="1"/>
          </p:cNvCxnSpPr>
          <p:nvPr/>
        </p:nvCxnSpPr>
        <p:spPr>
          <a:xfrm>
            <a:off x="5940997" y="1315313"/>
            <a:ext cx="1206300" cy="0"/>
          </a:xfrm>
          <a:prstGeom prst="straightConnector1">
            <a:avLst/>
          </a:prstGeom>
          <a:noFill/>
          <a:ln cap="flat" cmpd="sng" w="9525">
            <a:solidFill>
              <a:schemeClr val="accent2"/>
            </a:solidFill>
            <a:prstDash val="solid"/>
            <a:round/>
            <a:headEnd len="med" w="med" type="triangle"/>
            <a:tailEnd len="med" w="med" type="triangle"/>
          </a:ln>
        </p:spPr>
      </p:cxnSp>
      <p:sp>
        <p:nvSpPr>
          <p:cNvPr id="1622" name="Google Shape;1622;p187"/>
          <p:cNvSpPr/>
          <p:nvPr/>
        </p:nvSpPr>
        <p:spPr>
          <a:xfrm>
            <a:off x="7298159" y="1262921"/>
            <a:ext cx="126600" cy="1050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3" name="Google Shape;1623;p187"/>
          <p:cNvSpPr/>
          <p:nvPr/>
        </p:nvSpPr>
        <p:spPr>
          <a:xfrm>
            <a:off x="5739358" y="1255899"/>
            <a:ext cx="126600" cy="1050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24" name="Google Shape;1624;p187"/>
          <p:cNvPicPr preferRelativeResize="0"/>
          <p:nvPr/>
        </p:nvPicPr>
        <p:blipFill>
          <a:blip r:embed="rId3">
            <a:alphaModFix/>
          </a:blip>
          <a:stretch>
            <a:fillRect/>
          </a:stretch>
        </p:blipFill>
        <p:spPr>
          <a:xfrm>
            <a:off x="4797450" y="2595884"/>
            <a:ext cx="1185172" cy="574783"/>
          </a:xfrm>
          <a:prstGeom prst="rect">
            <a:avLst/>
          </a:prstGeom>
          <a:noFill/>
          <a:ln>
            <a:noFill/>
          </a:ln>
        </p:spPr>
      </p:pic>
      <p:pic>
        <p:nvPicPr>
          <p:cNvPr id="1625" name="Google Shape;1625;p187"/>
          <p:cNvPicPr preferRelativeResize="0"/>
          <p:nvPr/>
        </p:nvPicPr>
        <p:blipFill>
          <a:blip r:embed="rId4">
            <a:alphaModFix/>
          </a:blip>
          <a:stretch>
            <a:fillRect/>
          </a:stretch>
        </p:blipFill>
        <p:spPr>
          <a:xfrm>
            <a:off x="7188816" y="2516388"/>
            <a:ext cx="1513008" cy="733774"/>
          </a:xfrm>
          <a:prstGeom prst="rect">
            <a:avLst/>
          </a:prstGeom>
          <a:noFill/>
          <a:ln>
            <a:noFill/>
          </a:ln>
        </p:spPr>
      </p:pic>
      <p:cxnSp>
        <p:nvCxnSpPr>
          <p:cNvPr id="1626" name="Google Shape;1626;p187"/>
          <p:cNvCxnSpPr>
            <a:stCxn id="1624" idx="3"/>
            <a:endCxn id="1625" idx="1"/>
          </p:cNvCxnSpPr>
          <p:nvPr/>
        </p:nvCxnSpPr>
        <p:spPr>
          <a:xfrm>
            <a:off x="5982622" y="2883275"/>
            <a:ext cx="1206300" cy="0"/>
          </a:xfrm>
          <a:prstGeom prst="straightConnector1">
            <a:avLst/>
          </a:prstGeom>
          <a:noFill/>
          <a:ln cap="flat" cmpd="sng" w="9525">
            <a:solidFill>
              <a:schemeClr val="accent2"/>
            </a:solidFill>
            <a:prstDash val="solid"/>
            <a:round/>
            <a:headEnd len="med" w="med" type="triangle"/>
            <a:tailEnd len="med" w="med" type="triangle"/>
          </a:ln>
        </p:spPr>
      </p:cxnSp>
      <p:sp>
        <p:nvSpPr>
          <p:cNvPr id="1627" name="Google Shape;1627;p187"/>
          <p:cNvSpPr/>
          <p:nvPr/>
        </p:nvSpPr>
        <p:spPr>
          <a:xfrm>
            <a:off x="7339784" y="2830883"/>
            <a:ext cx="126600" cy="105000"/>
          </a:xfrm>
          <a:prstGeom prst="ellipse">
            <a:avLst/>
          </a:prstGeom>
          <a:solidFill>
            <a:srgbClr val="DF30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8" name="Google Shape;1628;p187"/>
          <p:cNvSpPr/>
          <p:nvPr/>
        </p:nvSpPr>
        <p:spPr>
          <a:xfrm>
            <a:off x="5780983" y="2823861"/>
            <a:ext cx="126600" cy="1050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9" name="Google Shape;1629;p187"/>
          <p:cNvSpPr/>
          <p:nvPr/>
        </p:nvSpPr>
        <p:spPr>
          <a:xfrm>
            <a:off x="7298159" y="1110521"/>
            <a:ext cx="126600" cy="1050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0" name="Google Shape;1630;p187"/>
          <p:cNvSpPr/>
          <p:nvPr/>
        </p:nvSpPr>
        <p:spPr>
          <a:xfrm>
            <a:off x="7339307" y="2685956"/>
            <a:ext cx="126600" cy="1050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pic>
        <p:nvPicPr>
          <p:cNvPr id="1635" name="Google Shape;1635;p188"/>
          <p:cNvPicPr preferRelativeResize="0"/>
          <p:nvPr/>
        </p:nvPicPr>
        <p:blipFill rotWithShape="1">
          <a:blip r:embed="rId3">
            <a:alphaModFix/>
          </a:blip>
          <a:srcRect b="0" l="17566" r="18462" t="0"/>
          <a:stretch/>
        </p:blipFill>
        <p:spPr>
          <a:xfrm>
            <a:off x="366925" y="1976300"/>
            <a:ext cx="1612952" cy="1478050"/>
          </a:xfrm>
          <a:prstGeom prst="rect">
            <a:avLst/>
          </a:prstGeom>
          <a:noFill/>
          <a:ln>
            <a:noFill/>
          </a:ln>
        </p:spPr>
      </p:pic>
      <p:pic>
        <p:nvPicPr>
          <p:cNvPr id="1636" name="Google Shape;1636;p188"/>
          <p:cNvPicPr preferRelativeResize="0"/>
          <p:nvPr/>
        </p:nvPicPr>
        <p:blipFill rotWithShape="1">
          <a:blip r:embed="rId4">
            <a:alphaModFix/>
          </a:blip>
          <a:srcRect b="0" l="23767" r="23882" t="0"/>
          <a:stretch/>
        </p:blipFill>
        <p:spPr>
          <a:xfrm>
            <a:off x="6853375" y="1862200"/>
            <a:ext cx="1481852" cy="1592150"/>
          </a:xfrm>
          <a:prstGeom prst="rect">
            <a:avLst/>
          </a:prstGeom>
          <a:noFill/>
          <a:ln>
            <a:noFill/>
          </a:ln>
        </p:spPr>
      </p:pic>
      <p:pic>
        <p:nvPicPr>
          <p:cNvPr id="1637" name="Google Shape;1637;p188"/>
          <p:cNvPicPr preferRelativeResize="0"/>
          <p:nvPr/>
        </p:nvPicPr>
        <p:blipFill rotWithShape="1">
          <a:blip r:embed="rId5">
            <a:alphaModFix/>
          </a:blip>
          <a:srcRect b="37485" l="78204" r="0" t="19047"/>
          <a:stretch/>
        </p:blipFill>
        <p:spPr>
          <a:xfrm>
            <a:off x="7303350" y="1176850"/>
            <a:ext cx="549200" cy="616099"/>
          </a:xfrm>
          <a:prstGeom prst="rect">
            <a:avLst/>
          </a:prstGeom>
          <a:noFill/>
          <a:ln>
            <a:noFill/>
          </a:ln>
        </p:spPr>
      </p:pic>
      <p:sp>
        <p:nvSpPr>
          <p:cNvPr id="1638" name="Google Shape;1638;p188"/>
          <p:cNvSpPr txBox="1"/>
          <p:nvPr/>
        </p:nvSpPr>
        <p:spPr>
          <a:xfrm>
            <a:off x="7205200" y="3408775"/>
            <a:ext cx="778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10.0.0.2</a:t>
            </a:r>
            <a:endParaRPr sz="1200">
              <a:solidFill>
                <a:schemeClr val="lt2"/>
              </a:solidFill>
            </a:endParaRPr>
          </a:p>
        </p:txBody>
      </p:sp>
      <p:sp>
        <p:nvSpPr>
          <p:cNvPr id="1639" name="Google Shape;1639;p188"/>
          <p:cNvSpPr txBox="1"/>
          <p:nvPr/>
        </p:nvSpPr>
        <p:spPr>
          <a:xfrm>
            <a:off x="784300" y="3367350"/>
            <a:ext cx="778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10.0.0.3</a:t>
            </a:r>
            <a:endParaRPr sz="1200">
              <a:solidFill>
                <a:schemeClr val="lt2"/>
              </a:solidFill>
            </a:endParaRPr>
          </a:p>
        </p:txBody>
      </p:sp>
      <p:sp>
        <p:nvSpPr>
          <p:cNvPr id="1640" name="Google Shape;1640;p188"/>
          <p:cNvSpPr txBox="1"/>
          <p:nvPr/>
        </p:nvSpPr>
        <p:spPr>
          <a:xfrm>
            <a:off x="92075" y="4758600"/>
            <a:ext cx="59064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lt2"/>
                </a:solidFill>
              </a:rPr>
              <a:t>10.0.0.3 wants to connect to a 10.0.0.2 on an open port 8080</a:t>
            </a:r>
            <a:endParaRPr i="1" sz="1200">
              <a:solidFill>
                <a:schemeClr val="lt2"/>
              </a:solidFill>
            </a:endParaRPr>
          </a:p>
        </p:txBody>
      </p:sp>
      <p:pic>
        <p:nvPicPr>
          <p:cNvPr id="1641" name="Google Shape;1641;p188"/>
          <p:cNvPicPr preferRelativeResize="0"/>
          <p:nvPr/>
        </p:nvPicPr>
        <p:blipFill>
          <a:blip r:embed="rId6">
            <a:alphaModFix/>
          </a:blip>
          <a:stretch>
            <a:fillRect/>
          </a:stretch>
        </p:blipFill>
        <p:spPr>
          <a:xfrm>
            <a:off x="699325" y="2156075"/>
            <a:ext cx="1095288" cy="616099"/>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pic>
        <p:nvPicPr>
          <p:cNvPr id="1646" name="Google Shape;1646;p189"/>
          <p:cNvPicPr preferRelativeResize="0"/>
          <p:nvPr/>
        </p:nvPicPr>
        <p:blipFill rotWithShape="1">
          <a:blip r:embed="rId3">
            <a:alphaModFix/>
          </a:blip>
          <a:srcRect b="0" l="17566" r="18462" t="0"/>
          <a:stretch/>
        </p:blipFill>
        <p:spPr>
          <a:xfrm>
            <a:off x="366925" y="1976300"/>
            <a:ext cx="1612952" cy="1478050"/>
          </a:xfrm>
          <a:prstGeom prst="rect">
            <a:avLst/>
          </a:prstGeom>
          <a:noFill/>
          <a:ln>
            <a:noFill/>
          </a:ln>
        </p:spPr>
      </p:pic>
      <p:pic>
        <p:nvPicPr>
          <p:cNvPr id="1647" name="Google Shape;1647;p189"/>
          <p:cNvPicPr preferRelativeResize="0"/>
          <p:nvPr/>
        </p:nvPicPr>
        <p:blipFill rotWithShape="1">
          <a:blip r:embed="rId4">
            <a:alphaModFix/>
          </a:blip>
          <a:srcRect b="0" l="23767" r="23882" t="0"/>
          <a:stretch/>
        </p:blipFill>
        <p:spPr>
          <a:xfrm>
            <a:off x="6853375" y="1862200"/>
            <a:ext cx="1481852" cy="1592150"/>
          </a:xfrm>
          <a:prstGeom prst="rect">
            <a:avLst/>
          </a:prstGeom>
          <a:noFill/>
          <a:ln>
            <a:noFill/>
          </a:ln>
        </p:spPr>
      </p:pic>
      <p:pic>
        <p:nvPicPr>
          <p:cNvPr id="1648" name="Google Shape;1648;p189"/>
          <p:cNvPicPr preferRelativeResize="0"/>
          <p:nvPr/>
        </p:nvPicPr>
        <p:blipFill rotWithShape="1">
          <a:blip r:embed="rId5">
            <a:alphaModFix/>
          </a:blip>
          <a:srcRect b="37485" l="78204" r="0" t="19047"/>
          <a:stretch/>
        </p:blipFill>
        <p:spPr>
          <a:xfrm>
            <a:off x="7303350" y="1176850"/>
            <a:ext cx="549200" cy="616099"/>
          </a:xfrm>
          <a:prstGeom prst="rect">
            <a:avLst/>
          </a:prstGeom>
          <a:noFill/>
          <a:ln>
            <a:noFill/>
          </a:ln>
        </p:spPr>
      </p:pic>
      <p:sp>
        <p:nvSpPr>
          <p:cNvPr id="1649" name="Google Shape;1649;p189"/>
          <p:cNvSpPr txBox="1"/>
          <p:nvPr/>
        </p:nvSpPr>
        <p:spPr>
          <a:xfrm>
            <a:off x="6932350" y="487325"/>
            <a:ext cx="1291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Socket </a:t>
            </a:r>
            <a:r>
              <a:rPr lang="en" sz="1200">
                <a:solidFill>
                  <a:schemeClr val="lt2"/>
                </a:solidFill>
              </a:rPr>
              <a:t>listener  </a:t>
            </a:r>
            <a:endParaRPr sz="1200">
              <a:solidFill>
                <a:schemeClr val="lt2"/>
              </a:solidFill>
            </a:endParaRPr>
          </a:p>
          <a:p>
            <a:pPr indent="0" lvl="0" marL="0" rtl="0" algn="l">
              <a:spcBef>
                <a:spcPts val="0"/>
              </a:spcBef>
              <a:spcAft>
                <a:spcPts val="0"/>
              </a:spcAft>
              <a:buNone/>
            </a:pPr>
            <a:r>
              <a:rPr lang="en" sz="1200">
                <a:solidFill>
                  <a:schemeClr val="lt2"/>
                </a:solidFill>
              </a:rPr>
              <a:t>(10.0.0.2: 8080)</a:t>
            </a:r>
            <a:endParaRPr sz="1200">
              <a:solidFill>
                <a:schemeClr val="lt2"/>
              </a:solidFill>
            </a:endParaRPr>
          </a:p>
          <a:p>
            <a:pPr indent="0" lvl="0" marL="0" rtl="0" algn="l">
              <a:spcBef>
                <a:spcPts val="0"/>
              </a:spcBef>
              <a:spcAft>
                <a:spcPts val="0"/>
              </a:spcAft>
              <a:buNone/>
            </a:pPr>
            <a:r>
              <a:rPr lang="en" sz="1200">
                <a:solidFill>
                  <a:schemeClr val="lt2"/>
                </a:solidFill>
              </a:rPr>
              <a:t>Fd:19</a:t>
            </a:r>
            <a:endParaRPr sz="1200">
              <a:solidFill>
                <a:schemeClr val="lt2"/>
              </a:solidFill>
            </a:endParaRPr>
          </a:p>
        </p:txBody>
      </p:sp>
      <p:sp>
        <p:nvSpPr>
          <p:cNvPr id="1650" name="Google Shape;1650;p189"/>
          <p:cNvSpPr txBox="1"/>
          <p:nvPr/>
        </p:nvSpPr>
        <p:spPr>
          <a:xfrm>
            <a:off x="7205200" y="3408775"/>
            <a:ext cx="778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10.0.0.2</a:t>
            </a:r>
            <a:endParaRPr sz="1200">
              <a:solidFill>
                <a:schemeClr val="lt2"/>
              </a:solidFill>
            </a:endParaRPr>
          </a:p>
        </p:txBody>
      </p:sp>
      <p:sp>
        <p:nvSpPr>
          <p:cNvPr id="1651" name="Google Shape;1651;p189"/>
          <p:cNvSpPr txBox="1"/>
          <p:nvPr/>
        </p:nvSpPr>
        <p:spPr>
          <a:xfrm>
            <a:off x="784300" y="3367350"/>
            <a:ext cx="778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10.0.0.3</a:t>
            </a:r>
            <a:endParaRPr sz="1200">
              <a:solidFill>
                <a:schemeClr val="lt2"/>
              </a:solidFill>
            </a:endParaRPr>
          </a:p>
        </p:txBody>
      </p:sp>
      <p:sp>
        <p:nvSpPr>
          <p:cNvPr id="1652" name="Google Shape;1652;p189"/>
          <p:cNvSpPr txBox="1"/>
          <p:nvPr/>
        </p:nvSpPr>
        <p:spPr>
          <a:xfrm>
            <a:off x="5769750" y="1020950"/>
            <a:ext cx="1481700" cy="4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FF00"/>
                </a:solidFill>
              </a:rPr>
              <a:t>on.listening-&gt; fired</a:t>
            </a:r>
            <a:endParaRPr sz="1000">
              <a:solidFill>
                <a:srgbClr val="00FF00"/>
              </a:solidFill>
            </a:endParaRPr>
          </a:p>
        </p:txBody>
      </p:sp>
      <p:sp>
        <p:nvSpPr>
          <p:cNvPr id="1653" name="Google Shape;1653;p189"/>
          <p:cNvSpPr txBox="1"/>
          <p:nvPr/>
        </p:nvSpPr>
        <p:spPr>
          <a:xfrm>
            <a:off x="92075" y="4758600"/>
            <a:ext cx="59064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lt2"/>
                </a:solidFill>
              </a:rPr>
              <a:t>10.0.0.2 listens on 8080 socket, gets fd 19 listening socket. Fires on listening event</a:t>
            </a:r>
            <a:endParaRPr i="1" sz="1200">
              <a:solidFill>
                <a:schemeClr val="lt2"/>
              </a:solidFill>
            </a:endParaRPr>
          </a:p>
        </p:txBody>
      </p:sp>
      <p:pic>
        <p:nvPicPr>
          <p:cNvPr id="1654" name="Google Shape;1654;p189"/>
          <p:cNvPicPr preferRelativeResize="0"/>
          <p:nvPr/>
        </p:nvPicPr>
        <p:blipFill>
          <a:blip r:embed="rId6">
            <a:alphaModFix/>
          </a:blip>
          <a:stretch>
            <a:fillRect/>
          </a:stretch>
        </p:blipFill>
        <p:spPr>
          <a:xfrm>
            <a:off x="699325" y="2156075"/>
            <a:ext cx="1095288" cy="616099"/>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pic>
        <p:nvPicPr>
          <p:cNvPr id="1659" name="Google Shape;1659;p190"/>
          <p:cNvPicPr preferRelativeResize="0"/>
          <p:nvPr/>
        </p:nvPicPr>
        <p:blipFill rotWithShape="1">
          <a:blip r:embed="rId3">
            <a:alphaModFix/>
          </a:blip>
          <a:srcRect b="0" l="17566" r="18462" t="0"/>
          <a:stretch/>
        </p:blipFill>
        <p:spPr>
          <a:xfrm>
            <a:off x="366925" y="1976300"/>
            <a:ext cx="1612952" cy="1478050"/>
          </a:xfrm>
          <a:prstGeom prst="rect">
            <a:avLst/>
          </a:prstGeom>
          <a:noFill/>
          <a:ln>
            <a:noFill/>
          </a:ln>
        </p:spPr>
      </p:pic>
      <p:pic>
        <p:nvPicPr>
          <p:cNvPr id="1660" name="Google Shape;1660;p190"/>
          <p:cNvPicPr preferRelativeResize="0"/>
          <p:nvPr/>
        </p:nvPicPr>
        <p:blipFill rotWithShape="1">
          <a:blip r:embed="rId4">
            <a:alphaModFix/>
          </a:blip>
          <a:srcRect b="0" l="23767" r="23882" t="0"/>
          <a:stretch/>
        </p:blipFill>
        <p:spPr>
          <a:xfrm>
            <a:off x="6853375" y="1862200"/>
            <a:ext cx="1481852" cy="1592150"/>
          </a:xfrm>
          <a:prstGeom prst="rect">
            <a:avLst/>
          </a:prstGeom>
          <a:noFill/>
          <a:ln>
            <a:noFill/>
          </a:ln>
        </p:spPr>
      </p:pic>
      <p:pic>
        <p:nvPicPr>
          <p:cNvPr id="1661" name="Google Shape;1661;p190"/>
          <p:cNvPicPr preferRelativeResize="0"/>
          <p:nvPr/>
        </p:nvPicPr>
        <p:blipFill rotWithShape="1">
          <a:blip r:embed="rId5">
            <a:alphaModFix/>
          </a:blip>
          <a:srcRect b="33644" l="60596" r="22922" t="2379"/>
          <a:stretch/>
        </p:blipFill>
        <p:spPr>
          <a:xfrm rot="5400000">
            <a:off x="2063050" y="1000350"/>
            <a:ext cx="415276" cy="906849"/>
          </a:xfrm>
          <a:prstGeom prst="rect">
            <a:avLst/>
          </a:prstGeom>
          <a:noFill/>
          <a:ln>
            <a:noFill/>
          </a:ln>
        </p:spPr>
      </p:pic>
      <p:pic>
        <p:nvPicPr>
          <p:cNvPr id="1662" name="Google Shape;1662;p190"/>
          <p:cNvPicPr preferRelativeResize="0"/>
          <p:nvPr/>
        </p:nvPicPr>
        <p:blipFill rotWithShape="1">
          <a:blip r:embed="rId5">
            <a:alphaModFix/>
          </a:blip>
          <a:srcRect b="37485" l="78204" r="0" t="19047"/>
          <a:stretch/>
        </p:blipFill>
        <p:spPr>
          <a:xfrm>
            <a:off x="7303350" y="1176850"/>
            <a:ext cx="549200" cy="616099"/>
          </a:xfrm>
          <a:prstGeom prst="rect">
            <a:avLst/>
          </a:prstGeom>
          <a:noFill/>
          <a:ln>
            <a:noFill/>
          </a:ln>
        </p:spPr>
      </p:pic>
      <p:sp>
        <p:nvSpPr>
          <p:cNvPr id="1663" name="Google Shape;1663;p190"/>
          <p:cNvSpPr txBox="1"/>
          <p:nvPr/>
        </p:nvSpPr>
        <p:spPr>
          <a:xfrm>
            <a:off x="1681650" y="605100"/>
            <a:ext cx="1291200" cy="6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Attempt to connect to 10.0.0.2:8080</a:t>
            </a:r>
            <a:endParaRPr sz="1200">
              <a:solidFill>
                <a:schemeClr val="lt2"/>
              </a:solidFill>
            </a:endParaRPr>
          </a:p>
        </p:txBody>
      </p:sp>
      <p:sp>
        <p:nvSpPr>
          <p:cNvPr id="1664" name="Google Shape;1664;p190"/>
          <p:cNvSpPr txBox="1"/>
          <p:nvPr/>
        </p:nvSpPr>
        <p:spPr>
          <a:xfrm>
            <a:off x="7205200" y="3408775"/>
            <a:ext cx="778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10.0.0.2</a:t>
            </a:r>
            <a:endParaRPr sz="1200">
              <a:solidFill>
                <a:schemeClr val="lt2"/>
              </a:solidFill>
            </a:endParaRPr>
          </a:p>
        </p:txBody>
      </p:sp>
      <p:sp>
        <p:nvSpPr>
          <p:cNvPr id="1665" name="Google Shape;1665;p190"/>
          <p:cNvSpPr txBox="1"/>
          <p:nvPr/>
        </p:nvSpPr>
        <p:spPr>
          <a:xfrm>
            <a:off x="784300" y="3367350"/>
            <a:ext cx="778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10.0.0.3</a:t>
            </a:r>
            <a:endParaRPr sz="1200">
              <a:solidFill>
                <a:schemeClr val="lt2"/>
              </a:solidFill>
            </a:endParaRPr>
          </a:p>
        </p:txBody>
      </p:sp>
      <p:sp>
        <p:nvSpPr>
          <p:cNvPr id="1666" name="Google Shape;1666;p190"/>
          <p:cNvSpPr txBox="1"/>
          <p:nvPr/>
        </p:nvSpPr>
        <p:spPr>
          <a:xfrm>
            <a:off x="6932350" y="487325"/>
            <a:ext cx="1291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Socket listener  </a:t>
            </a:r>
            <a:endParaRPr sz="1200">
              <a:solidFill>
                <a:schemeClr val="lt2"/>
              </a:solidFill>
            </a:endParaRPr>
          </a:p>
          <a:p>
            <a:pPr indent="0" lvl="0" marL="0" rtl="0" algn="l">
              <a:spcBef>
                <a:spcPts val="0"/>
              </a:spcBef>
              <a:spcAft>
                <a:spcPts val="0"/>
              </a:spcAft>
              <a:buNone/>
            </a:pPr>
            <a:r>
              <a:rPr lang="en" sz="1200">
                <a:solidFill>
                  <a:schemeClr val="lt2"/>
                </a:solidFill>
              </a:rPr>
              <a:t>(10.0.0.2: 8080)</a:t>
            </a:r>
            <a:endParaRPr sz="1200">
              <a:solidFill>
                <a:schemeClr val="lt2"/>
              </a:solidFill>
            </a:endParaRPr>
          </a:p>
          <a:p>
            <a:pPr indent="0" lvl="0" marL="0" rtl="0" algn="l">
              <a:spcBef>
                <a:spcPts val="0"/>
              </a:spcBef>
              <a:spcAft>
                <a:spcPts val="0"/>
              </a:spcAft>
              <a:buNone/>
            </a:pPr>
            <a:r>
              <a:rPr lang="en" sz="1200">
                <a:solidFill>
                  <a:schemeClr val="lt2"/>
                </a:solidFill>
              </a:rPr>
              <a:t>Fd:19</a:t>
            </a:r>
            <a:endParaRPr sz="1200">
              <a:solidFill>
                <a:schemeClr val="lt2"/>
              </a:solidFill>
            </a:endParaRPr>
          </a:p>
        </p:txBody>
      </p:sp>
      <p:sp>
        <p:nvSpPr>
          <p:cNvPr id="1667" name="Google Shape;1667;p190"/>
          <p:cNvSpPr txBox="1"/>
          <p:nvPr/>
        </p:nvSpPr>
        <p:spPr>
          <a:xfrm>
            <a:off x="92075" y="4758600"/>
            <a:ext cx="59064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lt2"/>
                </a:solidFill>
              </a:rPr>
              <a:t>10.0.0.3 attempts to connect to 10.0.0.2:8080  </a:t>
            </a:r>
            <a:endParaRPr i="1" sz="1200">
              <a:solidFill>
                <a:schemeClr val="lt2"/>
              </a:solidFill>
            </a:endParaRPr>
          </a:p>
        </p:txBody>
      </p:sp>
      <p:pic>
        <p:nvPicPr>
          <p:cNvPr id="1668" name="Google Shape;1668;p190"/>
          <p:cNvPicPr preferRelativeResize="0"/>
          <p:nvPr/>
        </p:nvPicPr>
        <p:blipFill>
          <a:blip r:embed="rId6">
            <a:alphaModFix/>
          </a:blip>
          <a:stretch>
            <a:fillRect/>
          </a:stretch>
        </p:blipFill>
        <p:spPr>
          <a:xfrm>
            <a:off x="699325" y="2156075"/>
            <a:ext cx="1095288" cy="616099"/>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pic>
        <p:nvPicPr>
          <p:cNvPr id="1673" name="Google Shape;1673;p191"/>
          <p:cNvPicPr preferRelativeResize="0"/>
          <p:nvPr/>
        </p:nvPicPr>
        <p:blipFill rotWithShape="1">
          <a:blip r:embed="rId3">
            <a:alphaModFix/>
          </a:blip>
          <a:srcRect b="0" l="17566" r="18462" t="0"/>
          <a:stretch/>
        </p:blipFill>
        <p:spPr>
          <a:xfrm>
            <a:off x="366925" y="1976300"/>
            <a:ext cx="1612952" cy="1478050"/>
          </a:xfrm>
          <a:prstGeom prst="rect">
            <a:avLst/>
          </a:prstGeom>
          <a:noFill/>
          <a:ln>
            <a:noFill/>
          </a:ln>
        </p:spPr>
      </p:pic>
      <p:pic>
        <p:nvPicPr>
          <p:cNvPr id="1674" name="Google Shape;1674;p191"/>
          <p:cNvPicPr preferRelativeResize="0"/>
          <p:nvPr/>
        </p:nvPicPr>
        <p:blipFill rotWithShape="1">
          <a:blip r:embed="rId4">
            <a:alphaModFix/>
          </a:blip>
          <a:srcRect b="0" l="23767" r="23882" t="0"/>
          <a:stretch/>
        </p:blipFill>
        <p:spPr>
          <a:xfrm>
            <a:off x="6853375" y="1862200"/>
            <a:ext cx="1481852" cy="1592150"/>
          </a:xfrm>
          <a:prstGeom prst="rect">
            <a:avLst/>
          </a:prstGeom>
          <a:noFill/>
          <a:ln>
            <a:noFill/>
          </a:ln>
        </p:spPr>
      </p:pic>
      <p:pic>
        <p:nvPicPr>
          <p:cNvPr id="1675" name="Google Shape;1675;p191"/>
          <p:cNvPicPr preferRelativeResize="0"/>
          <p:nvPr/>
        </p:nvPicPr>
        <p:blipFill rotWithShape="1">
          <a:blip r:embed="rId5">
            <a:alphaModFix/>
          </a:blip>
          <a:srcRect b="33644" l="60596" r="22922" t="2379"/>
          <a:stretch/>
        </p:blipFill>
        <p:spPr>
          <a:xfrm rot="5400000">
            <a:off x="2063050" y="1000350"/>
            <a:ext cx="415276" cy="906849"/>
          </a:xfrm>
          <a:prstGeom prst="rect">
            <a:avLst/>
          </a:prstGeom>
          <a:noFill/>
          <a:ln>
            <a:noFill/>
          </a:ln>
        </p:spPr>
      </p:pic>
      <p:pic>
        <p:nvPicPr>
          <p:cNvPr id="1676" name="Google Shape;1676;p191"/>
          <p:cNvPicPr preferRelativeResize="0"/>
          <p:nvPr/>
        </p:nvPicPr>
        <p:blipFill rotWithShape="1">
          <a:blip r:embed="rId5">
            <a:alphaModFix/>
          </a:blip>
          <a:srcRect b="37485" l="78204" r="0" t="19047"/>
          <a:stretch/>
        </p:blipFill>
        <p:spPr>
          <a:xfrm>
            <a:off x="7303350" y="1176850"/>
            <a:ext cx="549200" cy="616099"/>
          </a:xfrm>
          <a:prstGeom prst="rect">
            <a:avLst/>
          </a:prstGeom>
          <a:noFill/>
          <a:ln>
            <a:noFill/>
          </a:ln>
        </p:spPr>
      </p:pic>
      <p:sp>
        <p:nvSpPr>
          <p:cNvPr id="1677" name="Google Shape;1677;p191"/>
          <p:cNvSpPr txBox="1"/>
          <p:nvPr/>
        </p:nvSpPr>
        <p:spPr>
          <a:xfrm>
            <a:off x="1681650" y="605100"/>
            <a:ext cx="1291200" cy="6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Attempt to connect to 10.0.0.2:8080</a:t>
            </a:r>
            <a:endParaRPr sz="1200">
              <a:solidFill>
                <a:schemeClr val="lt2"/>
              </a:solidFill>
            </a:endParaRPr>
          </a:p>
        </p:txBody>
      </p:sp>
      <p:sp>
        <p:nvSpPr>
          <p:cNvPr id="1678" name="Google Shape;1678;p191"/>
          <p:cNvSpPr txBox="1"/>
          <p:nvPr/>
        </p:nvSpPr>
        <p:spPr>
          <a:xfrm>
            <a:off x="7205200" y="3408775"/>
            <a:ext cx="778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10.0.0.2</a:t>
            </a:r>
            <a:endParaRPr sz="1200">
              <a:solidFill>
                <a:schemeClr val="lt2"/>
              </a:solidFill>
            </a:endParaRPr>
          </a:p>
        </p:txBody>
      </p:sp>
      <p:sp>
        <p:nvSpPr>
          <p:cNvPr id="1679" name="Google Shape;1679;p191"/>
          <p:cNvSpPr txBox="1"/>
          <p:nvPr/>
        </p:nvSpPr>
        <p:spPr>
          <a:xfrm>
            <a:off x="784300" y="3367350"/>
            <a:ext cx="778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10.0.0.3</a:t>
            </a:r>
            <a:endParaRPr sz="1200">
              <a:solidFill>
                <a:schemeClr val="lt2"/>
              </a:solidFill>
            </a:endParaRPr>
          </a:p>
        </p:txBody>
      </p:sp>
      <p:cxnSp>
        <p:nvCxnSpPr>
          <p:cNvPr id="1680" name="Google Shape;1680;p191"/>
          <p:cNvCxnSpPr/>
          <p:nvPr/>
        </p:nvCxnSpPr>
        <p:spPr>
          <a:xfrm>
            <a:off x="1979875" y="2035250"/>
            <a:ext cx="4714200" cy="0"/>
          </a:xfrm>
          <a:prstGeom prst="straightConnector1">
            <a:avLst/>
          </a:prstGeom>
          <a:noFill/>
          <a:ln cap="flat" cmpd="sng" w="9525">
            <a:solidFill>
              <a:schemeClr val="dk1"/>
            </a:solidFill>
            <a:prstDash val="solid"/>
            <a:round/>
            <a:headEnd len="med" w="med" type="none"/>
            <a:tailEnd len="med" w="med" type="triangle"/>
          </a:ln>
        </p:spPr>
      </p:cxnSp>
      <p:cxnSp>
        <p:nvCxnSpPr>
          <p:cNvPr id="1681" name="Google Shape;1681;p191"/>
          <p:cNvCxnSpPr/>
          <p:nvPr/>
        </p:nvCxnSpPr>
        <p:spPr>
          <a:xfrm>
            <a:off x="1979875" y="2544050"/>
            <a:ext cx="4714200" cy="0"/>
          </a:xfrm>
          <a:prstGeom prst="straightConnector1">
            <a:avLst/>
          </a:prstGeom>
          <a:noFill/>
          <a:ln cap="flat" cmpd="sng" w="9525">
            <a:solidFill>
              <a:schemeClr val="dk1"/>
            </a:solidFill>
            <a:prstDash val="solid"/>
            <a:round/>
            <a:headEnd len="med" w="med" type="triangle"/>
            <a:tailEnd len="med" w="med" type="none"/>
          </a:ln>
        </p:spPr>
      </p:cxnSp>
      <p:cxnSp>
        <p:nvCxnSpPr>
          <p:cNvPr id="1682" name="Google Shape;1682;p191"/>
          <p:cNvCxnSpPr/>
          <p:nvPr/>
        </p:nvCxnSpPr>
        <p:spPr>
          <a:xfrm>
            <a:off x="2031825" y="3097950"/>
            <a:ext cx="4714200" cy="0"/>
          </a:xfrm>
          <a:prstGeom prst="straightConnector1">
            <a:avLst/>
          </a:prstGeom>
          <a:noFill/>
          <a:ln cap="flat" cmpd="sng" w="9525">
            <a:solidFill>
              <a:schemeClr val="dk1"/>
            </a:solidFill>
            <a:prstDash val="solid"/>
            <a:round/>
            <a:headEnd len="med" w="med" type="none"/>
            <a:tailEnd len="med" w="med" type="triangle"/>
          </a:ln>
        </p:spPr>
      </p:cxnSp>
      <p:sp>
        <p:nvSpPr>
          <p:cNvPr id="1683" name="Google Shape;1683;p191"/>
          <p:cNvSpPr txBox="1"/>
          <p:nvPr/>
        </p:nvSpPr>
        <p:spPr>
          <a:xfrm>
            <a:off x="3897000" y="1706350"/>
            <a:ext cx="512700" cy="2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SYN</a:t>
            </a:r>
            <a:endParaRPr sz="1200">
              <a:solidFill>
                <a:schemeClr val="lt2"/>
              </a:solidFill>
            </a:endParaRPr>
          </a:p>
        </p:txBody>
      </p:sp>
      <p:sp>
        <p:nvSpPr>
          <p:cNvPr id="1684" name="Google Shape;1684;p191"/>
          <p:cNvSpPr txBox="1"/>
          <p:nvPr/>
        </p:nvSpPr>
        <p:spPr>
          <a:xfrm>
            <a:off x="3758650" y="2260250"/>
            <a:ext cx="906900" cy="2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SYN/ACK</a:t>
            </a:r>
            <a:endParaRPr sz="1200">
              <a:solidFill>
                <a:schemeClr val="lt2"/>
              </a:solidFill>
            </a:endParaRPr>
          </a:p>
        </p:txBody>
      </p:sp>
      <p:sp>
        <p:nvSpPr>
          <p:cNvPr id="1685" name="Google Shape;1685;p191"/>
          <p:cNvSpPr txBox="1"/>
          <p:nvPr/>
        </p:nvSpPr>
        <p:spPr>
          <a:xfrm>
            <a:off x="3935475" y="2814150"/>
            <a:ext cx="906900" cy="2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ACK</a:t>
            </a:r>
            <a:endParaRPr sz="1200">
              <a:solidFill>
                <a:schemeClr val="lt2"/>
              </a:solidFill>
            </a:endParaRPr>
          </a:p>
        </p:txBody>
      </p:sp>
      <p:sp>
        <p:nvSpPr>
          <p:cNvPr id="1686" name="Google Shape;1686;p191"/>
          <p:cNvSpPr txBox="1"/>
          <p:nvPr/>
        </p:nvSpPr>
        <p:spPr>
          <a:xfrm>
            <a:off x="6932350" y="487325"/>
            <a:ext cx="1291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Socket listener  </a:t>
            </a:r>
            <a:endParaRPr sz="1200">
              <a:solidFill>
                <a:schemeClr val="lt2"/>
              </a:solidFill>
            </a:endParaRPr>
          </a:p>
          <a:p>
            <a:pPr indent="0" lvl="0" marL="0" rtl="0" algn="l">
              <a:spcBef>
                <a:spcPts val="0"/>
              </a:spcBef>
              <a:spcAft>
                <a:spcPts val="0"/>
              </a:spcAft>
              <a:buNone/>
            </a:pPr>
            <a:r>
              <a:rPr lang="en" sz="1200">
                <a:solidFill>
                  <a:schemeClr val="lt2"/>
                </a:solidFill>
              </a:rPr>
              <a:t>(10.0.0.2: 8080)</a:t>
            </a:r>
            <a:endParaRPr sz="1200">
              <a:solidFill>
                <a:schemeClr val="lt2"/>
              </a:solidFill>
            </a:endParaRPr>
          </a:p>
          <a:p>
            <a:pPr indent="0" lvl="0" marL="0" rtl="0" algn="l">
              <a:spcBef>
                <a:spcPts val="0"/>
              </a:spcBef>
              <a:spcAft>
                <a:spcPts val="0"/>
              </a:spcAft>
              <a:buNone/>
            </a:pPr>
            <a:r>
              <a:rPr lang="en" sz="1200">
                <a:solidFill>
                  <a:schemeClr val="lt2"/>
                </a:solidFill>
              </a:rPr>
              <a:t>Fd:19</a:t>
            </a:r>
            <a:endParaRPr sz="1200">
              <a:solidFill>
                <a:schemeClr val="lt2"/>
              </a:solidFill>
            </a:endParaRPr>
          </a:p>
        </p:txBody>
      </p:sp>
      <p:sp>
        <p:nvSpPr>
          <p:cNvPr id="1687" name="Google Shape;1687;p191"/>
          <p:cNvSpPr txBox="1"/>
          <p:nvPr/>
        </p:nvSpPr>
        <p:spPr>
          <a:xfrm>
            <a:off x="92075" y="4758600"/>
            <a:ext cx="59064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lt2"/>
                </a:solidFill>
              </a:rPr>
              <a:t>Three way handshake happens</a:t>
            </a:r>
            <a:endParaRPr i="1" sz="1200">
              <a:solidFill>
                <a:schemeClr val="lt2"/>
              </a:solidFill>
            </a:endParaRPr>
          </a:p>
        </p:txBody>
      </p:sp>
      <p:pic>
        <p:nvPicPr>
          <p:cNvPr id="1688" name="Google Shape;1688;p191"/>
          <p:cNvPicPr preferRelativeResize="0"/>
          <p:nvPr/>
        </p:nvPicPr>
        <p:blipFill>
          <a:blip r:embed="rId6">
            <a:alphaModFix/>
          </a:blip>
          <a:stretch>
            <a:fillRect/>
          </a:stretch>
        </p:blipFill>
        <p:spPr>
          <a:xfrm>
            <a:off x="699325" y="2156075"/>
            <a:ext cx="1095288" cy="6160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311700" y="445025"/>
            <a:ext cx="3156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V8 Engine Object</a:t>
            </a:r>
            <a:endParaRPr/>
          </a:p>
        </p:txBody>
      </p:sp>
      <p:sp>
        <p:nvSpPr>
          <p:cNvPr id="192" name="Google Shape;192;p30"/>
          <p:cNvSpPr/>
          <p:nvPr/>
        </p:nvSpPr>
        <p:spPr>
          <a:xfrm>
            <a:off x="6200100" y="103850"/>
            <a:ext cx="2189400" cy="4894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3" name="Google Shape;193;p30"/>
          <p:cNvCxnSpPr/>
          <p:nvPr/>
        </p:nvCxnSpPr>
        <p:spPr>
          <a:xfrm>
            <a:off x="8521725" y="131525"/>
            <a:ext cx="0" cy="685500"/>
          </a:xfrm>
          <a:prstGeom prst="straightConnector1">
            <a:avLst/>
          </a:prstGeom>
          <a:noFill/>
          <a:ln cap="flat" cmpd="sng" w="9525">
            <a:solidFill>
              <a:srgbClr val="EEFF41"/>
            </a:solidFill>
            <a:prstDash val="solid"/>
            <a:round/>
            <a:headEnd len="med" w="med" type="none"/>
            <a:tailEnd len="med" w="med" type="triangle"/>
          </a:ln>
        </p:spPr>
      </p:cxnSp>
      <p:sp>
        <p:nvSpPr>
          <p:cNvPr id="194" name="Google Shape;194;p30"/>
          <p:cNvSpPr txBox="1"/>
          <p:nvPr/>
        </p:nvSpPr>
        <p:spPr>
          <a:xfrm>
            <a:off x="8561200" y="339225"/>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EEFF41"/>
                </a:solidFill>
              </a:rPr>
              <a:t>Stack</a:t>
            </a:r>
            <a:endParaRPr sz="900">
              <a:solidFill>
                <a:srgbClr val="EEFF41"/>
              </a:solidFill>
            </a:endParaRPr>
          </a:p>
        </p:txBody>
      </p:sp>
      <p:sp>
        <p:nvSpPr>
          <p:cNvPr id="195" name="Google Shape;195;p30"/>
          <p:cNvSpPr/>
          <p:nvPr/>
        </p:nvSpPr>
        <p:spPr>
          <a:xfrm>
            <a:off x="6262425" y="159225"/>
            <a:ext cx="2084100" cy="630000"/>
          </a:xfrm>
          <a:prstGeom prst="rect">
            <a:avLst/>
          </a:prstGeom>
          <a:noFill/>
          <a:ln cap="flat" cmpd="sng" w="9525">
            <a:solidFill>
              <a:srgbClr val="EEFF4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EEFF41"/>
                </a:solidFill>
              </a:rPr>
              <a:t>double</a:t>
            </a:r>
            <a:r>
              <a:rPr lang="en" sz="900">
                <a:solidFill>
                  <a:srgbClr val="EEFF41"/>
                </a:solidFill>
              </a:rPr>
              <a:t> x = 5</a:t>
            </a:r>
            <a:endParaRPr sz="900">
              <a:solidFill>
                <a:srgbClr val="EEFF41"/>
              </a:solidFill>
            </a:endParaRPr>
          </a:p>
          <a:p>
            <a:pPr indent="0" lvl="0" marL="0" rtl="0" algn="l">
              <a:spcBef>
                <a:spcPts val="0"/>
              </a:spcBef>
              <a:spcAft>
                <a:spcPts val="0"/>
              </a:spcAft>
              <a:buNone/>
            </a:pPr>
            <a:r>
              <a:rPr lang="en" sz="900">
                <a:solidFill>
                  <a:srgbClr val="EEFF41"/>
                </a:solidFill>
              </a:rPr>
              <a:t>y* = 0x555555</a:t>
            </a:r>
            <a:endParaRPr sz="900">
              <a:solidFill>
                <a:srgbClr val="EEFF41"/>
              </a:solidFill>
            </a:endParaRPr>
          </a:p>
          <a:p>
            <a:pPr indent="0" lvl="0" marL="0" rtl="0" algn="l">
              <a:spcBef>
                <a:spcPts val="0"/>
              </a:spcBef>
              <a:spcAft>
                <a:spcPts val="0"/>
              </a:spcAft>
              <a:buNone/>
            </a:pPr>
            <a:r>
              <a:t/>
            </a:r>
            <a:endParaRPr>
              <a:solidFill>
                <a:srgbClr val="EEFF41"/>
              </a:solidFill>
            </a:endParaRPr>
          </a:p>
        </p:txBody>
      </p:sp>
      <p:sp>
        <p:nvSpPr>
          <p:cNvPr id="196" name="Google Shape;196;p30"/>
          <p:cNvSpPr/>
          <p:nvPr/>
        </p:nvSpPr>
        <p:spPr>
          <a:xfrm>
            <a:off x="6252750" y="4458150"/>
            <a:ext cx="2084100" cy="478200"/>
          </a:xfrm>
          <a:prstGeom prst="rect">
            <a:avLst/>
          </a:prstGeom>
          <a:noFill/>
          <a:ln cap="flat" cmpd="sng" w="9525">
            <a:solidFill>
              <a:srgbClr val="4DD0E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CDCFE"/>
                </a:solidFill>
              </a:rPr>
              <a:t>Node V8 code</a:t>
            </a:r>
            <a:endParaRPr>
              <a:solidFill>
                <a:srgbClr val="EEFF41"/>
              </a:solidFill>
            </a:endParaRPr>
          </a:p>
        </p:txBody>
      </p:sp>
      <p:sp>
        <p:nvSpPr>
          <p:cNvPr id="197" name="Google Shape;197;p30"/>
          <p:cNvSpPr/>
          <p:nvPr/>
        </p:nvSpPr>
        <p:spPr>
          <a:xfrm>
            <a:off x="6252750" y="4277800"/>
            <a:ext cx="2084100" cy="1440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2FFF12"/>
              </a:solidFill>
            </a:endParaRPr>
          </a:p>
        </p:txBody>
      </p:sp>
      <p:sp>
        <p:nvSpPr>
          <p:cNvPr id="198" name="Google Shape;198;p30"/>
          <p:cNvSpPr/>
          <p:nvPr/>
        </p:nvSpPr>
        <p:spPr>
          <a:xfrm>
            <a:off x="6252750" y="838525"/>
            <a:ext cx="2084100" cy="34029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00FF"/>
              </a:solidFill>
            </a:endParaRPr>
          </a:p>
        </p:txBody>
      </p:sp>
      <p:cxnSp>
        <p:nvCxnSpPr>
          <p:cNvPr id="199" name="Google Shape;199;p30"/>
          <p:cNvCxnSpPr/>
          <p:nvPr/>
        </p:nvCxnSpPr>
        <p:spPr>
          <a:xfrm flipH="1" rot="10800000">
            <a:off x="8494050" y="948300"/>
            <a:ext cx="20700" cy="3274500"/>
          </a:xfrm>
          <a:prstGeom prst="straightConnector1">
            <a:avLst/>
          </a:prstGeom>
          <a:noFill/>
          <a:ln cap="flat" cmpd="sng" w="9525">
            <a:solidFill>
              <a:srgbClr val="FF00FF"/>
            </a:solidFill>
            <a:prstDash val="solid"/>
            <a:round/>
            <a:headEnd len="med" w="med" type="none"/>
            <a:tailEnd len="med" w="med" type="triangle"/>
          </a:ln>
        </p:spPr>
      </p:cxnSp>
      <p:sp>
        <p:nvSpPr>
          <p:cNvPr id="200" name="Google Shape;200;p30"/>
          <p:cNvSpPr txBox="1"/>
          <p:nvPr/>
        </p:nvSpPr>
        <p:spPr>
          <a:xfrm>
            <a:off x="8561200" y="2202475"/>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FF"/>
                </a:solidFill>
              </a:rPr>
              <a:t>Heap</a:t>
            </a:r>
            <a:endParaRPr sz="900">
              <a:solidFill>
                <a:srgbClr val="FF00FF"/>
              </a:solidFill>
            </a:endParaRPr>
          </a:p>
        </p:txBody>
      </p:sp>
      <p:pic>
        <p:nvPicPr>
          <p:cNvPr id="201" name="Google Shape;201;p30"/>
          <p:cNvPicPr preferRelativeResize="0"/>
          <p:nvPr/>
        </p:nvPicPr>
        <p:blipFill rotWithShape="1">
          <a:blip r:embed="rId3">
            <a:alphaModFix/>
          </a:blip>
          <a:srcRect b="39729" l="0" r="0" t="0"/>
          <a:stretch/>
        </p:blipFill>
        <p:spPr>
          <a:xfrm>
            <a:off x="214700" y="1259900"/>
            <a:ext cx="5064325" cy="1685651"/>
          </a:xfrm>
          <a:prstGeom prst="rect">
            <a:avLst/>
          </a:prstGeom>
          <a:noFill/>
          <a:ln>
            <a:noFill/>
          </a:ln>
        </p:spPr>
      </p:pic>
      <p:sp>
        <p:nvSpPr>
          <p:cNvPr id="202" name="Google Shape;202;p30"/>
          <p:cNvSpPr txBox="1"/>
          <p:nvPr/>
        </p:nvSpPr>
        <p:spPr>
          <a:xfrm>
            <a:off x="5604900" y="905100"/>
            <a:ext cx="595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EEFF41"/>
                </a:solidFill>
              </a:rPr>
              <a:t>0x555555</a:t>
            </a:r>
            <a:endParaRPr sz="1200"/>
          </a:p>
        </p:txBody>
      </p:sp>
      <p:cxnSp>
        <p:nvCxnSpPr>
          <p:cNvPr id="203" name="Google Shape;203;p30"/>
          <p:cNvCxnSpPr>
            <a:stCxn id="202" idx="1"/>
            <a:endCxn id="195" idx="1"/>
          </p:cNvCxnSpPr>
          <p:nvPr/>
        </p:nvCxnSpPr>
        <p:spPr>
          <a:xfrm flipH="1" rot="10800000">
            <a:off x="5604900" y="474150"/>
            <a:ext cx="657600" cy="577200"/>
          </a:xfrm>
          <a:prstGeom prst="curvedConnector3">
            <a:avLst>
              <a:gd fmla="val -36211" name="adj1"/>
            </a:avLst>
          </a:prstGeom>
          <a:noFill/>
          <a:ln cap="flat" cmpd="sng" w="9525">
            <a:solidFill>
              <a:srgbClr val="F8F9FA"/>
            </a:solidFill>
            <a:prstDash val="solid"/>
            <a:round/>
            <a:headEnd len="med" w="med" type="triangle"/>
            <a:tailEnd len="med" w="med" type="none"/>
          </a:ln>
        </p:spPr>
      </p:cxnSp>
      <p:sp>
        <p:nvSpPr>
          <p:cNvPr id="204" name="Google Shape;204;p30"/>
          <p:cNvSpPr/>
          <p:nvPr/>
        </p:nvSpPr>
        <p:spPr>
          <a:xfrm>
            <a:off x="6544825" y="1010875"/>
            <a:ext cx="1500000" cy="270000"/>
          </a:xfrm>
          <a:prstGeom prst="rect">
            <a:avLst/>
          </a:prstGeom>
          <a:noFill/>
          <a:ln cap="flat" cmpd="sng" w="9525">
            <a:solidFill>
              <a:srgbClr val="F8F9F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ECECEC"/>
                </a:solidFill>
              </a:rPr>
              <a:t>y object</a:t>
            </a:r>
            <a:endParaRPr sz="700">
              <a:solidFill>
                <a:srgbClr val="ECECEC"/>
              </a:solidFill>
            </a:endParaRPr>
          </a:p>
        </p:txBody>
      </p:sp>
      <p:sp>
        <p:nvSpPr>
          <p:cNvPr id="205" name="Google Shape;205;p30"/>
          <p:cNvSpPr/>
          <p:nvPr/>
        </p:nvSpPr>
        <p:spPr>
          <a:xfrm>
            <a:off x="6544825" y="1287725"/>
            <a:ext cx="1500000" cy="270000"/>
          </a:xfrm>
          <a:prstGeom prst="rect">
            <a:avLst/>
          </a:prstGeom>
          <a:noFill/>
          <a:ln cap="flat" cmpd="sng" w="9525">
            <a:solidFill>
              <a:srgbClr val="F8F9F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ECECEC"/>
                </a:solidFill>
              </a:rPr>
              <a:t>properties</a:t>
            </a:r>
            <a:endParaRPr sz="700">
              <a:solidFill>
                <a:srgbClr val="ECECEC"/>
              </a:solidFill>
            </a:endParaRPr>
          </a:p>
        </p:txBody>
      </p:sp>
      <p:sp>
        <p:nvSpPr>
          <p:cNvPr id="206" name="Google Shape;206;p30"/>
          <p:cNvSpPr/>
          <p:nvPr/>
        </p:nvSpPr>
        <p:spPr>
          <a:xfrm>
            <a:off x="6544750" y="1564575"/>
            <a:ext cx="1500000" cy="270000"/>
          </a:xfrm>
          <a:prstGeom prst="rect">
            <a:avLst/>
          </a:prstGeom>
          <a:noFill/>
          <a:ln cap="flat" cmpd="sng" w="9525">
            <a:solidFill>
              <a:srgbClr val="F8F9F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ECECEC"/>
                </a:solidFill>
              </a:rPr>
              <a:t>elements</a:t>
            </a:r>
            <a:endParaRPr sz="700">
              <a:solidFill>
                <a:srgbClr val="ECECEC"/>
              </a:solidFill>
            </a:endParaRPr>
          </a:p>
        </p:txBody>
      </p:sp>
      <p:sp>
        <p:nvSpPr>
          <p:cNvPr id="207" name="Google Shape;207;p30"/>
          <p:cNvSpPr/>
          <p:nvPr/>
        </p:nvSpPr>
        <p:spPr>
          <a:xfrm>
            <a:off x="6678175" y="2202475"/>
            <a:ext cx="463800" cy="270000"/>
          </a:xfrm>
          <a:prstGeom prst="rect">
            <a:avLst/>
          </a:prstGeom>
          <a:noFill/>
          <a:ln cap="flat" cmpd="sng" w="9525">
            <a:solidFill>
              <a:srgbClr val="F8F9F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ECECEC"/>
                </a:solidFill>
              </a:rPr>
              <a:t>10</a:t>
            </a:r>
            <a:endParaRPr sz="700">
              <a:solidFill>
                <a:srgbClr val="ECECEC"/>
              </a:solidFill>
            </a:endParaRPr>
          </a:p>
        </p:txBody>
      </p:sp>
      <p:sp>
        <p:nvSpPr>
          <p:cNvPr id="208" name="Google Shape;208;p30"/>
          <p:cNvSpPr/>
          <p:nvPr/>
        </p:nvSpPr>
        <p:spPr>
          <a:xfrm>
            <a:off x="7134600" y="2202475"/>
            <a:ext cx="463800" cy="270000"/>
          </a:xfrm>
          <a:prstGeom prst="rect">
            <a:avLst/>
          </a:prstGeom>
          <a:noFill/>
          <a:ln cap="flat" cmpd="sng" w="9525">
            <a:solidFill>
              <a:srgbClr val="F8F9F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ECECEC"/>
                </a:solidFill>
              </a:rPr>
              <a:t>20</a:t>
            </a:r>
            <a:endParaRPr sz="700">
              <a:solidFill>
                <a:srgbClr val="ECECEC"/>
              </a:solidFill>
            </a:endParaRPr>
          </a:p>
        </p:txBody>
      </p:sp>
      <p:sp>
        <p:nvSpPr>
          <p:cNvPr id="209" name="Google Shape;209;p30"/>
          <p:cNvSpPr/>
          <p:nvPr/>
        </p:nvSpPr>
        <p:spPr>
          <a:xfrm>
            <a:off x="6544751" y="1956950"/>
            <a:ext cx="950400" cy="27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ECECEC"/>
                </a:solidFill>
              </a:rPr>
              <a:t>y </a:t>
            </a:r>
            <a:r>
              <a:rPr lang="en" sz="700">
                <a:solidFill>
                  <a:srgbClr val="ECECEC"/>
                </a:solidFill>
              </a:rPr>
              <a:t>properties array</a:t>
            </a:r>
            <a:endParaRPr sz="700">
              <a:solidFill>
                <a:srgbClr val="ECECEC"/>
              </a:solidFill>
            </a:endParaRPr>
          </a:p>
        </p:txBody>
      </p:sp>
      <p:cxnSp>
        <p:nvCxnSpPr>
          <p:cNvPr id="210" name="Google Shape;210;p30"/>
          <p:cNvCxnSpPr>
            <a:stCxn id="207" idx="1"/>
            <a:endCxn id="205" idx="1"/>
          </p:cNvCxnSpPr>
          <p:nvPr/>
        </p:nvCxnSpPr>
        <p:spPr>
          <a:xfrm rot="10800000">
            <a:off x="6544975" y="1422775"/>
            <a:ext cx="133200" cy="914700"/>
          </a:xfrm>
          <a:prstGeom prst="curvedConnector3">
            <a:avLst>
              <a:gd fmla="val 278885" name="adj1"/>
            </a:avLst>
          </a:prstGeom>
          <a:noFill/>
          <a:ln cap="flat" cmpd="sng" w="9525">
            <a:solidFill>
              <a:srgbClr val="F8F9FA"/>
            </a:solidFill>
            <a:prstDash val="solid"/>
            <a:round/>
            <a:headEnd len="med" w="med" type="triangle"/>
            <a:tailEnd len="med" w="med" type="none"/>
          </a:ln>
        </p:spPr>
      </p:cxnSp>
      <p:sp>
        <p:nvSpPr>
          <p:cNvPr id="211" name="Google Shape;211;p30"/>
          <p:cNvSpPr/>
          <p:nvPr/>
        </p:nvSpPr>
        <p:spPr>
          <a:xfrm>
            <a:off x="7261750" y="3808125"/>
            <a:ext cx="463800" cy="270000"/>
          </a:xfrm>
          <a:prstGeom prst="rect">
            <a:avLst/>
          </a:prstGeom>
          <a:noFill/>
          <a:ln cap="flat" cmpd="sng" w="9525">
            <a:solidFill>
              <a:srgbClr val="F8F9F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ECECEC"/>
                </a:solidFill>
              </a:rPr>
              <a:t>‘a’</a:t>
            </a:r>
            <a:endParaRPr sz="700">
              <a:solidFill>
                <a:srgbClr val="ECECEC"/>
              </a:solidFill>
            </a:endParaRPr>
          </a:p>
        </p:txBody>
      </p:sp>
      <p:sp>
        <p:nvSpPr>
          <p:cNvPr id="212" name="Google Shape;212;p30"/>
          <p:cNvSpPr/>
          <p:nvPr/>
        </p:nvSpPr>
        <p:spPr>
          <a:xfrm>
            <a:off x="7718175" y="3808125"/>
            <a:ext cx="463800" cy="270000"/>
          </a:xfrm>
          <a:prstGeom prst="rect">
            <a:avLst/>
          </a:prstGeom>
          <a:noFill/>
          <a:ln cap="flat" cmpd="sng" w="9525">
            <a:solidFill>
              <a:srgbClr val="F8F9F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ECECEC"/>
                </a:solidFill>
              </a:rPr>
              <a:t>‘b’</a:t>
            </a:r>
            <a:endParaRPr sz="700">
              <a:solidFill>
                <a:srgbClr val="ECECEC"/>
              </a:solidFill>
            </a:endParaRPr>
          </a:p>
        </p:txBody>
      </p:sp>
      <p:sp>
        <p:nvSpPr>
          <p:cNvPr id="213" name="Google Shape;213;p30"/>
          <p:cNvSpPr/>
          <p:nvPr/>
        </p:nvSpPr>
        <p:spPr>
          <a:xfrm>
            <a:off x="7061575" y="3463300"/>
            <a:ext cx="1232100" cy="27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ECECEC"/>
                </a:solidFill>
              </a:rPr>
              <a:t>y hidden class/</a:t>
            </a:r>
            <a:endParaRPr sz="700">
              <a:solidFill>
                <a:srgbClr val="ECECEC"/>
              </a:solidFill>
            </a:endParaRPr>
          </a:p>
          <a:p>
            <a:pPr indent="0" lvl="0" marL="0" rtl="0" algn="ctr">
              <a:spcBef>
                <a:spcPts val="0"/>
              </a:spcBef>
              <a:spcAft>
                <a:spcPts val="0"/>
              </a:spcAft>
              <a:buNone/>
            </a:pPr>
            <a:r>
              <a:rPr lang="en" sz="700">
                <a:solidFill>
                  <a:srgbClr val="ECECEC"/>
                </a:solidFill>
              </a:rPr>
              <a:t>property descriptors</a:t>
            </a:r>
            <a:endParaRPr sz="700">
              <a:solidFill>
                <a:srgbClr val="ECECEC"/>
              </a:solidFill>
            </a:endParaRPr>
          </a:p>
        </p:txBody>
      </p:sp>
      <p:cxnSp>
        <p:nvCxnSpPr>
          <p:cNvPr id="214" name="Google Shape;214;p30"/>
          <p:cNvCxnSpPr>
            <a:stCxn id="211" idx="1"/>
            <a:endCxn id="204" idx="3"/>
          </p:cNvCxnSpPr>
          <p:nvPr/>
        </p:nvCxnSpPr>
        <p:spPr>
          <a:xfrm flipH="1" rot="10800000">
            <a:off x="7261750" y="1145925"/>
            <a:ext cx="783000" cy="2797200"/>
          </a:xfrm>
          <a:prstGeom prst="curvedConnector5">
            <a:avLst>
              <a:gd fmla="val -30412" name="adj1"/>
              <a:gd fmla="val 50001" name="adj2"/>
              <a:gd fmla="val 130421" name="adj3"/>
            </a:avLst>
          </a:prstGeom>
          <a:noFill/>
          <a:ln cap="flat" cmpd="sng" w="9525">
            <a:solidFill>
              <a:srgbClr val="F8F9FA"/>
            </a:solidFill>
            <a:prstDash val="solid"/>
            <a:round/>
            <a:headEnd len="med" w="med" type="triangle"/>
            <a:tailEnd len="med" w="med" type="none"/>
          </a:ln>
        </p:spPr>
      </p:cxnSp>
      <p:sp>
        <p:nvSpPr>
          <p:cNvPr id="215" name="Google Shape;215;p30"/>
          <p:cNvSpPr txBox="1"/>
          <p:nvPr/>
        </p:nvSpPr>
        <p:spPr>
          <a:xfrm>
            <a:off x="304600" y="3080550"/>
            <a:ext cx="5247300" cy="1793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2"/>
              </a:buClr>
              <a:buSzPts val="1300"/>
              <a:buChar char="●"/>
            </a:pPr>
            <a:r>
              <a:rPr lang="en" sz="1300">
                <a:solidFill>
                  <a:schemeClr val="lt2"/>
                </a:solidFill>
              </a:rPr>
              <a:t>x is stored in stack as 5</a:t>
            </a:r>
            <a:endParaRPr sz="1300">
              <a:solidFill>
                <a:schemeClr val="lt2"/>
              </a:solidFill>
            </a:endParaRPr>
          </a:p>
          <a:p>
            <a:pPr indent="-311150" lvl="0" marL="457200" rtl="0" algn="l">
              <a:spcBef>
                <a:spcPts val="0"/>
              </a:spcBef>
              <a:spcAft>
                <a:spcPts val="0"/>
              </a:spcAft>
              <a:buClr>
                <a:schemeClr val="lt2"/>
              </a:buClr>
              <a:buSzPts val="1300"/>
              <a:buChar char="●"/>
            </a:pPr>
            <a:r>
              <a:rPr lang="en" sz="1300">
                <a:solidFill>
                  <a:schemeClr val="lt2"/>
                </a:solidFill>
              </a:rPr>
              <a:t>y pointer stored in the stack </a:t>
            </a:r>
            <a:endParaRPr sz="1300">
              <a:solidFill>
                <a:schemeClr val="lt2"/>
              </a:solidFill>
            </a:endParaRPr>
          </a:p>
          <a:p>
            <a:pPr indent="-311150" lvl="0" marL="457200" rtl="0" algn="l">
              <a:spcBef>
                <a:spcPts val="0"/>
              </a:spcBef>
              <a:spcAft>
                <a:spcPts val="0"/>
              </a:spcAft>
              <a:buClr>
                <a:schemeClr val="lt2"/>
              </a:buClr>
              <a:buSzPts val="1300"/>
              <a:buChar char="●"/>
            </a:pPr>
            <a:r>
              <a:rPr lang="en" sz="1300">
                <a:solidFill>
                  <a:schemeClr val="lt2"/>
                </a:solidFill>
              </a:rPr>
              <a:t>y</a:t>
            </a:r>
            <a:r>
              <a:rPr lang="en" sz="1300">
                <a:solidFill>
                  <a:schemeClr val="lt2"/>
                </a:solidFill>
              </a:rPr>
              <a:t> js object stored in the heap</a:t>
            </a:r>
            <a:endParaRPr sz="1300">
              <a:solidFill>
                <a:schemeClr val="lt2"/>
              </a:solidFill>
            </a:endParaRPr>
          </a:p>
          <a:p>
            <a:pPr indent="-311150" lvl="0" marL="457200" rtl="0" algn="l">
              <a:spcBef>
                <a:spcPts val="0"/>
              </a:spcBef>
              <a:spcAft>
                <a:spcPts val="0"/>
              </a:spcAft>
              <a:buClr>
                <a:schemeClr val="lt2"/>
              </a:buClr>
              <a:buSzPts val="1300"/>
              <a:buChar char="●"/>
            </a:pPr>
            <a:r>
              <a:rPr lang="en" sz="1300">
                <a:solidFill>
                  <a:schemeClr val="lt2"/>
                </a:solidFill>
              </a:rPr>
              <a:t>Property values stored separately as an array</a:t>
            </a:r>
            <a:endParaRPr sz="1300">
              <a:solidFill>
                <a:schemeClr val="lt2"/>
              </a:solidFill>
            </a:endParaRPr>
          </a:p>
          <a:p>
            <a:pPr indent="-311150" lvl="0" marL="457200" rtl="0" algn="l">
              <a:spcBef>
                <a:spcPts val="0"/>
              </a:spcBef>
              <a:spcAft>
                <a:spcPts val="0"/>
              </a:spcAft>
              <a:buClr>
                <a:schemeClr val="lt2"/>
              </a:buClr>
              <a:buSzPts val="1300"/>
              <a:buChar char="●"/>
            </a:pPr>
            <a:r>
              <a:rPr lang="en" sz="1300">
                <a:solidFill>
                  <a:schemeClr val="lt2"/>
                </a:solidFill>
              </a:rPr>
              <a:t>Property names stored separately as an array</a:t>
            </a:r>
            <a:endParaRPr sz="1300">
              <a:solidFill>
                <a:schemeClr val="lt2"/>
              </a:solidFill>
            </a:endParaRPr>
          </a:p>
          <a:p>
            <a:pPr indent="-311150" lvl="1" marL="914400" rtl="0" algn="l">
              <a:spcBef>
                <a:spcPts val="0"/>
              </a:spcBef>
              <a:spcAft>
                <a:spcPts val="0"/>
              </a:spcAft>
              <a:buClr>
                <a:schemeClr val="lt2"/>
              </a:buClr>
              <a:buSzPts val="1300"/>
              <a:buChar char="○"/>
            </a:pPr>
            <a:r>
              <a:rPr lang="en" sz="1300">
                <a:solidFill>
                  <a:schemeClr val="lt2"/>
                </a:solidFill>
              </a:rPr>
              <a:t>Hidden class / descriptors </a:t>
            </a:r>
            <a:endParaRPr sz="1300">
              <a:solidFill>
                <a:schemeClr val="lt2"/>
              </a:solidFill>
            </a:endParaRPr>
          </a:p>
          <a:p>
            <a:pPr indent="-311150" lvl="0" marL="457200" rtl="0" algn="l">
              <a:spcBef>
                <a:spcPts val="0"/>
              </a:spcBef>
              <a:spcAft>
                <a:spcPts val="0"/>
              </a:spcAft>
              <a:buClr>
                <a:schemeClr val="lt2"/>
              </a:buClr>
              <a:buSzPts val="1300"/>
              <a:buChar char="●"/>
            </a:pPr>
            <a:r>
              <a:rPr lang="en" sz="1300">
                <a:solidFill>
                  <a:schemeClr val="lt2"/>
                </a:solidFill>
              </a:rPr>
              <a:t>Properties array points to the properties array </a:t>
            </a:r>
            <a:endParaRPr sz="1300">
              <a:solidFill>
                <a:schemeClr val="lt2"/>
              </a:solidFill>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2" name="Shape 1692"/>
        <p:cNvGrpSpPr/>
        <p:nvPr/>
      </p:nvGrpSpPr>
      <p:grpSpPr>
        <a:xfrm>
          <a:off x="0" y="0"/>
          <a:ext cx="0" cy="0"/>
          <a:chOff x="0" y="0"/>
          <a:chExt cx="0" cy="0"/>
        </a:xfrm>
      </p:grpSpPr>
      <p:pic>
        <p:nvPicPr>
          <p:cNvPr id="1693" name="Google Shape;1693;p192"/>
          <p:cNvPicPr preferRelativeResize="0"/>
          <p:nvPr/>
        </p:nvPicPr>
        <p:blipFill rotWithShape="1">
          <a:blip r:embed="rId3">
            <a:alphaModFix/>
          </a:blip>
          <a:srcRect b="0" l="17566" r="18462" t="0"/>
          <a:stretch/>
        </p:blipFill>
        <p:spPr>
          <a:xfrm>
            <a:off x="366925" y="1976300"/>
            <a:ext cx="1612952" cy="1478050"/>
          </a:xfrm>
          <a:prstGeom prst="rect">
            <a:avLst/>
          </a:prstGeom>
          <a:noFill/>
          <a:ln>
            <a:noFill/>
          </a:ln>
        </p:spPr>
      </p:pic>
      <p:pic>
        <p:nvPicPr>
          <p:cNvPr id="1694" name="Google Shape;1694;p192"/>
          <p:cNvPicPr preferRelativeResize="0"/>
          <p:nvPr/>
        </p:nvPicPr>
        <p:blipFill rotWithShape="1">
          <a:blip r:embed="rId4">
            <a:alphaModFix/>
          </a:blip>
          <a:srcRect b="0" l="23767" r="23882" t="0"/>
          <a:stretch/>
        </p:blipFill>
        <p:spPr>
          <a:xfrm>
            <a:off x="6853375" y="1862200"/>
            <a:ext cx="1481852" cy="1592150"/>
          </a:xfrm>
          <a:prstGeom prst="rect">
            <a:avLst/>
          </a:prstGeom>
          <a:noFill/>
          <a:ln>
            <a:noFill/>
          </a:ln>
        </p:spPr>
      </p:pic>
      <p:pic>
        <p:nvPicPr>
          <p:cNvPr id="1695" name="Google Shape;1695;p192"/>
          <p:cNvPicPr preferRelativeResize="0"/>
          <p:nvPr/>
        </p:nvPicPr>
        <p:blipFill rotWithShape="1">
          <a:blip r:embed="rId5">
            <a:alphaModFix/>
          </a:blip>
          <a:srcRect b="37485" l="78204" r="0" t="19047"/>
          <a:stretch/>
        </p:blipFill>
        <p:spPr>
          <a:xfrm>
            <a:off x="7697925" y="1176850"/>
            <a:ext cx="549200" cy="616099"/>
          </a:xfrm>
          <a:prstGeom prst="rect">
            <a:avLst/>
          </a:prstGeom>
          <a:noFill/>
          <a:ln>
            <a:noFill/>
          </a:ln>
        </p:spPr>
      </p:pic>
      <p:sp>
        <p:nvSpPr>
          <p:cNvPr id="1696" name="Google Shape;1696;p192"/>
          <p:cNvSpPr txBox="1"/>
          <p:nvPr/>
        </p:nvSpPr>
        <p:spPr>
          <a:xfrm>
            <a:off x="930950" y="115175"/>
            <a:ext cx="1291200" cy="6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Connected</a:t>
            </a:r>
            <a:r>
              <a:rPr lang="en" sz="1200">
                <a:solidFill>
                  <a:schemeClr val="lt2"/>
                </a:solidFill>
              </a:rPr>
              <a:t> to</a:t>
            </a:r>
            <a:endParaRPr sz="1200">
              <a:solidFill>
                <a:schemeClr val="lt2"/>
              </a:solidFill>
            </a:endParaRPr>
          </a:p>
          <a:p>
            <a:pPr indent="0" lvl="0" marL="0" rtl="0" algn="l">
              <a:spcBef>
                <a:spcPts val="0"/>
              </a:spcBef>
              <a:spcAft>
                <a:spcPts val="0"/>
              </a:spcAft>
              <a:buNone/>
            </a:pPr>
            <a:r>
              <a:rPr lang="en" sz="1200">
                <a:solidFill>
                  <a:schemeClr val="lt2"/>
                </a:solidFill>
              </a:rPr>
              <a:t>10.0.0.2:8080</a:t>
            </a:r>
            <a:endParaRPr sz="1200">
              <a:solidFill>
                <a:schemeClr val="lt2"/>
              </a:solidFill>
            </a:endParaRPr>
          </a:p>
        </p:txBody>
      </p:sp>
      <p:sp>
        <p:nvSpPr>
          <p:cNvPr id="1697" name="Google Shape;1697;p192"/>
          <p:cNvSpPr txBox="1"/>
          <p:nvPr/>
        </p:nvSpPr>
        <p:spPr>
          <a:xfrm>
            <a:off x="7205200" y="3408775"/>
            <a:ext cx="778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10.0.0.2</a:t>
            </a:r>
            <a:endParaRPr sz="1200">
              <a:solidFill>
                <a:schemeClr val="lt2"/>
              </a:solidFill>
            </a:endParaRPr>
          </a:p>
        </p:txBody>
      </p:sp>
      <p:sp>
        <p:nvSpPr>
          <p:cNvPr id="1698" name="Google Shape;1698;p192"/>
          <p:cNvSpPr txBox="1"/>
          <p:nvPr/>
        </p:nvSpPr>
        <p:spPr>
          <a:xfrm>
            <a:off x="784300" y="3367350"/>
            <a:ext cx="778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10.0.0.3</a:t>
            </a:r>
            <a:endParaRPr sz="1200">
              <a:solidFill>
                <a:schemeClr val="lt2"/>
              </a:solidFill>
            </a:endParaRPr>
          </a:p>
        </p:txBody>
      </p:sp>
      <p:cxnSp>
        <p:nvCxnSpPr>
          <p:cNvPr id="1699" name="Google Shape;1699;p192"/>
          <p:cNvCxnSpPr/>
          <p:nvPr/>
        </p:nvCxnSpPr>
        <p:spPr>
          <a:xfrm flipH="1" rot="10800000">
            <a:off x="2076775" y="1481500"/>
            <a:ext cx="4610400" cy="20700"/>
          </a:xfrm>
          <a:prstGeom prst="straightConnector1">
            <a:avLst/>
          </a:prstGeom>
          <a:noFill/>
          <a:ln cap="flat" cmpd="sng" w="76200">
            <a:solidFill>
              <a:srgbClr val="00FF00"/>
            </a:solidFill>
            <a:prstDash val="solid"/>
            <a:round/>
            <a:headEnd len="med" w="med" type="none"/>
            <a:tailEnd len="med" w="med" type="none"/>
          </a:ln>
        </p:spPr>
      </p:cxnSp>
      <p:pic>
        <p:nvPicPr>
          <p:cNvPr id="1700" name="Google Shape;1700;p192"/>
          <p:cNvPicPr preferRelativeResize="0"/>
          <p:nvPr/>
        </p:nvPicPr>
        <p:blipFill rotWithShape="1">
          <a:blip r:embed="rId5">
            <a:alphaModFix/>
          </a:blip>
          <a:srcRect b="33644" l="60596" r="22922" t="2379"/>
          <a:stretch/>
        </p:blipFill>
        <p:spPr>
          <a:xfrm rot="5400000">
            <a:off x="6773625" y="1010656"/>
            <a:ext cx="415276" cy="906849"/>
          </a:xfrm>
          <a:prstGeom prst="rect">
            <a:avLst/>
          </a:prstGeom>
          <a:noFill/>
          <a:ln>
            <a:noFill/>
          </a:ln>
        </p:spPr>
      </p:pic>
      <p:pic>
        <p:nvPicPr>
          <p:cNvPr id="1701" name="Google Shape;1701;p192"/>
          <p:cNvPicPr preferRelativeResize="0"/>
          <p:nvPr/>
        </p:nvPicPr>
        <p:blipFill rotWithShape="1">
          <a:blip r:embed="rId5">
            <a:alphaModFix/>
          </a:blip>
          <a:srcRect b="33644" l="60596" r="22922" t="2379"/>
          <a:stretch/>
        </p:blipFill>
        <p:spPr>
          <a:xfrm rot="-5400000">
            <a:off x="1561091" y="1059158"/>
            <a:ext cx="415276" cy="906849"/>
          </a:xfrm>
          <a:prstGeom prst="rect">
            <a:avLst/>
          </a:prstGeom>
          <a:noFill/>
          <a:ln>
            <a:noFill/>
          </a:ln>
        </p:spPr>
      </p:pic>
      <p:sp>
        <p:nvSpPr>
          <p:cNvPr id="1702" name="Google Shape;1702;p192"/>
          <p:cNvSpPr txBox="1"/>
          <p:nvPr/>
        </p:nvSpPr>
        <p:spPr>
          <a:xfrm>
            <a:off x="237050" y="655200"/>
            <a:ext cx="1291200" cy="9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Connection created, </a:t>
            </a:r>
            <a:endParaRPr sz="1000">
              <a:solidFill>
                <a:schemeClr val="lt2"/>
              </a:solidFill>
            </a:endParaRPr>
          </a:p>
          <a:p>
            <a:pPr indent="0" lvl="0" marL="0" rtl="0" algn="l">
              <a:spcBef>
                <a:spcPts val="0"/>
              </a:spcBef>
              <a:spcAft>
                <a:spcPts val="0"/>
              </a:spcAft>
              <a:buNone/>
            </a:pPr>
            <a:r>
              <a:rPr lang="en" sz="1000">
                <a:solidFill>
                  <a:schemeClr val="lt2"/>
                </a:solidFill>
              </a:rPr>
              <a:t>Fd 18:</a:t>
            </a:r>
            <a:endParaRPr sz="1000">
              <a:solidFill>
                <a:schemeClr val="lt2"/>
              </a:solidFill>
            </a:endParaRPr>
          </a:p>
          <a:p>
            <a:pPr indent="0" lvl="0" marL="0" rtl="0" algn="l">
              <a:spcBef>
                <a:spcPts val="0"/>
              </a:spcBef>
              <a:spcAft>
                <a:spcPts val="0"/>
              </a:spcAft>
              <a:buNone/>
            </a:pPr>
            <a:r>
              <a:rPr lang="en" sz="1000">
                <a:solidFill>
                  <a:schemeClr val="lt2"/>
                </a:solidFill>
              </a:rPr>
              <a:t>10.0.0.2:8080</a:t>
            </a:r>
            <a:endParaRPr sz="1000">
              <a:solidFill>
                <a:schemeClr val="lt2"/>
              </a:solidFill>
            </a:endParaRPr>
          </a:p>
          <a:p>
            <a:pPr indent="0" lvl="0" marL="0" rtl="0" algn="l">
              <a:spcBef>
                <a:spcPts val="0"/>
              </a:spcBef>
              <a:spcAft>
                <a:spcPts val="0"/>
              </a:spcAft>
              <a:buNone/>
            </a:pPr>
            <a:r>
              <a:rPr lang="en" sz="1000">
                <a:solidFill>
                  <a:schemeClr val="lt2"/>
                </a:solidFill>
              </a:rPr>
              <a:t>10.0.0.3:53444</a:t>
            </a:r>
            <a:endParaRPr sz="1000">
              <a:solidFill>
                <a:schemeClr val="lt2"/>
              </a:solidFill>
            </a:endParaRPr>
          </a:p>
          <a:p>
            <a:pPr indent="0" lvl="0" marL="0" rtl="0" algn="l">
              <a:spcBef>
                <a:spcPts val="0"/>
              </a:spcBef>
              <a:spcAft>
                <a:spcPts val="0"/>
              </a:spcAft>
              <a:buNone/>
            </a:pPr>
            <a:r>
              <a:t/>
            </a:r>
            <a:endParaRPr sz="1000">
              <a:solidFill>
                <a:schemeClr val="lt2"/>
              </a:solidFill>
            </a:endParaRPr>
          </a:p>
        </p:txBody>
      </p:sp>
      <p:sp>
        <p:nvSpPr>
          <p:cNvPr id="1703" name="Google Shape;1703;p192"/>
          <p:cNvSpPr txBox="1"/>
          <p:nvPr/>
        </p:nvSpPr>
        <p:spPr>
          <a:xfrm>
            <a:off x="6687175" y="399250"/>
            <a:ext cx="1291200" cy="9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Connection accepted!, </a:t>
            </a:r>
            <a:endParaRPr sz="1000">
              <a:solidFill>
                <a:schemeClr val="lt2"/>
              </a:solidFill>
            </a:endParaRPr>
          </a:p>
          <a:p>
            <a:pPr indent="0" lvl="0" marL="0" rtl="0" algn="l">
              <a:spcBef>
                <a:spcPts val="0"/>
              </a:spcBef>
              <a:spcAft>
                <a:spcPts val="0"/>
              </a:spcAft>
              <a:buNone/>
            </a:pPr>
            <a:r>
              <a:rPr lang="en" sz="1000">
                <a:solidFill>
                  <a:schemeClr val="lt2"/>
                </a:solidFill>
              </a:rPr>
              <a:t>Fd 20:</a:t>
            </a:r>
            <a:endParaRPr sz="1000">
              <a:solidFill>
                <a:schemeClr val="lt2"/>
              </a:solidFill>
            </a:endParaRPr>
          </a:p>
          <a:p>
            <a:pPr indent="0" lvl="0" marL="0" rtl="0" algn="l">
              <a:spcBef>
                <a:spcPts val="0"/>
              </a:spcBef>
              <a:spcAft>
                <a:spcPts val="0"/>
              </a:spcAft>
              <a:buNone/>
            </a:pPr>
            <a:r>
              <a:rPr lang="en" sz="1000">
                <a:solidFill>
                  <a:schemeClr val="lt2"/>
                </a:solidFill>
              </a:rPr>
              <a:t>10.0.0.2:8080</a:t>
            </a:r>
            <a:endParaRPr sz="1000">
              <a:solidFill>
                <a:schemeClr val="lt2"/>
              </a:solidFill>
            </a:endParaRPr>
          </a:p>
          <a:p>
            <a:pPr indent="0" lvl="0" marL="0" rtl="0" algn="l">
              <a:spcBef>
                <a:spcPts val="0"/>
              </a:spcBef>
              <a:spcAft>
                <a:spcPts val="0"/>
              </a:spcAft>
              <a:buNone/>
            </a:pPr>
            <a:r>
              <a:rPr lang="en" sz="1000">
                <a:solidFill>
                  <a:schemeClr val="lt2"/>
                </a:solidFill>
              </a:rPr>
              <a:t>10.0.0.3:53444</a:t>
            </a:r>
            <a:endParaRPr sz="1000">
              <a:solidFill>
                <a:schemeClr val="lt2"/>
              </a:solidFill>
            </a:endParaRPr>
          </a:p>
          <a:p>
            <a:pPr indent="0" lvl="0" marL="0" rtl="0" algn="l">
              <a:spcBef>
                <a:spcPts val="0"/>
              </a:spcBef>
              <a:spcAft>
                <a:spcPts val="0"/>
              </a:spcAft>
              <a:buNone/>
            </a:pPr>
            <a:r>
              <a:t/>
            </a:r>
            <a:endParaRPr sz="1000">
              <a:solidFill>
                <a:schemeClr val="lt2"/>
              </a:solidFill>
            </a:endParaRPr>
          </a:p>
        </p:txBody>
      </p:sp>
      <p:sp>
        <p:nvSpPr>
          <p:cNvPr id="1704" name="Google Shape;1704;p192"/>
          <p:cNvSpPr txBox="1"/>
          <p:nvPr/>
        </p:nvSpPr>
        <p:spPr>
          <a:xfrm>
            <a:off x="7770000" y="591175"/>
            <a:ext cx="1291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Socket listener  </a:t>
            </a:r>
            <a:endParaRPr sz="1000">
              <a:solidFill>
                <a:schemeClr val="lt2"/>
              </a:solidFill>
            </a:endParaRPr>
          </a:p>
          <a:p>
            <a:pPr indent="0" lvl="0" marL="0" rtl="0" algn="l">
              <a:spcBef>
                <a:spcPts val="0"/>
              </a:spcBef>
              <a:spcAft>
                <a:spcPts val="0"/>
              </a:spcAft>
              <a:buNone/>
            </a:pPr>
            <a:r>
              <a:rPr lang="en" sz="1000">
                <a:solidFill>
                  <a:schemeClr val="lt2"/>
                </a:solidFill>
              </a:rPr>
              <a:t>(10.0.0.2: 8080)</a:t>
            </a:r>
            <a:endParaRPr sz="1000">
              <a:solidFill>
                <a:schemeClr val="lt2"/>
              </a:solidFill>
            </a:endParaRPr>
          </a:p>
          <a:p>
            <a:pPr indent="0" lvl="0" marL="0" rtl="0" algn="l">
              <a:spcBef>
                <a:spcPts val="0"/>
              </a:spcBef>
              <a:spcAft>
                <a:spcPts val="0"/>
              </a:spcAft>
              <a:buNone/>
            </a:pPr>
            <a:r>
              <a:rPr lang="en" sz="1000">
                <a:solidFill>
                  <a:schemeClr val="lt2"/>
                </a:solidFill>
              </a:rPr>
              <a:t>Fd:19</a:t>
            </a:r>
            <a:endParaRPr sz="1000">
              <a:solidFill>
                <a:schemeClr val="lt2"/>
              </a:solidFill>
            </a:endParaRPr>
          </a:p>
        </p:txBody>
      </p:sp>
      <p:sp>
        <p:nvSpPr>
          <p:cNvPr id="1705" name="Google Shape;1705;p192"/>
          <p:cNvSpPr txBox="1"/>
          <p:nvPr/>
        </p:nvSpPr>
        <p:spPr>
          <a:xfrm>
            <a:off x="5769750" y="1560900"/>
            <a:ext cx="1481700" cy="4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FF00"/>
                </a:solidFill>
              </a:rPr>
              <a:t>on.connection-&gt; fired</a:t>
            </a:r>
            <a:endParaRPr sz="1000">
              <a:solidFill>
                <a:srgbClr val="00FF00"/>
              </a:solidFill>
            </a:endParaRPr>
          </a:p>
        </p:txBody>
      </p:sp>
      <p:sp>
        <p:nvSpPr>
          <p:cNvPr id="1706" name="Google Shape;1706;p192"/>
          <p:cNvSpPr txBox="1"/>
          <p:nvPr/>
        </p:nvSpPr>
        <p:spPr>
          <a:xfrm>
            <a:off x="1123125" y="1751413"/>
            <a:ext cx="1291200" cy="4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FF00"/>
                </a:solidFill>
              </a:rPr>
              <a:t>on.connect-&gt; fired</a:t>
            </a:r>
            <a:endParaRPr sz="1000">
              <a:solidFill>
                <a:srgbClr val="00FF00"/>
              </a:solidFill>
            </a:endParaRPr>
          </a:p>
        </p:txBody>
      </p:sp>
      <p:sp>
        <p:nvSpPr>
          <p:cNvPr id="1707" name="Google Shape;1707;p192"/>
          <p:cNvSpPr txBox="1"/>
          <p:nvPr/>
        </p:nvSpPr>
        <p:spPr>
          <a:xfrm>
            <a:off x="92025" y="4633500"/>
            <a:ext cx="76059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lt2"/>
                </a:solidFill>
              </a:rPr>
              <a:t>Successfully connected, server accepts the connection gets a new fd 20, fires on connection event.  client also gets a connection fd 18. Fires on connect event. </a:t>
            </a:r>
            <a:endParaRPr i="1" sz="1200">
              <a:solidFill>
                <a:schemeClr val="lt2"/>
              </a:solidFill>
            </a:endParaRPr>
          </a:p>
        </p:txBody>
      </p:sp>
      <p:pic>
        <p:nvPicPr>
          <p:cNvPr id="1708" name="Google Shape;1708;p192"/>
          <p:cNvPicPr preferRelativeResize="0"/>
          <p:nvPr/>
        </p:nvPicPr>
        <p:blipFill>
          <a:blip r:embed="rId6">
            <a:alphaModFix/>
          </a:blip>
          <a:stretch>
            <a:fillRect/>
          </a:stretch>
        </p:blipFill>
        <p:spPr>
          <a:xfrm>
            <a:off x="699325" y="2156075"/>
            <a:ext cx="1095288" cy="616099"/>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pic>
        <p:nvPicPr>
          <p:cNvPr id="1713" name="Google Shape;1713;p193"/>
          <p:cNvPicPr preferRelativeResize="0"/>
          <p:nvPr/>
        </p:nvPicPr>
        <p:blipFill rotWithShape="1">
          <a:blip r:embed="rId3">
            <a:alphaModFix/>
          </a:blip>
          <a:srcRect b="0" l="17566" r="18462" t="0"/>
          <a:stretch/>
        </p:blipFill>
        <p:spPr>
          <a:xfrm>
            <a:off x="366925" y="1976300"/>
            <a:ext cx="1612952" cy="1478050"/>
          </a:xfrm>
          <a:prstGeom prst="rect">
            <a:avLst/>
          </a:prstGeom>
          <a:noFill/>
          <a:ln>
            <a:noFill/>
          </a:ln>
        </p:spPr>
      </p:pic>
      <p:pic>
        <p:nvPicPr>
          <p:cNvPr id="1714" name="Google Shape;1714;p193"/>
          <p:cNvPicPr preferRelativeResize="0"/>
          <p:nvPr/>
        </p:nvPicPr>
        <p:blipFill rotWithShape="1">
          <a:blip r:embed="rId4">
            <a:alphaModFix/>
          </a:blip>
          <a:srcRect b="0" l="23767" r="23882" t="0"/>
          <a:stretch/>
        </p:blipFill>
        <p:spPr>
          <a:xfrm>
            <a:off x="7517775" y="2090650"/>
            <a:ext cx="1481852" cy="1592150"/>
          </a:xfrm>
          <a:prstGeom prst="rect">
            <a:avLst/>
          </a:prstGeom>
          <a:noFill/>
          <a:ln>
            <a:noFill/>
          </a:ln>
        </p:spPr>
      </p:pic>
      <p:pic>
        <p:nvPicPr>
          <p:cNvPr id="1715" name="Google Shape;1715;p193"/>
          <p:cNvPicPr preferRelativeResize="0"/>
          <p:nvPr/>
        </p:nvPicPr>
        <p:blipFill rotWithShape="1">
          <a:blip r:embed="rId5">
            <a:alphaModFix/>
          </a:blip>
          <a:srcRect b="37485" l="78204" r="0" t="19047"/>
          <a:stretch/>
        </p:blipFill>
        <p:spPr>
          <a:xfrm>
            <a:off x="7697925" y="1176850"/>
            <a:ext cx="549200" cy="616099"/>
          </a:xfrm>
          <a:prstGeom prst="rect">
            <a:avLst/>
          </a:prstGeom>
          <a:noFill/>
          <a:ln>
            <a:noFill/>
          </a:ln>
        </p:spPr>
      </p:pic>
      <p:sp>
        <p:nvSpPr>
          <p:cNvPr id="1716" name="Google Shape;1716;p193"/>
          <p:cNvSpPr txBox="1"/>
          <p:nvPr/>
        </p:nvSpPr>
        <p:spPr>
          <a:xfrm>
            <a:off x="7869600" y="3752250"/>
            <a:ext cx="778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10.0.0.2</a:t>
            </a:r>
            <a:endParaRPr sz="1200">
              <a:solidFill>
                <a:schemeClr val="lt2"/>
              </a:solidFill>
            </a:endParaRPr>
          </a:p>
        </p:txBody>
      </p:sp>
      <p:sp>
        <p:nvSpPr>
          <p:cNvPr id="1717" name="Google Shape;1717;p193"/>
          <p:cNvSpPr txBox="1"/>
          <p:nvPr/>
        </p:nvSpPr>
        <p:spPr>
          <a:xfrm>
            <a:off x="784300" y="3367350"/>
            <a:ext cx="778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10.0.0.3</a:t>
            </a:r>
            <a:endParaRPr sz="1200">
              <a:solidFill>
                <a:schemeClr val="lt2"/>
              </a:solidFill>
            </a:endParaRPr>
          </a:p>
        </p:txBody>
      </p:sp>
      <p:cxnSp>
        <p:nvCxnSpPr>
          <p:cNvPr id="1718" name="Google Shape;1718;p193"/>
          <p:cNvCxnSpPr/>
          <p:nvPr/>
        </p:nvCxnSpPr>
        <p:spPr>
          <a:xfrm flipH="1" rot="10800000">
            <a:off x="2076775" y="1481500"/>
            <a:ext cx="4610400" cy="20700"/>
          </a:xfrm>
          <a:prstGeom prst="straightConnector1">
            <a:avLst/>
          </a:prstGeom>
          <a:noFill/>
          <a:ln cap="flat" cmpd="sng" w="76200">
            <a:solidFill>
              <a:schemeClr val="dk1"/>
            </a:solidFill>
            <a:prstDash val="solid"/>
            <a:round/>
            <a:headEnd len="med" w="med" type="none"/>
            <a:tailEnd len="med" w="med" type="none"/>
          </a:ln>
        </p:spPr>
      </p:cxnSp>
      <p:pic>
        <p:nvPicPr>
          <p:cNvPr id="1719" name="Google Shape;1719;p193"/>
          <p:cNvPicPr preferRelativeResize="0"/>
          <p:nvPr/>
        </p:nvPicPr>
        <p:blipFill rotWithShape="1">
          <a:blip r:embed="rId5">
            <a:alphaModFix/>
          </a:blip>
          <a:srcRect b="33644" l="60596" r="22922" t="2379"/>
          <a:stretch/>
        </p:blipFill>
        <p:spPr>
          <a:xfrm rot="5400000">
            <a:off x="6773625" y="1010656"/>
            <a:ext cx="415276" cy="906849"/>
          </a:xfrm>
          <a:prstGeom prst="rect">
            <a:avLst/>
          </a:prstGeom>
          <a:noFill/>
          <a:ln>
            <a:noFill/>
          </a:ln>
        </p:spPr>
      </p:pic>
      <p:pic>
        <p:nvPicPr>
          <p:cNvPr id="1720" name="Google Shape;1720;p193"/>
          <p:cNvPicPr preferRelativeResize="0"/>
          <p:nvPr/>
        </p:nvPicPr>
        <p:blipFill rotWithShape="1">
          <a:blip r:embed="rId5">
            <a:alphaModFix/>
          </a:blip>
          <a:srcRect b="33644" l="60596" r="22922" t="2379"/>
          <a:stretch/>
        </p:blipFill>
        <p:spPr>
          <a:xfrm rot="-5400000">
            <a:off x="1561091" y="1059158"/>
            <a:ext cx="415276" cy="906849"/>
          </a:xfrm>
          <a:prstGeom prst="rect">
            <a:avLst/>
          </a:prstGeom>
          <a:noFill/>
          <a:ln>
            <a:noFill/>
          </a:ln>
        </p:spPr>
      </p:pic>
      <p:sp>
        <p:nvSpPr>
          <p:cNvPr id="1721" name="Google Shape;1721;p193"/>
          <p:cNvSpPr txBox="1"/>
          <p:nvPr/>
        </p:nvSpPr>
        <p:spPr>
          <a:xfrm>
            <a:off x="237050" y="655200"/>
            <a:ext cx="1291200" cy="9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Connection created, </a:t>
            </a:r>
            <a:endParaRPr sz="1000">
              <a:solidFill>
                <a:schemeClr val="lt2"/>
              </a:solidFill>
            </a:endParaRPr>
          </a:p>
          <a:p>
            <a:pPr indent="0" lvl="0" marL="0" rtl="0" algn="l">
              <a:spcBef>
                <a:spcPts val="0"/>
              </a:spcBef>
              <a:spcAft>
                <a:spcPts val="0"/>
              </a:spcAft>
              <a:buNone/>
            </a:pPr>
            <a:r>
              <a:rPr lang="en" sz="1000">
                <a:solidFill>
                  <a:schemeClr val="lt2"/>
                </a:solidFill>
              </a:rPr>
              <a:t>Fd 18:</a:t>
            </a:r>
            <a:endParaRPr sz="1000">
              <a:solidFill>
                <a:schemeClr val="lt2"/>
              </a:solidFill>
            </a:endParaRPr>
          </a:p>
          <a:p>
            <a:pPr indent="0" lvl="0" marL="0" rtl="0" algn="l">
              <a:spcBef>
                <a:spcPts val="0"/>
              </a:spcBef>
              <a:spcAft>
                <a:spcPts val="0"/>
              </a:spcAft>
              <a:buNone/>
            </a:pPr>
            <a:r>
              <a:rPr lang="en" sz="1000">
                <a:solidFill>
                  <a:schemeClr val="lt2"/>
                </a:solidFill>
              </a:rPr>
              <a:t>10.0.0.2:8080</a:t>
            </a:r>
            <a:endParaRPr sz="1000">
              <a:solidFill>
                <a:schemeClr val="lt2"/>
              </a:solidFill>
            </a:endParaRPr>
          </a:p>
          <a:p>
            <a:pPr indent="0" lvl="0" marL="0" rtl="0" algn="l">
              <a:spcBef>
                <a:spcPts val="0"/>
              </a:spcBef>
              <a:spcAft>
                <a:spcPts val="0"/>
              </a:spcAft>
              <a:buNone/>
            </a:pPr>
            <a:r>
              <a:rPr lang="en" sz="1000">
                <a:solidFill>
                  <a:schemeClr val="lt2"/>
                </a:solidFill>
              </a:rPr>
              <a:t>10.0.0.3:53444</a:t>
            </a:r>
            <a:endParaRPr sz="1000">
              <a:solidFill>
                <a:schemeClr val="lt2"/>
              </a:solidFill>
            </a:endParaRPr>
          </a:p>
          <a:p>
            <a:pPr indent="0" lvl="0" marL="0" rtl="0" algn="l">
              <a:spcBef>
                <a:spcPts val="0"/>
              </a:spcBef>
              <a:spcAft>
                <a:spcPts val="0"/>
              </a:spcAft>
              <a:buNone/>
            </a:pPr>
            <a:r>
              <a:t/>
            </a:r>
            <a:endParaRPr sz="1000">
              <a:solidFill>
                <a:schemeClr val="lt2"/>
              </a:solidFill>
            </a:endParaRPr>
          </a:p>
        </p:txBody>
      </p:sp>
      <p:sp>
        <p:nvSpPr>
          <p:cNvPr id="1722" name="Google Shape;1722;p193"/>
          <p:cNvSpPr txBox="1"/>
          <p:nvPr/>
        </p:nvSpPr>
        <p:spPr>
          <a:xfrm>
            <a:off x="6687175" y="399250"/>
            <a:ext cx="1291200" cy="9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Connection created, </a:t>
            </a:r>
            <a:endParaRPr sz="1000">
              <a:solidFill>
                <a:schemeClr val="lt2"/>
              </a:solidFill>
            </a:endParaRPr>
          </a:p>
          <a:p>
            <a:pPr indent="0" lvl="0" marL="0" rtl="0" algn="l">
              <a:spcBef>
                <a:spcPts val="0"/>
              </a:spcBef>
              <a:spcAft>
                <a:spcPts val="0"/>
              </a:spcAft>
              <a:buNone/>
            </a:pPr>
            <a:r>
              <a:rPr lang="en" sz="1000">
                <a:solidFill>
                  <a:schemeClr val="lt2"/>
                </a:solidFill>
              </a:rPr>
              <a:t>Fd 20:</a:t>
            </a:r>
            <a:endParaRPr sz="1000">
              <a:solidFill>
                <a:schemeClr val="lt2"/>
              </a:solidFill>
            </a:endParaRPr>
          </a:p>
          <a:p>
            <a:pPr indent="0" lvl="0" marL="0" rtl="0" algn="l">
              <a:spcBef>
                <a:spcPts val="0"/>
              </a:spcBef>
              <a:spcAft>
                <a:spcPts val="0"/>
              </a:spcAft>
              <a:buNone/>
            </a:pPr>
            <a:r>
              <a:rPr lang="en" sz="1000">
                <a:solidFill>
                  <a:schemeClr val="lt2"/>
                </a:solidFill>
              </a:rPr>
              <a:t>10.0.0.2:8080</a:t>
            </a:r>
            <a:endParaRPr sz="1000">
              <a:solidFill>
                <a:schemeClr val="lt2"/>
              </a:solidFill>
            </a:endParaRPr>
          </a:p>
          <a:p>
            <a:pPr indent="0" lvl="0" marL="0" rtl="0" algn="l">
              <a:spcBef>
                <a:spcPts val="0"/>
              </a:spcBef>
              <a:spcAft>
                <a:spcPts val="0"/>
              </a:spcAft>
              <a:buNone/>
            </a:pPr>
            <a:r>
              <a:rPr lang="en" sz="1000">
                <a:solidFill>
                  <a:schemeClr val="lt2"/>
                </a:solidFill>
              </a:rPr>
              <a:t>10.0.0.3:53444</a:t>
            </a:r>
            <a:endParaRPr sz="1000">
              <a:solidFill>
                <a:schemeClr val="lt2"/>
              </a:solidFill>
            </a:endParaRPr>
          </a:p>
          <a:p>
            <a:pPr indent="0" lvl="0" marL="0" rtl="0" algn="l">
              <a:spcBef>
                <a:spcPts val="0"/>
              </a:spcBef>
              <a:spcAft>
                <a:spcPts val="0"/>
              </a:spcAft>
              <a:buNone/>
            </a:pPr>
            <a:r>
              <a:t/>
            </a:r>
            <a:endParaRPr sz="1000">
              <a:solidFill>
                <a:schemeClr val="lt2"/>
              </a:solidFill>
            </a:endParaRPr>
          </a:p>
        </p:txBody>
      </p:sp>
      <p:sp>
        <p:nvSpPr>
          <p:cNvPr id="1723" name="Google Shape;1723;p193"/>
          <p:cNvSpPr txBox="1"/>
          <p:nvPr/>
        </p:nvSpPr>
        <p:spPr>
          <a:xfrm>
            <a:off x="7770000" y="591175"/>
            <a:ext cx="1291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Socket listener  </a:t>
            </a:r>
            <a:endParaRPr sz="1000">
              <a:solidFill>
                <a:schemeClr val="lt2"/>
              </a:solidFill>
            </a:endParaRPr>
          </a:p>
          <a:p>
            <a:pPr indent="0" lvl="0" marL="0" rtl="0" algn="l">
              <a:spcBef>
                <a:spcPts val="0"/>
              </a:spcBef>
              <a:spcAft>
                <a:spcPts val="0"/>
              </a:spcAft>
              <a:buNone/>
            </a:pPr>
            <a:r>
              <a:rPr lang="en" sz="1000">
                <a:solidFill>
                  <a:schemeClr val="lt2"/>
                </a:solidFill>
              </a:rPr>
              <a:t>(10.0.0.2: 8080)</a:t>
            </a:r>
            <a:endParaRPr sz="1000">
              <a:solidFill>
                <a:schemeClr val="lt2"/>
              </a:solidFill>
            </a:endParaRPr>
          </a:p>
          <a:p>
            <a:pPr indent="0" lvl="0" marL="0" rtl="0" algn="l">
              <a:spcBef>
                <a:spcPts val="0"/>
              </a:spcBef>
              <a:spcAft>
                <a:spcPts val="0"/>
              </a:spcAft>
              <a:buNone/>
            </a:pPr>
            <a:r>
              <a:rPr lang="en" sz="1000">
                <a:solidFill>
                  <a:schemeClr val="lt2"/>
                </a:solidFill>
              </a:rPr>
              <a:t>Fd:19</a:t>
            </a:r>
            <a:endParaRPr sz="1000">
              <a:solidFill>
                <a:schemeClr val="lt2"/>
              </a:solidFill>
            </a:endParaRPr>
          </a:p>
        </p:txBody>
      </p:sp>
      <p:pic>
        <p:nvPicPr>
          <p:cNvPr id="1724" name="Google Shape;1724;p193"/>
          <p:cNvPicPr preferRelativeResize="0"/>
          <p:nvPr/>
        </p:nvPicPr>
        <p:blipFill rotWithShape="1">
          <a:blip r:embed="rId3">
            <a:alphaModFix/>
          </a:blip>
          <a:srcRect b="0" l="17566" r="18462" t="0"/>
          <a:stretch/>
        </p:blipFill>
        <p:spPr>
          <a:xfrm>
            <a:off x="3179937" y="3340140"/>
            <a:ext cx="1612952" cy="1478050"/>
          </a:xfrm>
          <a:prstGeom prst="rect">
            <a:avLst/>
          </a:prstGeom>
          <a:noFill/>
          <a:ln>
            <a:noFill/>
          </a:ln>
        </p:spPr>
      </p:pic>
      <p:sp>
        <p:nvSpPr>
          <p:cNvPr id="1725" name="Google Shape;1725;p193"/>
          <p:cNvSpPr txBox="1"/>
          <p:nvPr/>
        </p:nvSpPr>
        <p:spPr>
          <a:xfrm>
            <a:off x="3719600" y="4668900"/>
            <a:ext cx="778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10.0.0.4</a:t>
            </a:r>
            <a:endParaRPr sz="1200">
              <a:solidFill>
                <a:schemeClr val="lt2"/>
              </a:solidFill>
            </a:endParaRPr>
          </a:p>
        </p:txBody>
      </p:sp>
      <p:pic>
        <p:nvPicPr>
          <p:cNvPr id="1726" name="Google Shape;1726;p193"/>
          <p:cNvPicPr preferRelativeResize="0"/>
          <p:nvPr/>
        </p:nvPicPr>
        <p:blipFill rotWithShape="1">
          <a:blip r:embed="rId5">
            <a:alphaModFix/>
          </a:blip>
          <a:srcRect b="33644" l="60596" r="22922" t="2379"/>
          <a:stretch/>
        </p:blipFill>
        <p:spPr>
          <a:xfrm rot="5400000">
            <a:off x="6856700" y="1619931"/>
            <a:ext cx="415276" cy="906849"/>
          </a:xfrm>
          <a:prstGeom prst="rect">
            <a:avLst/>
          </a:prstGeom>
          <a:noFill/>
          <a:ln>
            <a:noFill/>
          </a:ln>
        </p:spPr>
      </p:pic>
      <p:cxnSp>
        <p:nvCxnSpPr>
          <p:cNvPr id="1727" name="Google Shape;1727;p193"/>
          <p:cNvCxnSpPr/>
          <p:nvPr/>
        </p:nvCxnSpPr>
        <p:spPr>
          <a:xfrm flipH="1" rot="10800000">
            <a:off x="3973575" y="2090700"/>
            <a:ext cx="2769300" cy="20700"/>
          </a:xfrm>
          <a:prstGeom prst="straightConnector1">
            <a:avLst/>
          </a:prstGeom>
          <a:noFill/>
          <a:ln cap="flat" cmpd="sng" w="76200">
            <a:solidFill>
              <a:srgbClr val="2FFF12"/>
            </a:solidFill>
            <a:prstDash val="solid"/>
            <a:round/>
            <a:headEnd len="med" w="med" type="none"/>
            <a:tailEnd len="med" w="med" type="none"/>
          </a:ln>
        </p:spPr>
      </p:cxnSp>
      <p:cxnSp>
        <p:nvCxnSpPr>
          <p:cNvPr id="1728" name="Google Shape;1728;p193"/>
          <p:cNvCxnSpPr/>
          <p:nvPr/>
        </p:nvCxnSpPr>
        <p:spPr>
          <a:xfrm flipH="1">
            <a:off x="3994375" y="2090625"/>
            <a:ext cx="6900" cy="713100"/>
          </a:xfrm>
          <a:prstGeom prst="straightConnector1">
            <a:avLst/>
          </a:prstGeom>
          <a:noFill/>
          <a:ln cap="flat" cmpd="sng" w="76200">
            <a:solidFill>
              <a:srgbClr val="2FFF12"/>
            </a:solidFill>
            <a:prstDash val="solid"/>
            <a:round/>
            <a:headEnd len="med" w="med" type="none"/>
            <a:tailEnd len="med" w="med" type="none"/>
          </a:ln>
        </p:spPr>
      </p:cxnSp>
      <p:pic>
        <p:nvPicPr>
          <p:cNvPr id="1729" name="Google Shape;1729;p193"/>
          <p:cNvPicPr preferRelativeResize="0"/>
          <p:nvPr/>
        </p:nvPicPr>
        <p:blipFill rotWithShape="1">
          <a:blip r:embed="rId5">
            <a:alphaModFix/>
          </a:blip>
          <a:srcRect b="33644" l="60596" r="22922" t="2379"/>
          <a:stretch/>
        </p:blipFill>
        <p:spPr>
          <a:xfrm rot="10800000">
            <a:off x="3799986" y="2571758"/>
            <a:ext cx="415276" cy="906849"/>
          </a:xfrm>
          <a:prstGeom prst="rect">
            <a:avLst/>
          </a:prstGeom>
          <a:noFill/>
          <a:ln>
            <a:noFill/>
          </a:ln>
        </p:spPr>
      </p:pic>
      <p:sp>
        <p:nvSpPr>
          <p:cNvPr id="1730" name="Google Shape;1730;p193"/>
          <p:cNvSpPr txBox="1"/>
          <p:nvPr/>
        </p:nvSpPr>
        <p:spPr>
          <a:xfrm>
            <a:off x="4163550" y="2777100"/>
            <a:ext cx="1291200" cy="9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Connection</a:t>
            </a:r>
            <a:endParaRPr sz="1000">
              <a:solidFill>
                <a:schemeClr val="lt2"/>
              </a:solidFill>
            </a:endParaRPr>
          </a:p>
          <a:p>
            <a:pPr indent="0" lvl="0" marL="0" rtl="0" algn="l">
              <a:spcBef>
                <a:spcPts val="0"/>
              </a:spcBef>
              <a:spcAft>
                <a:spcPts val="0"/>
              </a:spcAft>
              <a:buNone/>
            </a:pPr>
            <a:r>
              <a:rPr lang="en" sz="1000">
                <a:solidFill>
                  <a:schemeClr val="lt2"/>
                </a:solidFill>
              </a:rPr>
              <a:t>Fd 17:</a:t>
            </a:r>
            <a:endParaRPr sz="1000">
              <a:solidFill>
                <a:schemeClr val="lt2"/>
              </a:solidFill>
            </a:endParaRPr>
          </a:p>
          <a:p>
            <a:pPr indent="0" lvl="0" marL="0" rtl="0" algn="l">
              <a:spcBef>
                <a:spcPts val="0"/>
              </a:spcBef>
              <a:spcAft>
                <a:spcPts val="0"/>
              </a:spcAft>
              <a:buNone/>
            </a:pPr>
            <a:r>
              <a:rPr lang="en" sz="1000">
                <a:solidFill>
                  <a:schemeClr val="lt2"/>
                </a:solidFill>
              </a:rPr>
              <a:t>10.0.0.2:8080</a:t>
            </a:r>
            <a:endParaRPr sz="1000">
              <a:solidFill>
                <a:schemeClr val="lt2"/>
              </a:solidFill>
            </a:endParaRPr>
          </a:p>
          <a:p>
            <a:pPr indent="0" lvl="0" marL="0" rtl="0" algn="l">
              <a:spcBef>
                <a:spcPts val="0"/>
              </a:spcBef>
              <a:spcAft>
                <a:spcPts val="0"/>
              </a:spcAft>
              <a:buNone/>
            </a:pPr>
            <a:r>
              <a:rPr lang="en" sz="1000">
                <a:solidFill>
                  <a:schemeClr val="lt2"/>
                </a:solidFill>
              </a:rPr>
              <a:t>10.0.0.4:51111</a:t>
            </a:r>
            <a:endParaRPr sz="1000">
              <a:solidFill>
                <a:schemeClr val="lt2"/>
              </a:solidFill>
            </a:endParaRPr>
          </a:p>
          <a:p>
            <a:pPr indent="0" lvl="0" marL="0" rtl="0" algn="l">
              <a:spcBef>
                <a:spcPts val="0"/>
              </a:spcBef>
              <a:spcAft>
                <a:spcPts val="0"/>
              </a:spcAft>
              <a:buNone/>
            </a:pPr>
            <a:r>
              <a:t/>
            </a:r>
            <a:endParaRPr sz="1000">
              <a:solidFill>
                <a:schemeClr val="lt2"/>
              </a:solidFill>
            </a:endParaRPr>
          </a:p>
        </p:txBody>
      </p:sp>
      <p:sp>
        <p:nvSpPr>
          <p:cNvPr id="1731" name="Google Shape;1731;p193"/>
          <p:cNvSpPr txBox="1"/>
          <p:nvPr/>
        </p:nvSpPr>
        <p:spPr>
          <a:xfrm>
            <a:off x="6687175" y="2281000"/>
            <a:ext cx="1291200" cy="9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Connection</a:t>
            </a:r>
            <a:endParaRPr sz="1000">
              <a:solidFill>
                <a:schemeClr val="lt2"/>
              </a:solidFill>
            </a:endParaRPr>
          </a:p>
          <a:p>
            <a:pPr indent="0" lvl="0" marL="0" rtl="0" algn="l">
              <a:spcBef>
                <a:spcPts val="0"/>
              </a:spcBef>
              <a:spcAft>
                <a:spcPts val="0"/>
              </a:spcAft>
              <a:buNone/>
            </a:pPr>
            <a:r>
              <a:rPr lang="en" sz="1000">
                <a:solidFill>
                  <a:schemeClr val="lt2"/>
                </a:solidFill>
              </a:rPr>
              <a:t>Fd 21:</a:t>
            </a:r>
            <a:endParaRPr sz="1000">
              <a:solidFill>
                <a:schemeClr val="lt2"/>
              </a:solidFill>
            </a:endParaRPr>
          </a:p>
          <a:p>
            <a:pPr indent="0" lvl="0" marL="0" rtl="0" algn="l">
              <a:spcBef>
                <a:spcPts val="0"/>
              </a:spcBef>
              <a:spcAft>
                <a:spcPts val="0"/>
              </a:spcAft>
              <a:buNone/>
            </a:pPr>
            <a:r>
              <a:rPr lang="en" sz="1000">
                <a:solidFill>
                  <a:schemeClr val="lt2"/>
                </a:solidFill>
              </a:rPr>
              <a:t>10.0.0.2:8080</a:t>
            </a:r>
            <a:endParaRPr sz="1000">
              <a:solidFill>
                <a:schemeClr val="lt2"/>
              </a:solidFill>
            </a:endParaRPr>
          </a:p>
          <a:p>
            <a:pPr indent="0" lvl="0" marL="0" rtl="0" algn="l">
              <a:spcBef>
                <a:spcPts val="0"/>
              </a:spcBef>
              <a:spcAft>
                <a:spcPts val="0"/>
              </a:spcAft>
              <a:buNone/>
            </a:pPr>
            <a:r>
              <a:rPr lang="en" sz="1000">
                <a:solidFill>
                  <a:schemeClr val="lt2"/>
                </a:solidFill>
              </a:rPr>
              <a:t>10.0.0.4:51111</a:t>
            </a:r>
            <a:endParaRPr sz="1000">
              <a:solidFill>
                <a:schemeClr val="lt2"/>
              </a:solidFill>
            </a:endParaRPr>
          </a:p>
          <a:p>
            <a:pPr indent="0" lvl="0" marL="0" rtl="0" algn="l">
              <a:spcBef>
                <a:spcPts val="0"/>
              </a:spcBef>
              <a:spcAft>
                <a:spcPts val="0"/>
              </a:spcAft>
              <a:buNone/>
            </a:pPr>
            <a:r>
              <a:t/>
            </a:r>
            <a:endParaRPr sz="1000">
              <a:solidFill>
                <a:schemeClr val="lt2"/>
              </a:solidFill>
            </a:endParaRPr>
          </a:p>
        </p:txBody>
      </p:sp>
      <p:pic>
        <p:nvPicPr>
          <p:cNvPr id="1732" name="Google Shape;1732;p193"/>
          <p:cNvPicPr preferRelativeResize="0"/>
          <p:nvPr/>
        </p:nvPicPr>
        <p:blipFill>
          <a:blip r:embed="rId6">
            <a:alphaModFix/>
          </a:blip>
          <a:stretch>
            <a:fillRect/>
          </a:stretch>
        </p:blipFill>
        <p:spPr>
          <a:xfrm>
            <a:off x="699325" y="2156075"/>
            <a:ext cx="1095288" cy="616099"/>
          </a:xfrm>
          <a:prstGeom prst="rect">
            <a:avLst/>
          </a:prstGeom>
          <a:noFill/>
          <a:ln>
            <a:noFill/>
          </a:ln>
        </p:spPr>
      </p:pic>
      <p:pic>
        <p:nvPicPr>
          <p:cNvPr id="1733" name="Google Shape;1733;p193"/>
          <p:cNvPicPr preferRelativeResize="0"/>
          <p:nvPr/>
        </p:nvPicPr>
        <p:blipFill>
          <a:blip r:embed="rId6">
            <a:alphaModFix/>
          </a:blip>
          <a:stretch>
            <a:fillRect/>
          </a:stretch>
        </p:blipFill>
        <p:spPr>
          <a:xfrm>
            <a:off x="3504400" y="3478600"/>
            <a:ext cx="1095288" cy="616100"/>
          </a:xfrm>
          <a:prstGeom prst="rect">
            <a:avLst/>
          </a:prstGeom>
          <a:noFill/>
          <a:ln>
            <a:noFill/>
          </a:ln>
        </p:spPr>
      </p:pic>
      <p:pic>
        <p:nvPicPr>
          <p:cNvPr id="1734" name="Google Shape;1734;p193"/>
          <p:cNvPicPr preferRelativeResize="0"/>
          <p:nvPr/>
        </p:nvPicPr>
        <p:blipFill>
          <a:blip r:embed="rId6">
            <a:alphaModFix/>
          </a:blip>
          <a:stretch>
            <a:fillRect/>
          </a:stretch>
        </p:blipFill>
        <p:spPr>
          <a:xfrm>
            <a:off x="7770000" y="3423225"/>
            <a:ext cx="1095288" cy="616100"/>
          </a:xfrm>
          <a:prstGeom prst="rect">
            <a:avLst/>
          </a:prstGeom>
          <a:noFill/>
          <a:ln>
            <a:noFill/>
          </a:ln>
        </p:spPr>
      </p:pic>
      <p:sp>
        <p:nvSpPr>
          <p:cNvPr id="1735" name="Google Shape;1735;p193"/>
          <p:cNvSpPr txBox="1"/>
          <p:nvPr/>
        </p:nvSpPr>
        <p:spPr>
          <a:xfrm>
            <a:off x="92025" y="4199400"/>
            <a:ext cx="2769300" cy="4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lt2"/>
                </a:solidFill>
              </a:rPr>
              <a:t>Another client connects, </a:t>
            </a:r>
            <a:endParaRPr i="1" sz="1200">
              <a:solidFill>
                <a:schemeClr val="lt2"/>
              </a:solidFill>
            </a:endParaRPr>
          </a:p>
          <a:p>
            <a:pPr indent="0" lvl="0" marL="0" rtl="0" algn="l">
              <a:spcBef>
                <a:spcPts val="0"/>
              </a:spcBef>
              <a:spcAft>
                <a:spcPts val="0"/>
              </a:spcAft>
              <a:buNone/>
            </a:pPr>
            <a:r>
              <a:rPr i="1" lang="en" sz="1200">
                <a:solidFill>
                  <a:schemeClr val="lt2"/>
                </a:solidFill>
              </a:rPr>
              <a:t>Server accepts the connection fd 21.</a:t>
            </a:r>
            <a:endParaRPr i="1" sz="1200">
              <a:solidFill>
                <a:schemeClr val="lt2"/>
              </a:solidFil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pic>
        <p:nvPicPr>
          <p:cNvPr id="1740" name="Google Shape;1740;p194"/>
          <p:cNvPicPr preferRelativeResize="0"/>
          <p:nvPr/>
        </p:nvPicPr>
        <p:blipFill rotWithShape="1">
          <a:blip r:embed="rId3">
            <a:alphaModFix/>
          </a:blip>
          <a:srcRect b="0" l="17566" r="18462" t="0"/>
          <a:stretch/>
        </p:blipFill>
        <p:spPr>
          <a:xfrm>
            <a:off x="366925" y="1976300"/>
            <a:ext cx="1612952" cy="1478050"/>
          </a:xfrm>
          <a:prstGeom prst="rect">
            <a:avLst/>
          </a:prstGeom>
          <a:noFill/>
          <a:ln>
            <a:noFill/>
          </a:ln>
        </p:spPr>
      </p:pic>
      <p:pic>
        <p:nvPicPr>
          <p:cNvPr id="1741" name="Google Shape;1741;p194"/>
          <p:cNvPicPr preferRelativeResize="0"/>
          <p:nvPr/>
        </p:nvPicPr>
        <p:blipFill rotWithShape="1">
          <a:blip r:embed="rId4">
            <a:alphaModFix/>
          </a:blip>
          <a:srcRect b="0" l="23767" r="23882" t="0"/>
          <a:stretch/>
        </p:blipFill>
        <p:spPr>
          <a:xfrm>
            <a:off x="7517775" y="2090650"/>
            <a:ext cx="1481852" cy="1592150"/>
          </a:xfrm>
          <a:prstGeom prst="rect">
            <a:avLst/>
          </a:prstGeom>
          <a:noFill/>
          <a:ln>
            <a:noFill/>
          </a:ln>
        </p:spPr>
      </p:pic>
      <p:pic>
        <p:nvPicPr>
          <p:cNvPr id="1742" name="Google Shape;1742;p194"/>
          <p:cNvPicPr preferRelativeResize="0"/>
          <p:nvPr/>
        </p:nvPicPr>
        <p:blipFill rotWithShape="1">
          <a:blip r:embed="rId5">
            <a:alphaModFix/>
          </a:blip>
          <a:srcRect b="37485" l="78204" r="0" t="19047"/>
          <a:stretch/>
        </p:blipFill>
        <p:spPr>
          <a:xfrm>
            <a:off x="7697925" y="1176850"/>
            <a:ext cx="549200" cy="616099"/>
          </a:xfrm>
          <a:prstGeom prst="rect">
            <a:avLst/>
          </a:prstGeom>
          <a:noFill/>
          <a:ln>
            <a:noFill/>
          </a:ln>
        </p:spPr>
      </p:pic>
      <p:sp>
        <p:nvSpPr>
          <p:cNvPr id="1743" name="Google Shape;1743;p194"/>
          <p:cNvSpPr txBox="1"/>
          <p:nvPr/>
        </p:nvSpPr>
        <p:spPr>
          <a:xfrm>
            <a:off x="7869600" y="3752250"/>
            <a:ext cx="778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10.0.0.2</a:t>
            </a:r>
            <a:endParaRPr sz="1200">
              <a:solidFill>
                <a:schemeClr val="lt2"/>
              </a:solidFill>
            </a:endParaRPr>
          </a:p>
        </p:txBody>
      </p:sp>
      <p:sp>
        <p:nvSpPr>
          <p:cNvPr id="1744" name="Google Shape;1744;p194"/>
          <p:cNvSpPr txBox="1"/>
          <p:nvPr/>
        </p:nvSpPr>
        <p:spPr>
          <a:xfrm>
            <a:off x="784300" y="3367350"/>
            <a:ext cx="778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10.0.0.3</a:t>
            </a:r>
            <a:endParaRPr sz="1200">
              <a:solidFill>
                <a:schemeClr val="lt2"/>
              </a:solidFill>
            </a:endParaRPr>
          </a:p>
        </p:txBody>
      </p:sp>
      <p:cxnSp>
        <p:nvCxnSpPr>
          <p:cNvPr id="1745" name="Google Shape;1745;p194"/>
          <p:cNvCxnSpPr/>
          <p:nvPr/>
        </p:nvCxnSpPr>
        <p:spPr>
          <a:xfrm flipH="1" rot="10800000">
            <a:off x="2076775" y="1481500"/>
            <a:ext cx="4610400" cy="20700"/>
          </a:xfrm>
          <a:prstGeom prst="straightConnector1">
            <a:avLst/>
          </a:prstGeom>
          <a:noFill/>
          <a:ln cap="flat" cmpd="sng" w="76200">
            <a:solidFill>
              <a:schemeClr val="dk1"/>
            </a:solidFill>
            <a:prstDash val="solid"/>
            <a:round/>
            <a:headEnd len="med" w="med" type="none"/>
            <a:tailEnd len="med" w="med" type="none"/>
          </a:ln>
        </p:spPr>
      </p:cxnSp>
      <p:pic>
        <p:nvPicPr>
          <p:cNvPr id="1746" name="Google Shape;1746;p194"/>
          <p:cNvPicPr preferRelativeResize="0"/>
          <p:nvPr/>
        </p:nvPicPr>
        <p:blipFill rotWithShape="1">
          <a:blip r:embed="rId5">
            <a:alphaModFix/>
          </a:blip>
          <a:srcRect b="33644" l="60596" r="22922" t="2379"/>
          <a:stretch/>
        </p:blipFill>
        <p:spPr>
          <a:xfrm rot="5400000">
            <a:off x="6773625" y="1010656"/>
            <a:ext cx="415276" cy="906849"/>
          </a:xfrm>
          <a:prstGeom prst="rect">
            <a:avLst/>
          </a:prstGeom>
          <a:noFill/>
          <a:ln>
            <a:noFill/>
          </a:ln>
        </p:spPr>
      </p:pic>
      <p:pic>
        <p:nvPicPr>
          <p:cNvPr id="1747" name="Google Shape;1747;p194"/>
          <p:cNvPicPr preferRelativeResize="0"/>
          <p:nvPr/>
        </p:nvPicPr>
        <p:blipFill rotWithShape="1">
          <a:blip r:embed="rId5">
            <a:alphaModFix/>
          </a:blip>
          <a:srcRect b="33644" l="60596" r="22922" t="2379"/>
          <a:stretch/>
        </p:blipFill>
        <p:spPr>
          <a:xfrm rot="-5400000">
            <a:off x="1561091" y="1059158"/>
            <a:ext cx="415276" cy="906849"/>
          </a:xfrm>
          <a:prstGeom prst="rect">
            <a:avLst/>
          </a:prstGeom>
          <a:noFill/>
          <a:ln>
            <a:noFill/>
          </a:ln>
        </p:spPr>
      </p:pic>
      <p:sp>
        <p:nvSpPr>
          <p:cNvPr id="1748" name="Google Shape;1748;p194"/>
          <p:cNvSpPr txBox="1"/>
          <p:nvPr/>
        </p:nvSpPr>
        <p:spPr>
          <a:xfrm>
            <a:off x="257900" y="1176850"/>
            <a:ext cx="9069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Fd</a:t>
            </a:r>
            <a:r>
              <a:rPr lang="en" sz="1000">
                <a:solidFill>
                  <a:schemeClr val="lt2"/>
                </a:solidFill>
              </a:rPr>
              <a:t> 18: </a:t>
            </a:r>
            <a:endParaRPr sz="1000">
              <a:solidFill>
                <a:schemeClr val="lt2"/>
              </a:solidFill>
            </a:endParaRPr>
          </a:p>
          <a:p>
            <a:pPr indent="0" lvl="0" marL="0" rtl="0" algn="l">
              <a:spcBef>
                <a:spcPts val="0"/>
              </a:spcBef>
              <a:spcAft>
                <a:spcPts val="0"/>
              </a:spcAft>
              <a:buNone/>
            </a:pPr>
            <a:r>
              <a:rPr lang="en" sz="1000">
                <a:solidFill>
                  <a:schemeClr val="lt2"/>
                </a:solidFill>
              </a:rPr>
              <a:t>8080:53444</a:t>
            </a:r>
            <a:endParaRPr sz="1000">
              <a:solidFill>
                <a:schemeClr val="lt2"/>
              </a:solidFill>
            </a:endParaRPr>
          </a:p>
          <a:p>
            <a:pPr indent="0" lvl="0" marL="0" rtl="0" algn="l">
              <a:spcBef>
                <a:spcPts val="0"/>
              </a:spcBef>
              <a:spcAft>
                <a:spcPts val="0"/>
              </a:spcAft>
              <a:buNone/>
            </a:pPr>
            <a:r>
              <a:t/>
            </a:r>
            <a:endParaRPr sz="1000">
              <a:solidFill>
                <a:schemeClr val="lt2"/>
              </a:solidFill>
            </a:endParaRPr>
          </a:p>
        </p:txBody>
      </p:sp>
      <p:sp>
        <p:nvSpPr>
          <p:cNvPr id="1749" name="Google Shape;1749;p194"/>
          <p:cNvSpPr txBox="1"/>
          <p:nvPr/>
        </p:nvSpPr>
        <p:spPr>
          <a:xfrm>
            <a:off x="6418750" y="924350"/>
            <a:ext cx="12912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Fd 20: </a:t>
            </a:r>
            <a:endParaRPr sz="1000">
              <a:solidFill>
                <a:schemeClr val="lt2"/>
              </a:solidFill>
            </a:endParaRPr>
          </a:p>
          <a:p>
            <a:pPr indent="0" lvl="0" marL="0" rtl="0" algn="l">
              <a:spcBef>
                <a:spcPts val="0"/>
              </a:spcBef>
              <a:spcAft>
                <a:spcPts val="0"/>
              </a:spcAft>
              <a:buNone/>
            </a:pPr>
            <a:r>
              <a:rPr lang="en" sz="1000">
                <a:solidFill>
                  <a:schemeClr val="lt2"/>
                </a:solidFill>
              </a:rPr>
              <a:t>8080:53444</a:t>
            </a:r>
            <a:endParaRPr sz="1000">
              <a:solidFill>
                <a:schemeClr val="lt2"/>
              </a:solidFill>
            </a:endParaRPr>
          </a:p>
          <a:p>
            <a:pPr indent="0" lvl="0" marL="0" rtl="0" algn="l">
              <a:spcBef>
                <a:spcPts val="0"/>
              </a:spcBef>
              <a:spcAft>
                <a:spcPts val="0"/>
              </a:spcAft>
              <a:buNone/>
            </a:pPr>
            <a:r>
              <a:t/>
            </a:r>
            <a:endParaRPr sz="1000">
              <a:solidFill>
                <a:schemeClr val="lt2"/>
              </a:solidFill>
            </a:endParaRPr>
          </a:p>
        </p:txBody>
      </p:sp>
      <p:sp>
        <p:nvSpPr>
          <p:cNvPr id="1750" name="Google Shape;1750;p194"/>
          <p:cNvSpPr txBox="1"/>
          <p:nvPr/>
        </p:nvSpPr>
        <p:spPr>
          <a:xfrm>
            <a:off x="7869600" y="210000"/>
            <a:ext cx="1291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Socket listener  </a:t>
            </a:r>
            <a:endParaRPr sz="1000">
              <a:solidFill>
                <a:schemeClr val="lt2"/>
              </a:solidFill>
            </a:endParaRPr>
          </a:p>
          <a:p>
            <a:pPr indent="0" lvl="0" marL="0" rtl="0" algn="l">
              <a:spcBef>
                <a:spcPts val="0"/>
              </a:spcBef>
              <a:spcAft>
                <a:spcPts val="0"/>
              </a:spcAft>
              <a:buNone/>
            </a:pPr>
            <a:r>
              <a:rPr lang="en" sz="1000">
                <a:solidFill>
                  <a:schemeClr val="lt2"/>
                </a:solidFill>
              </a:rPr>
              <a:t>(10.0.0.2: 8080)</a:t>
            </a:r>
            <a:endParaRPr sz="1000">
              <a:solidFill>
                <a:schemeClr val="lt2"/>
              </a:solidFill>
            </a:endParaRPr>
          </a:p>
          <a:p>
            <a:pPr indent="0" lvl="0" marL="0" rtl="0" algn="l">
              <a:spcBef>
                <a:spcPts val="0"/>
              </a:spcBef>
              <a:spcAft>
                <a:spcPts val="0"/>
              </a:spcAft>
              <a:buNone/>
            </a:pPr>
            <a:r>
              <a:rPr lang="en" sz="1000">
                <a:solidFill>
                  <a:schemeClr val="lt2"/>
                </a:solidFill>
              </a:rPr>
              <a:t>Fd:19</a:t>
            </a:r>
            <a:endParaRPr sz="1000">
              <a:solidFill>
                <a:schemeClr val="lt2"/>
              </a:solidFill>
            </a:endParaRPr>
          </a:p>
        </p:txBody>
      </p:sp>
      <p:pic>
        <p:nvPicPr>
          <p:cNvPr id="1751" name="Google Shape;1751;p194"/>
          <p:cNvPicPr preferRelativeResize="0"/>
          <p:nvPr/>
        </p:nvPicPr>
        <p:blipFill rotWithShape="1">
          <a:blip r:embed="rId3">
            <a:alphaModFix/>
          </a:blip>
          <a:srcRect b="0" l="17566" r="18462" t="0"/>
          <a:stretch/>
        </p:blipFill>
        <p:spPr>
          <a:xfrm>
            <a:off x="3179937" y="3340140"/>
            <a:ext cx="1612952" cy="1478050"/>
          </a:xfrm>
          <a:prstGeom prst="rect">
            <a:avLst/>
          </a:prstGeom>
          <a:noFill/>
          <a:ln>
            <a:noFill/>
          </a:ln>
        </p:spPr>
      </p:pic>
      <p:sp>
        <p:nvSpPr>
          <p:cNvPr id="1752" name="Google Shape;1752;p194"/>
          <p:cNvSpPr txBox="1"/>
          <p:nvPr/>
        </p:nvSpPr>
        <p:spPr>
          <a:xfrm>
            <a:off x="3719600" y="4668900"/>
            <a:ext cx="778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10.0.0.4</a:t>
            </a:r>
            <a:endParaRPr sz="1200">
              <a:solidFill>
                <a:schemeClr val="lt2"/>
              </a:solidFill>
            </a:endParaRPr>
          </a:p>
        </p:txBody>
      </p:sp>
      <p:pic>
        <p:nvPicPr>
          <p:cNvPr id="1753" name="Google Shape;1753;p194"/>
          <p:cNvPicPr preferRelativeResize="0"/>
          <p:nvPr/>
        </p:nvPicPr>
        <p:blipFill rotWithShape="1">
          <a:blip r:embed="rId5">
            <a:alphaModFix/>
          </a:blip>
          <a:srcRect b="33644" l="60596" r="22922" t="2379"/>
          <a:stretch/>
        </p:blipFill>
        <p:spPr>
          <a:xfrm rot="5400000">
            <a:off x="6856700" y="1619931"/>
            <a:ext cx="415276" cy="906849"/>
          </a:xfrm>
          <a:prstGeom prst="rect">
            <a:avLst/>
          </a:prstGeom>
          <a:noFill/>
          <a:ln>
            <a:noFill/>
          </a:ln>
        </p:spPr>
      </p:pic>
      <p:cxnSp>
        <p:nvCxnSpPr>
          <p:cNvPr id="1754" name="Google Shape;1754;p194"/>
          <p:cNvCxnSpPr/>
          <p:nvPr/>
        </p:nvCxnSpPr>
        <p:spPr>
          <a:xfrm flipH="1" rot="10800000">
            <a:off x="3973575" y="2090700"/>
            <a:ext cx="2769300" cy="20700"/>
          </a:xfrm>
          <a:prstGeom prst="straightConnector1">
            <a:avLst/>
          </a:prstGeom>
          <a:noFill/>
          <a:ln cap="flat" cmpd="sng" w="76200">
            <a:solidFill>
              <a:schemeClr val="dk1"/>
            </a:solidFill>
            <a:prstDash val="solid"/>
            <a:round/>
            <a:headEnd len="med" w="med" type="none"/>
            <a:tailEnd len="med" w="med" type="none"/>
          </a:ln>
        </p:spPr>
      </p:cxnSp>
      <p:cxnSp>
        <p:nvCxnSpPr>
          <p:cNvPr id="1755" name="Google Shape;1755;p194"/>
          <p:cNvCxnSpPr/>
          <p:nvPr/>
        </p:nvCxnSpPr>
        <p:spPr>
          <a:xfrm flipH="1">
            <a:off x="3994375" y="2090625"/>
            <a:ext cx="6900" cy="713100"/>
          </a:xfrm>
          <a:prstGeom prst="straightConnector1">
            <a:avLst/>
          </a:prstGeom>
          <a:noFill/>
          <a:ln cap="flat" cmpd="sng" w="76200">
            <a:solidFill>
              <a:schemeClr val="dk1"/>
            </a:solidFill>
            <a:prstDash val="solid"/>
            <a:round/>
            <a:headEnd len="med" w="med" type="none"/>
            <a:tailEnd len="med" w="med" type="none"/>
          </a:ln>
        </p:spPr>
      </p:cxnSp>
      <p:pic>
        <p:nvPicPr>
          <p:cNvPr id="1756" name="Google Shape;1756;p194"/>
          <p:cNvPicPr preferRelativeResize="0"/>
          <p:nvPr/>
        </p:nvPicPr>
        <p:blipFill rotWithShape="1">
          <a:blip r:embed="rId5">
            <a:alphaModFix/>
          </a:blip>
          <a:srcRect b="33644" l="60596" r="22922" t="2379"/>
          <a:stretch/>
        </p:blipFill>
        <p:spPr>
          <a:xfrm rot="10800000">
            <a:off x="3799986" y="2571758"/>
            <a:ext cx="415276" cy="906849"/>
          </a:xfrm>
          <a:prstGeom prst="rect">
            <a:avLst/>
          </a:prstGeom>
          <a:noFill/>
          <a:ln>
            <a:noFill/>
          </a:ln>
        </p:spPr>
      </p:pic>
      <p:sp>
        <p:nvSpPr>
          <p:cNvPr id="1757" name="Google Shape;1757;p194"/>
          <p:cNvSpPr txBox="1"/>
          <p:nvPr/>
        </p:nvSpPr>
        <p:spPr>
          <a:xfrm>
            <a:off x="4163550" y="2777100"/>
            <a:ext cx="1291200" cy="4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Fd 17:</a:t>
            </a:r>
            <a:endParaRPr sz="1000">
              <a:solidFill>
                <a:schemeClr val="lt2"/>
              </a:solidFill>
            </a:endParaRPr>
          </a:p>
          <a:p>
            <a:pPr indent="0" lvl="0" marL="0" rtl="0" algn="l">
              <a:spcBef>
                <a:spcPts val="0"/>
              </a:spcBef>
              <a:spcAft>
                <a:spcPts val="0"/>
              </a:spcAft>
              <a:buNone/>
            </a:pPr>
            <a:r>
              <a:rPr lang="en" sz="1000">
                <a:solidFill>
                  <a:schemeClr val="lt2"/>
                </a:solidFill>
              </a:rPr>
              <a:t>8080:51111</a:t>
            </a:r>
            <a:endParaRPr sz="1000">
              <a:solidFill>
                <a:schemeClr val="lt2"/>
              </a:solidFill>
            </a:endParaRPr>
          </a:p>
          <a:p>
            <a:pPr indent="0" lvl="0" marL="0" rtl="0" algn="l">
              <a:spcBef>
                <a:spcPts val="0"/>
              </a:spcBef>
              <a:spcAft>
                <a:spcPts val="0"/>
              </a:spcAft>
              <a:buNone/>
            </a:pPr>
            <a:r>
              <a:t/>
            </a:r>
            <a:endParaRPr sz="1000">
              <a:solidFill>
                <a:schemeClr val="lt2"/>
              </a:solidFill>
            </a:endParaRPr>
          </a:p>
        </p:txBody>
      </p:sp>
      <p:sp>
        <p:nvSpPr>
          <p:cNvPr id="1758" name="Google Shape;1758;p194"/>
          <p:cNvSpPr txBox="1"/>
          <p:nvPr/>
        </p:nvSpPr>
        <p:spPr>
          <a:xfrm>
            <a:off x="6784100" y="2196838"/>
            <a:ext cx="1291200" cy="9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 </a:t>
            </a:r>
            <a:endParaRPr sz="1000">
              <a:solidFill>
                <a:schemeClr val="lt2"/>
              </a:solidFill>
            </a:endParaRPr>
          </a:p>
          <a:p>
            <a:pPr indent="0" lvl="0" marL="0" rtl="0" algn="l">
              <a:spcBef>
                <a:spcPts val="0"/>
              </a:spcBef>
              <a:spcAft>
                <a:spcPts val="0"/>
              </a:spcAft>
              <a:buNone/>
            </a:pPr>
            <a:r>
              <a:rPr lang="en" sz="1000">
                <a:solidFill>
                  <a:schemeClr val="lt2"/>
                </a:solidFill>
              </a:rPr>
              <a:t>Fd 21: </a:t>
            </a:r>
            <a:endParaRPr sz="1000">
              <a:solidFill>
                <a:schemeClr val="lt2"/>
              </a:solidFill>
            </a:endParaRPr>
          </a:p>
          <a:p>
            <a:pPr indent="0" lvl="0" marL="0" rtl="0" algn="l">
              <a:spcBef>
                <a:spcPts val="0"/>
              </a:spcBef>
              <a:spcAft>
                <a:spcPts val="0"/>
              </a:spcAft>
              <a:buNone/>
            </a:pPr>
            <a:r>
              <a:rPr lang="en" sz="1000">
                <a:solidFill>
                  <a:schemeClr val="lt2"/>
                </a:solidFill>
              </a:rPr>
              <a:t>8080:51111</a:t>
            </a:r>
            <a:endParaRPr sz="1000">
              <a:solidFill>
                <a:schemeClr val="lt2"/>
              </a:solidFill>
            </a:endParaRPr>
          </a:p>
          <a:p>
            <a:pPr indent="0" lvl="0" marL="0" rtl="0" algn="l">
              <a:spcBef>
                <a:spcPts val="0"/>
              </a:spcBef>
              <a:spcAft>
                <a:spcPts val="0"/>
              </a:spcAft>
              <a:buNone/>
            </a:pPr>
            <a:r>
              <a:t/>
            </a:r>
            <a:endParaRPr sz="1000">
              <a:solidFill>
                <a:schemeClr val="lt2"/>
              </a:solidFill>
            </a:endParaRPr>
          </a:p>
        </p:txBody>
      </p:sp>
      <p:pic>
        <p:nvPicPr>
          <p:cNvPr id="1759" name="Google Shape;1759;p194"/>
          <p:cNvPicPr preferRelativeResize="0"/>
          <p:nvPr/>
        </p:nvPicPr>
        <p:blipFill>
          <a:blip r:embed="rId6">
            <a:alphaModFix/>
          </a:blip>
          <a:stretch>
            <a:fillRect/>
          </a:stretch>
        </p:blipFill>
        <p:spPr>
          <a:xfrm>
            <a:off x="699325" y="2156075"/>
            <a:ext cx="1095288" cy="616099"/>
          </a:xfrm>
          <a:prstGeom prst="rect">
            <a:avLst/>
          </a:prstGeom>
          <a:noFill/>
          <a:ln>
            <a:noFill/>
          </a:ln>
        </p:spPr>
      </p:pic>
      <p:pic>
        <p:nvPicPr>
          <p:cNvPr id="1760" name="Google Shape;1760;p194"/>
          <p:cNvPicPr preferRelativeResize="0"/>
          <p:nvPr/>
        </p:nvPicPr>
        <p:blipFill>
          <a:blip r:embed="rId6">
            <a:alphaModFix/>
          </a:blip>
          <a:stretch>
            <a:fillRect/>
          </a:stretch>
        </p:blipFill>
        <p:spPr>
          <a:xfrm>
            <a:off x="3504400" y="3478600"/>
            <a:ext cx="1095288" cy="616100"/>
          </a:xfrm>
          <a:prstGeom prst="rect">
            <a:avLst/>
          </a:prstGeom>
          <a:noFill/>
          <a:ln>
            <a:noFill/>
          </a:ln>
        </p:spPr>
      </p:pic>
      <p:pic>
        <p:nvPicPr>
          <p:cNvPr id="1761" name="Google Shape;1761;p194"/>
          <p:cNvPicPr preferRelativeResize="0"/>
          <p:nvPr/>
        </p:nvPicPr>
        <p:blipFill>
          <a:blip r:embed="rId6">
            <a:alphaModFix/>
          </a:blip>
          <a:stretch>
            <a:fillRect/>
          </a:stretch>
        </p:blipFill>
        <p:spPr>
          <a:xfrm>
            <a:off x="7770000" y="3423225"/>
            <a:ext cx="1095288" cy="616100"/>
          </a:xfrm>
          <a:prstGeom prst="rect">
            <a:avLst/>
          </a:prstGeom>
          <a:noFill/>
          <a:ln>
            <a:noFill/>
          </a:ln>
        </p:spPr>
      </p:pic>
      <p:sp>
        <p:nvSpPr>
          <p:cNvPr id="1762" name="Google Shape;1762;p194"/>
          <p:cNvSpPr txBox="1"/>
          <p:nvPr>
            <p:ph type="title"/>
          </p:nvPr>
        </p:nvSpPr>
        <p:spPr>
          <a:xfrm>
            <a:off x="195500" y="116100"/>
            <a:ext cx="4096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10.0.0.3 Write “hello”</a:t>
            </a:r>
            <a:endParaRPr/>
          </a:p>
        </p:txBody>
      </p:sp>
      <p:sp>
        <p:nvSpPr>
          <p:cNvPr id="1763" name="Google Shape;1763;p194"/>
          <p:cNvSpPr txBox="1"/>
          <p:nvPr/>
        </p:nvSpPr>
        <p:spPr>
          <a:xfrm>
            <a:off x="1078075" y="1018750"/>
            <a:ext cx="12444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FF00"/>
                </a:solidFill>
              </a:rPr>
              <a:t>write(18, hello)</a:t>
            </a:r>
            <a:endParaRPr sz="1000">
              <a:solidFill>
                <a:srgbClr val="00FF00"/>
              </a:solidFill>
            </a:endParaRPr>
          </a:p>
        </p:txBody>
      </p:sp>
      <p:sp>
        <p:nvSpPr>
          <p:cNvPr id="1764" name="Google Shape;1764;p194"/>
          <p:cNvSpPr txBox="1"/>
          <p:nvPr/>
        </p:nvSpPr>
        <p:spPr>
          <a:xfrm>
            <a:off x="2322475" y="1122650"/>
            <a:ext cx="6459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FF00"/>
                </a:solidFill>
              </a:rPr>
              <a:t>hello</a:t>
            </a:r>
            <a:endParaRPr sz="1000">
              <a:solidFill>
                <a:srgbClr val="00FF00"/>
              </a:solidFill>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pic>
        <p:nvPicPr>
          <p:cNvPr id="1769" name="Google Shape;1769;p195"/>
          <p:cNvPicPr preferRelativeResize="0"/>
          <p:nvPr/>
        </p:nvPicPr>
        <p:blipFill rotWithShape="1">
          <a:blip r:embed="rId3">
            <a:alphaModFix/>
          </a:blip>
          <a:srcRect b="0" l="17566" r="18462" t="0"/>
          <a:stretch/>
        </p:blipFill>
        <p:spPr>
          <a:xfrm>
            <a:off x="366925" y="1976300"/>
            <a:ext cx="1612952" cy="1478050"/>
          </a:xfrm>
          <a:prstGeom prst="rect">
            <a:avLst/>
          </a:prstGeom>
          <a:noFill/>
          <a:ln>
            <a:noFill/>
          </a:ln>
        </p:spPr>
      </p:pic>
      <p:pic>
        <p:nvPicPr>
          <p:cNvPr id="1770" name="Google Shape;1770;p195"/>
          <p:cNvPicPr preferRelativeResize="0"/>
          <p:nvPr/>
        </p:nvPicPr>
        <p:blipFill rotWithShape="1">
          <a:blip r:embed="rId4">
            <a:alphaModFix/>
          </a:blip>
          <a:srcRect b="0" l="23767" r="23882" t="0"/>
          <a:stretch/>
        </p:blipFill>
        <p:spPr>
          <a:xfrm>
            <a:off x="7517775" y="2090650"/>
            <a:ext cx="1481852" cy="1592150"/>
          </a:xfrm>
          <a:prstGeom prst="rect">
            <a:avLst/>
          </a:prstGeom>
          <a:noFill/>
          <a:ln>
            <a:noFill/>
          </a:ln>
        </p:spPr>
      </p:pic>
      <p:pic>
        <p:nvPicPr>
          <p:cNvPr id="1771" name="Google Shape;1771;p195"/>
          <p:cNvPicPr preferRelativeResize="0"/>
          <p:nvPr/>
        </p:nvPicPr>
        <p:blipFill rotWithShape="1">
          <a:blip r:embed="rId5">
            <a:alphaModFix/>
          </a:blip>
          <a:srcRect b="37485" l="78204" r="0" t="19047"/>
          <a:stretch/>
        </p:blipFill>
        <p:spPr>
          <a:xfrm>
            <a:off x="7697925" y="1176850"/>
            <a:ext cx="549200" cy="616099"/>
          </a:xfrm>
          <a:prstGeom prst="rect">
            <a:avLst/>
          </a:prstGeom>
          <a:noFill/>
          <a:ln>
            <a:noFill/>
          </a:ln>
        </p:spPr>
      </p:pic>
      <p:sp>
        <p:nvSpPr>
          <p:cNvPr id="1772" name="Google Shape;1772;p195"/>
          <p:cNvSpPr txBox="1"/>
          <p:nvPr/>
        </p:nvSpPr>
        <p:spPr>
          <a:xfrm>
            <a:off x="7869600" y="3752250"/>
            <a:ext cx="778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10.0.0.2</a:t>
            </a:r>
            <a:endParaRPr sz="1200">
              <a:solidFill>
                <a:schemeClr val="lt2"/>
              </a:solidFill>
            </a:endParaRPr>
          </a:p>
        </p:txBody>
      </p:sp>
      <p:sp>
        <p:nvSpPr>
          <p:cNvPr id="1773" name="Google Shape;1773;p195"/>
          <p:cNvSpPr txBox="1"/>
          <p:nvPr/>
        </p:nvSpPr>
        <p:spPr>
          <a:xfrm>
            <a:off x="784300" y="3367350"/>
            <a:ext cx="778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10.0.0.3</a:t>
            </a:r>
            <a:endParaRPr sz="1200">
              <a:solidFill>
                <a:schemeClr val="lt2"/>
              </a:solidFill>
            </a:endParaRPr>
          </a:p>
        </p:txBody>
      </p:sp>
      <p:cxnSp>
        <p:nvCxnSpPr>
          <p:cNvPr id="1774" name="Google Shape;1774;p195"/>
          <p:cNvCxnSpPr/>
          <p:nvPr/>
        </p:nvCxnSpPr>
        <p:spPr>
          <a:xfrm flipH="1" rot="10800000">
            <a:off x="2076775" y="1481500"/>
            <a:ext cx="4610400" cy="20700"/>
          </a:xfrm>
          <a:prstGeom prst="straightConnector1">
            <a:avLst/>
          </a:prstGeom>
          <a:noFill/>
          <a:ln cap="flat" cmpd="sng" w="76200">
            <a:solidFill>
              <a:schemeClr val="dk1"/>
            </a:solidFill>
            <a:prstDash val="solid"/>
            <a:round/>
            <a:headEnd len="med" w="med" type="none"/>
            <a:tailEnd len="med" w="med" type="none"/>
          </a:ln>
        </p:spPr>
      </p:cxnSp>
      <p:pic>
        <p:nvPicPr>
          <p:cNvPr id="1775" name="Google Shape;1775;p195"/>
          <p:cNvPicPr preferRelativeResize="0"/>
          <p:nvPr/>
        </p:nvPicPr>
        <p:blipFill rotWithShape="1">
          <a:blip r:embed="rId5">
            <a:alphaModFix/>
          </a:blip>
          <a:srcRect b="33644" l="60596" r="22922" t="2379"/>
          <a:stretch/>
        </p:blipFill>
        <p:spPr>
          <a:xfrm rot="5400000">
            <a:off x="6773625" y="1010656"/>
            <a:ext cx="415276" cy="906849"/>
          </a:xfrm>
          <a:prstGeom prst="rect">
            <a:avLst/>
          </a:prstGeom>
          <a:noFill/>
          <a:ln>
            <a:noFill/>
          </a:ln>
        </p:spPr>
      </p:pic>
      <p:pic>
        <p:nvPicPr>
          <p:cNvPr id="1776" name="Google Shape;1776;p195"/>
          <p:cNvPicPr preferRelativeResize="0"/>
          <p:nvPr/>
        </p:nvPicPr>
        <p:blipFill rotWithShape="1">
          <a:blip r:embed="rId5">
            <a:alphaModFix/>
          </a:blip>
          <a:srcRect b="33644" l="60596" r="22922" t="2379"/>
          <a:stretch/>
        </p:blipFill>
        <p:spPr>
          <a:xfrm rot="-5400000">
            <a:off x="1561091" y="1059158"/>
            <a:ext cx="415276" cy="906849"/>
          </a:xfrm>
          <a:prstGeom prst="rect">
            <a:avLst/>
          </a:prstGeom>
          <a:noFill/>
          <a:ln>
            <a:noFill/>
          </a:ln>
        </p:spPr>
      </p:pic>
      <p:sp>
        <p:nvSpPr>
          <p:cNvPr id="1777" name="Google Shape;1777;p195"/>
          <p:cNvSpPr txBox="1"/>
          <p:nvPr/>
        </p:nvSpPr>
        <p:spPr>
          <a:xfrm>
            <a:off x="257900" y="1176850"/>
            <a:ext cx="9069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Fd 18: </a:t>
            </a:r>
            <a:endParaRPr sz="1000">
              <a:solidFill>
                <a:schemeClr val="lt2"/>
              </a:solidFill>
            </a:endParaRPr>
          </a:p>
          <a:p>
            <a:pPr indent="0" lvl="0" marL="0" rtl="0" algn="l">
              <a:spcBef>
                <a:spcPts val="0"/>
              </a:spcBef>
              <a:spcAft>
                <a:spcPts val="0"/>
              </a:spcAft>
              <a:buNone/>
            </a:pPr>
            <a:r>
              <a:rPr lang="en" sz="1000">
                <a:solidFill>
                  <a:schemeClr val="lt2"/>
                </a:solidFill>
              </a:rPr>
              <a:t>8080:53444</a:t>
            </a:r>
            <a:endParaRPr sz="1000">
              <a:solidFill>
                <a:schemeClr val="lt2"/>
              </a:solidFill>
            </a:endParaRPr>
          </a:p>
          <a:p>
            <a:pPr indent="0" lvl="0" marL="0" rtl="0" algn="l">
              <a:spcBef>
                <a:spcPts val="0"/>
              </a:spcBef>
              <a:spcAft>
                <a:spcPts val="0"/>
              </a:spcAft>
              <a:buNone/>
            </a:pPr>
            <a:r>
              <a:t/>
            </a:r>
            <a:endParaRPr sz="1000">
              <a:solidFill>
                <a:schemeClr val="lt2"/>
              </a:solidFill>
            </a:endParaRPr>
          </a:p>
        </p:txBody>
      </p:sp>
      <p:sp>
        <p:nvSpPr>
          <p:cNvPr id="1778" name="Google Shape;1778;p195"/>
          <p:cNvSpPr txBox="1"/>
          <p:nvPr/>
        </p:nvSpPr>
        <p:spPr>
          <a:xfrm>
            <a:off x="6418750" y="924350"/>
            <a:ext cx="12912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Fd 20: </a:t>
            </a:r>
            <a:endParaRPr sz="1000">
              <a:solidFill>
                <a:schemeClr val="lt2"/>
              </a:solidFill>
            </a:endParaRPr>
          </a:p>
          <a:p>
            <a:pPr indent="0" lvl="0" marL="0" rtl="0" algn="l">
              <a:spcBef>
                <a:spcPts val="0"/>
              </a:spcBef>
              <a:spcAft>
                <a:spcPts val="0"/>
              </a:spcAft>
              <a:buNone/>
            </a:pPr>
            <a:r>
              <a:rPr lang="en" sz="1000">
                <a:solidFill>
                  <a:schemeClr val="lt2"/>
                </a:solidFill>
              </a:rPr>
              <a:t>8080:53444</a:t>
            </a:r>
            <a:endParaRPr sz="1000">
              <a:solidFill>
                <a:schemeClr val="lt2"/>
              </a:solidFill>
            </a:endParaRPr>
          </a:p>
          <a:p>
            <a:pPr indent="0" lvl="0" marL="0" rtl="0" algn="l">
              <a:spcBef>
                <a:spcPts val="0"/>
              </a:spcBef>
              <a:spcAft>
                <a:spcPts val="0"/>
              </a:spcAft>
              <a:buNone/>
            </a:pPr>
            <a:r>
              <a:t/>
            </a:r>
            <a:endParaRPr sz="1000">
              <a:solidFill>
                <a:schemeClr val="lt2"/>
              </a:solidFill>
            </a:endParaRPr>
          </a:p>
        </p:txBody>
      </p:sp>
      <p:sp>
        <p:nvSpPr>
          <p:cNvPr id="1779" name="Google Shape;1779;p195"/>
          <p:cNvSpPr txBox="1"/>
          <p:nvPr/>
        </p:nvSpPr>
        <p:spPr>
          <a:xfrm>
            <a:off x="7869600" y="210000"/>
            <a:ext cx="1291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Socket listener  </a:t>
            </a:r>
            <a:endParaRPr sz="1000">
              <a:solidFill>
                <a:schemeClr val="lt2"/>
              </a:solidFill>
            </a:endParaRPr>
          </a:p>
          <a:p>
            <a:pPr indent="0" lvl="0" marL="0" rtl="0" algn="l">
              <a:spcBef>
                <a:spcPts val="0"/>
              </a:spcBef>
              <a:spcAft>
                <a:spcPts val="0"/>
              </a:spcAft>
              <a:buNone/>
            </a:pPr>
            <a:r>
              <a:rPr lang="en" sz="1000">
                <a:solidFill>
                  <a:schemeClr val="lt2"/>
                </a:solidFill>
              </a:rPr>
              <a:t>(10.0.0.2: 8080)</a:t>
            </a:r>
            <a:endParaRPr sz="1000">
              <a:solidFill>
                <a:schemeClr val="lt2"/>
              </a:solidFill>
            </a:endParaRPr>
          </a:p>
          <a:p>
            <a:pPr indent="0" lvl="0" marL="0" rtl="0" algn="l">
              <a:spcBef>
                <a:spcPts val="0"/>
              </a:spcBef>
              <a:spcAft>
                <a:spcPts val="0"/>
              </a:spcAft>
              <a:buNone/>
            </a:pPr>
            <a:r>
              <a:rPr lang="en" sz="1000">
                <a:solidFill>
                  <a:schemeClr val="lt2"/>
                </a:solidFill>
              </a:rPr>
              <a:t>Fd:19</a:t>
            </a:r>
            <a:endParaRPr sz="1000">
              <a:solidFill>
                <a:schemeClr val="lt2"/>
              </a:solidFill>
            </a:endParaRPr>
          </a:p>
        </p:txBody>
      </p:sp>
      <p:pic>
        <p:nvPicPr>
          <p:cNvPr id="1780" name="Google Shape;1780;p195"/>
          <p:cNvPicPr preferRelativeResize="0"/>
          <p:nvPr/>
        </p:nvPicPr>
        <p:blipFill rotWithShape="1">
          <a:blip r:embed="rId3">
            <a:alphaModFix/>
          </a:blip>
          <a:srcRect b="0" l="17566" r="18462" t="0"/>
          <a:stretch/>
        </p:blipFill>
        <p:spPr>
          <a:xfrm>
            <a:off x="3179937" y="3340140"/>
            <a:ext cx="1612952" cy="1478050"/>
          </a:xfrm>
          <a:prstGeom prst="rect">
            <a:avLst/>
          </a:prstGeom>
          <a:noFill/>
          <a:ln>
            <a:noFill/>
          </a:ln>
        </p:spPr>
      </p:pic>
      <p:sp>
        <p:nvSpPr>
          <p:cNvPr id="1781" name="Google Shape;1781;p195"/>
          <p:cNvSpPr txBox="1"/>
          <p:nvPr/>
        </p:nvSpPr>
        <p:spPr>
          <a:xfrm>
            <a:off x="3719600" y="4668900"/>
            <a:ext cx="778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10.0.0.4</a:t>
            </a:r>
            <a:endParaRPr sz="1200">
              <a:solidFill>
                <a:schemeClr val="lt2"/>
              </a:solidFill>
            </a:endParaRPr>
          </a:p>
        </p:txBody>
      </p:sp>
      <p:pic>
        <p:nvPicPr>
          <p:cNvPr id="1782" name="Google Shape;1782;p195"/>
          <p:cNvPicPr preferRelativeResize="0"/>
          <p:nvPr/>
        </p:nvPicPr>
        <p:blipFill rotWithShape="1">
          <a:blip r:embed="rId5">
            <a:alphaModFix/>
          </a:blip>
          <a:srcRect b="33644" l="60596" r="22922" t="2379"/>
          <a:stretch/>
        </p:blipFill>
        <p:spPr>
          <a:xfrm rot="5400000">
            <a:off x="6856700" y="1619931"/>
            <a:ext cx="415276" cy="906849"/>
          </a:xfrm>
          <a:prstGeom prst="rect">
            <a:avLst/>
          </a:prstGeom>
          <a:noFill/>
          <a:ln>
            <a:noFill/>
          </a:ln>
        </p:spPr>
      </p:pic>
      <p:cxnSp>
        <p:nvCxnSpPr>
          <p:cNvPr id="1783" name="Google Shape;1783;p195"/>
          <p:cNvCxnSpPr/>
          <p:nvPr/>
        </p:nvCxnSpPr>
        <p:spPr>
          <a:xfrm flipH="1" rot="10800000">
            <a:off x="3973575" y="2090700"/>
            <a:ext cx="2769300" cy="20700"/>
          </a:xfrm>
          <a:prstGeom prst="straightConnector1">
            <a:avLst/>
          </a:prstGeom>
          <a:noFill/>
          <a:ln cap="flat" cmpd="sng" w="76200">
            <a:solidFill>
              <a:schemeClr val="dk1"/>
            </a:solidFill>
            <a:prstDash val="solid"/>
            <a:round/>
            <a:headEnd len="med" w="med" type="none"/>
            <a:tailEnd len="med" w="med" type="none"/>
          </a:ln>
        </p:spPr>
      </p:cxnSp>
      <p:cxnSp>
        <p:nvCxnSpPr>
          <p:cNvPr id="1784" name="Google Shape;1784;p195"/>
          <p:cNvCxnSpPr/>
          <p:nvPr/>
        </p:nvCxnSpPr>
        <p:spPr>
          <a:xfrm flipH="1">
            <a:off x="3994375" y="2090625"/>
            <a:ext cx="6900" cy="713100"/>
          </a:xfrm>
          <a:prstGeom prst="straightConnector1">
            <a:avLst/>
          </a:prstGeom>
          <a:noFill/>
          <a:ln cap="flat" cmpd="sng" w="76200">
            <a:solidFill>
              <a:schemeClr val="dk1"/>
            </a:solidFill>
            <a:prstDash val="solid"/>
            <a:round/>
            <a:headEnd len="med" w="med" type="none"/>
            <a:tailEnd len="med" w="med" type="none"/>
          </a:ln>
        </p:spPr>
      </p:cxnSp>
      <p:pic>
        <p:nvPicPr>
          <p:cNvPr id="1785" name="Google Shape;1785;p195"/>
          <p:cNvPicPr preferRelativeResize="0"/>
          <p:nvPr/>
        </p:nvPicPr>
        <p:blipFill rotWithShape="1">
          <a:blip r:embed="rId5">
            <a:alphaModFix/>
          </a:blip>
          <a:srcRect b="33644" l="60596" r="22922" t="2379"/>
          <a:stretch/>
        </p:blipFill>
        <p:spPr>
          <a:xfrm rot="10800000">
            <a:off x="3799986" y="2571758"/>
            <a:ext cx="415276" cy="906849"/>
          </a:xfrm>
          <a:prstGeom prst="rect">
            <a:avLst/>
          </a:prstGeom>
          <a:noFill/>
          <a:ln>
            <a:noFill/>
          </a:ln>
        </p:spPr>
      </p:pic>
      <p:sp>
        <p:nvSpPr>
          <p:cNvPr id="1786" name="Google Shape;1786;p195"/>
          <p:cNvSpPr txBox="1"/>
          <p:nvPr/>
        </p:nvSpPr>
        <p:spPr>
          <a:xfrm>
            <a:off x="4163550" y="2777100"/>
            <a:ext cx="1291200" cy="4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Fd 17:</a:t>
            </a:r>
            <a:endParaRPr sz="1000">
              <a:solidFill>
                <a:schemeClr val="lt2"/>
              </a:solidFill>
            </a:endParaRPr>
          </a:p>
          <a:p>
            <a:pPr indent="0" lvl="0" marL="0" rtl="0" algn="l">
              <a:spcBef>
                <a:spcPts val="0"/>
              </a:spcBef>
              <a:spcAft>
                <a:spcPts val="0"/>
              </a:spcAft>
              <a:buNone/>
            </a:pPr>
            <a:r>
              <a:rPr lang="en" sz="1000">
                <a:solidFill>
                  <a:schemeClr val="lt2"/>
                </a:solidFill>
              </a:rPr>
              <a:t>8080:51111</a:t>
            </a:r>
            <a:endParaRPr sz="1000">
              <a:solidFill>
                <a:schemeClr val="lt2"/>
              </a:solidFill>
            </a:endParaRPr>
          </a:p>
          <a:p>
            <a:pPr indent="0" lvl="0" marL="0" rtl="0" algn="l">
              <a:spcBef>
                <a:spcPts val="0"/>
              </a:spcBef>
              <a:spcAft>
                <a:spcPts val="0"/>
              </a:spcAft>
              <a:buNone/>
            </a:pPr>
            <a:r>
              <a:t/>
            </a:r>
            <a:endParaRPr sz="1000">
              <a:solidFill>
                <a:schemeClr val="lt2"/>
              </a:solidFill>
            </a:endParaRPr>
          </a:p>
        </p:txBody>
      </p:sp>
      <p:sp>
        <p:nvSpPr>
          <p:cNvPr id="1787" name="Google Shape;1787;p195"/>
          <p:cNvSpPr txBox="1"/>
          <p:nvPr/>
        </p:nvSpPr>
        <p:spPr>
          <a:xfrm>
            <a:off x="6784100" y="2196838"/>
            <a:ext cx="1291200" cy="9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 </a:t>
            </a:r>
            <a:endParaRPr sz="1000">
              <a:solidFill>
                <a:schemeClr val="lt2"/>
              </a:solidFill>
            </a:endParaRPr>
          </a:p>
          <a:p>
            <a:pPr indent="0" lvl="0" marL="0" rtl="0" algn="l">
              <a:spcBef>
                <a:spcPts val="0"/>
              </a:spcBef>
              <a:spcAft>
                <a:spcPts val="0"/>
              </a:spcAft>
              <a:buNone/>
            </a:pPr>
            <a:r>
              <a:rPr lang="en" sz="1000">
                <a:solidFill>
                  <a:schemeClr val="lt2"/>
                </a:solidFill>
              </a:rPr>
              <a:t>Fd 21: </a:t>
            </a:r>
            <a:endParaRPr sz="1000">
              <a:solidFill>
                <a:schemeClr val="lt2"/>
              </a:solidFill>
            </a:endParaRPr>
          </a:p>
          <a:p>
            <a:pPr indent="0" lvl="0" marL="0" rtl="0" algn="l">
              <a:spcBef>
                <a:spcPts val="0"/>
              </a:spcBef>
              <a:spcAft>
                <a:spcPts val="0"/>
              </a:spcAft>
              <a:buNone/>
            </a:pPr>
            <a:r>
              <a:rPr lang="en" sz="1000">
                <a:solidFill>
                  <a:schemeClr val="lt2"/>
                </a:solidFill>
              </a:rPr>
              <a:t>8080:51111</a:t>
            </a:r>
            <a:endParaRPr sz="1000">
              <a:solidFill>
                <a:schemeClr val="lt2"/>
              </a:solidFill>
            </a:endParaRPr>
          </a:p>
          <a:p>
            <a:pPr indent="0" lvl="0" marL="0" rtl="0" algn="l">
              <a:spcBef>
                <a:spcPts val="0"/>
              </a:spcBef>
              <a:spcAft>
                <a:spcPts val="0"/>
              </a:spcAft>
              <a:buNone/>
            </a:pPr>
            <a:r>
              <a:t/>
            </a:r>
            <a:endParaRPr sz="1000">
              <a:solidFill>
                <a:schemeClr val="lt2"/>
              </a:solidFill>
            </a:endParaRPr>
          </a:p>
        </p:txBody>
      </p:sp>
      <p:pic>
        <p:nvPicPr>
          <p:cNvPr id="1788" name="Google Shape;1788;p195"/>
          <p:cNvPicPr preferRelativeResize="0"/>
          <p:nvPr/>
        </p:nvPicPr>
        <p:blipFill>
          <a:blip r:embed="rId6">
            <a:alphaModFix/>
          </a:blip>
          <a:stretch>
            <a:fillRect/>
          </a:stretch>
        </p:blipFill>
        <p:spPr>
          <a:xfrm>
            <a:off x="699325" y="2156075"/>
            <a:ext cx="1095288" cy="616099"/>
          </a:xfrm>
          <a:prstGeom prst="rect">
            <a:avLst/>
          </a:prstGeom>
          <a:noFill/>
          <a:ln>
            <a:noFill/>
          </a:ln>
        </p:spPr>
      </p:pic>
      <p:pic>
        <p:nvPicPr>
          <p:cNvPr id="1789" name="Google Shape;1789;p195"/>
          <p:cNvPicPr preferRelativeResize="0"/>
          <p:nvPr/>
        </p:nvPicPr>
        <p:blipFill>
          <a:blip r:embed="rId6">
            <a:alphaModFix/>
          </a:blip>
          <a:stretch>
            <a:fillRect/>
          </a:stretch>
        </p:blipFill>
        <p:spPr>
          <a:xfrm>
            <a:off x="3504400" y="3478600"/>
            <a:ext cx="1095288" cy="616100"/>
          </a:xfrm>
          <a:prstGeom prst="rect">
            <a:avLst/>
          </a:prstGeom>
          <a:noFill/>
          <a:ln>
            <a:noFill/>
          </a:ln>
        </p:spPr>
      </p:pic>
      <p:pic>
        <p:nvPicPr>
          <p:cNvPr id="1790" name="Google Shape;1790;p195"/>
          <p:cNvPicPr preferRelativeResize="0"/>
          <p:nvPr/>
        </p:nvPicPr>
        <p:blipFill>
          <a:blip r:embed="rId6">
            <a:alphaModFix/>
          </a:blip>
          <a:stretch>
            <a:fillRect/>
          </a:stretch>
        </p:blipFill>
        <p:spPr>
          <a:xfrm>
            <a:off x="7770000" y="3423225"/>
            <a:ext cx="1095288" cy="616100"/>
          </a:xfrm>
          <a:prstGeom prst="rect">
            <a:avLst/>
          </a:prstGeom>
          <a:noFill/>
          <a:ln>
            <a:noFill/>
          </a:ln>
        </p:spPr>
      </p:pic>
      <p:sp>
        <p:nvSpPr>
          <p:cNvPr id="1791" name="Google Shape;1791;p195"/>
          <p:cNvSpPr txBox="1"/>
          <p:nvPr>
            <p:ph type="title"/>
          </p:nvPr>
        </p:nvSpPr>
        <p:spPr>
          <a:xfrm>
            <a:off x="195500" y="116100"/>
            <a:ext cx="4096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10.0.0.2 receives “hello”</a:t>
            </a:r>
            <a:endParaRPr/>
          </a:p>
        </p:txBody>
      </p:sp>
      <p:sp>
        <p:nvSpPr>
          <p:cNvPr id="1792" name="Google Shape;1792;p195"/>
          <p:cNvSpPr txBox="1"/>
          <p:nvPr/>
        </p:nvSpPr>
        <p:spPr>
          <a:xfrm>
            <a:off x="5922225" y="1081100"/>
            <a:ext cx="6459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FF00"/>
                </a:solidFill>
              </a:rPr>
              <a:t>hello</a:t>
            </a:r>
            <a:endParaRPr sz="1000">
              <a:solidFill>
                <a:srgbClr val="00FF00"/>
              </a:solidFill>
            </a:endParaRPr>
          </a:p>
        </p:txBody>
      </p:sp>
      <p:sp>
        <p:nvSpPr>
          <p:cNvPr id="1793" name="Google Shape;1793;p195"/>
          <p:cNvSpPr txBox="1"/>
          <p:nvPr/>
        </p:nvSpPr>
        <p:spPr>
          <a:xfrm>
            <a:off x="5922225" y="551275"/>
            <a:ext cx="16131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FF00"/>
                </a:solidFill>
              </a:rPr>
              <a:t>read*(20)--&gt;on.data fired</a:t>
            </a:r>
            <a:endParaRPr sz="1000">
              <a:solidFill>
                <a:srgbClr val="00FF00"/>
              </a:solidFill>
            </a:endParaRPr>
          </a:p>
        </p:txBody>
      </p:sp>
      <p:sp>
        <p:nvSpPr>
          <p:cNvPr id="1794" name="Google Shape;1794;p195"/>
          <p:cNvSpPr txBox="1"/>
          <p:nvPr/>
        </p:nvSpPr>
        <p:spPr>
          <a:xfrm>
            <a:off x="123525" y="4741850"/>
            <a:ext cx="30564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lt2"/>
                </a:solidFill>
              </a:rPr>
              <a:t>*Node doesn’t expose read, it is </a:t>
            </a:r>
            <a:r>
              <a:rPr i="1" lang="en" sz="1000">
                <a:solidFill>
                  <a:schemeClr val="lt2"/>
                </a:solidFill>
              </a:rPr>
              <a:t>implicit</a:t>
            </a:r>
            <a:r>
              <a:rPr i="1" lang="en" sz="1000">
                <a:solidFill>
                  <a:schemeClr val="lt2"/>
                </a:solidFill>
              </a:rPr>
              <a:t> called. </a:t>
            </a:r>
            <a:endParaRPr i="1" sz="1000">
              <a:solidFill>
                <a:schemeClr val="lt2"/>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pic>
        <p:nvPicPr>
          <p:cNvPr id="1799" name="Google Shape;1799;p196"/>
          <p:cNvPicPr preferRelativeResize="0"/>
          <p:nvPr/>
        </p:nvPicPr>
        <p:blipFill rotWithShape="1">
          <a:blip r:embed="rId3">
            <a:alphaModFix/>
          </a:blip>
          <a:srcRect b="0" l="17566" r="18462" t="0"/>
          <a:stretch/>
        </p:blipFill>
        <p:spPr>
          <a:xfrm>
            <a:off x="366925" y="1976300"/>
            <a:ext cx="1612952" cy="1478050"/>
          </a:xfrm>
          <a:prstGeom prst="rect">
            <a:avLst/>
          </a:prstGeom>
          <a:noFill/>
          <a:ln>
            <a:noFill/>
          </a:ln>
        </p:spPr>
      </p:pic>
      <p:pic>
        <p:nvPicPr>
          <p:cNvPr id="1800" name="Google Shape;1800;p196"/>
          <p:cNvPicPr preferRelativeResize="0"/>
          <p:nvPr/>
        </p:nvPicPr>
        <p:blipFill rotWithShape="1">
          <a:blip r:embed="rId4">
            <a:alphaModFix/>
          </a:blip>
          <a:srcRect b="0" l="23767" r="23882" t="0"/>
          <a:stretch/>
        </p:blipFill>
        <p:spPr>
          <a:xfrm>
            <a:off x="7517775" y="2090650"/>
            <a:ext cx="1481852" cy="1592150"/>
          </a:xfrm>
          <a:prstGeom prst="rect">
            <a:avLst/>
          </a:prstGeom>
          <a:noFill/>
          <a:ln>
            <a:noFill/>
          </a:ln>
        </p:spPr>
      </p:pic>
      <p:pic>
        <p:nvPicPr>
          <p:cNvPr id="1801" name="Google Shape;1801;p196"/>
          <p:cNvPicPr preferRelativeResize="0"/>
          <p:nvPr/>
        </p:nvPicPr>
        <p:blipFill rotWithShape="1">
          <a:blip r:embed="rId5">
            <a:alphaModFix/>
          </a:blip>
          <a:srcRect b="37485" l="78204" r="0" t="19047"/>
          <a:stretch/>
        </p:blipFill>
        <p:spPr>
          <a:xfrm>
            <a:off x="7697925" y="1176850"/>
            <a:ext cx="549200" cy="616099"/>
          </a:xfrm>
          <a:prstGeom prst="rect">
            <a:avLst/>
          </a:prstGeom>
          <a:noFill/>
          <a:ln>
            <a:noFill/>
          </a:ln>
        </p:spPr>
      </p:pic>
      <p:sp>
        <p:nvSpPr>
          <p:cNvPr id="1802" name="Google Shape;1802;p196"/>
          <p:cNvSpPr txBox="1"/>
          <p:nvPr/>
        </p:nvSpPr>
        <p:spPr>
          <a:xfrm>
            <a:off x="7869600" y="3752250"/>
            <a:ext cx="778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10.0.0.2</a:t>
            </a:r>
            <a:endParaRPr sz="1200">
              <a:solidFill>
                <a:schemeClr val="lt2"/>
              </a:solidFill>
            </a:endParaRPr>
          </a:p>
        </p:txBody>
      </p:sp>
      <p:sp>
        <p:nvSpPr>
          <p:cNvPr id="1803" name="Google Shape;1803;p196"/>
          <p:cNvSpPr txBox="1"/>
          <p:nvPr/>
        </p:nvSpPr>
        <p:spPr>
          <a:xfrm>
            <a:off x="784300" y="3367350"/>
            <a:ext cx="778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10.0.0.3</a:t>
            </a:r>
            <a:endParaRPr sz="1200">
              <a:solidFill>
                <a:schemeClr val="lt2"/>
              </a:solidFill>
            </a:endParaRPr>
          </a:p>
        </p:txBody>
      </p:sp>
      <p:cxnSp>
        <p:nvCxnSpPr>
          <p:cNvPr id="1804" name="Google Shape;1804;p196"/>
          <p:cNvCxnSpPr/>
          <p:nvPr/>
        </p:nvCxnSpPr>
        <p:spPr>
          <a:xfrm flipH="1" rot="10800000">
            <a:off x="2076775" y="1481500"/>
            <a:ext cx="4610400" cy="20700"/>
          </a:xfrm>
          <a:prstGeom prst="straightConnector1">
            <a:avLst/>
          </a:prstGeom>
          <a:noFill/>
          <a:ln cap="flat" cmpd="sng" w="76200">
            <a:solidFill>
              <a:schemeClr val="dk1"/>
            </a:solidFill>
            <a:prstDash val="solid"/>
            <a:round/>
            <a:headEnd len="med" w="med" type="none"/>
            <a:tailEnd len="med" w="med" type="none"/>
          </a:ln>
        </p:spPr>
      </p:cxnSp>
      <p:pic>
        <p:nvPicPr>
          <p:cNvPr id="1805" name="Google Shape;1805;p196"/>
          <p:cNvPicPr preferRelativeResize="0"/>
          <p:nvPr/>
        </p:nvPicPr>
        <p:blipFill rotWithShape="1">
          <a:blip r:embed="rId5">
            <a:alphaModFix/>
          </a:blip>
          <a:srcRect b="33644" l="60596" r="22922" t="2379"/>
          <a:stretch/>
        </p:blipFill>
        <p:spPr>
          <a:xfrm rot="5400000">
            <a:off x="6773625" y="1010656"/>
            <a:ext cx="415276" cy="906849"/>
          </a:xfrm>
          <a:prstGeom prst="rect">
            <a:avLst/>
          </a:prstGeom>
          <a:noFill/>
          <a:ln>
            <a:noFill/>
          </a:ln>
        </p:spPr>
      </p:pic>
      <p:pic>
        <p:nvPicPr>
          <p:cNvPr id="1806" name="Google Shape;1806;p196"/>
          <p:cNvPicPr preferRelativeResize="0"/>
          <p:nvPr/>
        </p:nvPicPr>
        <p:blipFill rotWithShape="1">
          <a:blip r:embed="rId5">
            <a:alphaModFix/>
          </a:blip>
          <a:srcRect b="33644" l="60596" r="22922" t="2379"/>
          <a:stretch/>
        </p:blipFill>
        <p:spPr>
          <a:xfrm rot="-5400000">
            <a:off x="1561091" y="1059158"/>
            <a:ext cx="415276" cy="906849"/>
          </a:xfrm>
          <a:prstGeom prst="rect">
            <a:avLst/>
          </a:prstGeom>
          <a:noFill/>
          <a:ln>
            <a:noFill/>
          </a:ln>
        </p:spPr>
      </p:pic>
      <p:sp>
        <p:nvSpPr>
          <p:cNvPr id="1807" name="Google Shape;1807;p196"/>
          <p:cNvSpPr txBox="1"/>
          <p:nvPr/>
        </p:nvSpPr>
        <p:spPr>
          <a:xfrm>
            <a:off x="257900" y="1176850"/>
            <a:ext cx="9069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Fd 18: </a:t>
            </a:r>
            <a:endParaRPr sz="1000">
              <a:solidFill>
                <a:schemeClr val="lt2"/>
              </a:solidFill>
            </a:endParaRPr>
          </a:p>
          <a:p>
            <a:pPr indent="0" lvl="0" marL="0" rtl="0" algn="l">
              <a:spcBef>
                <a:spcPts val="0"/>
              </a:spcBef>
              <a:spcAft>
                <a:spcPts val="0"/>
              </a:spcAft>
              <a:buNone/>
            </a:pPr>
            <a:r>
              <a:rPr lang="en" sz="1000">
                <a:solidFill>
                  <a:schemeClr val="lt2"/>
                </a:solidFill>
              </a:rPr>
              <a:t>8080:53444</a:t>
            </a:r>
            <a:endParaRPr sz="1000">
              <a:solidFill>
                <a:schemeClr val="lt2"/>
              </a:solidFill>
            </a:endParaRPr>
          </a:p>
          <a:p>
            <a:pPr indent="0" lvl="0" marL="0" rtl="0" algn="l">
              <a:spcBef>
                <a:spcPts val="0"/>
              </a:spcBef>
              <a:spcAft>
                <a:spcPts val="0"/>
              </a:spcAft>
              <a:buNone/>
            </a:pPr>
            <a:r>
              <a:t/>
            </a:r>
            <a:endParaRPr sz="1000">
              <a:solidFill>
                <a:schemeClr val="lt2"/>
              </a:solidFill>
            </a:endParaRPr>
          </a:p>
        </p:txBody>
      </p:sp>
      <p:sp>
        <p:nvSpPr>
          <p:cNvPr id="1808" name="Google Shape;1808;p196"/>
          <p:cNvSpPr txBox="1"/>
          <p:nvPr/>
        </p:nvSpPr>
        <p:spPr>
          <a:xfrm>
            <a:off x="6418750" y="924350"/>
            <a:ext cx="12912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Fd 20: </a:t>
            </a:r>
            <a:endParaRPr sz="1000">
              <a:solidFill>
                <a:schemeClr val="lt2"/>
              </a:solidFill>
            </a:endParaRPr>
          </a:p>
          <a:p>
            <a:pPr indent="0" lvl="0" marL="0" rtl="0" algn="l">
              <a:spcBef>
                <a:spcPts val="0"/>
              </a:spcBef>
              <a:spcAft>
                <a:spcPts val="0"/>
              </a:spcAft>
              <a:buNone/>
            </a:pPr>
            <a:r>
              <a:rPr lang="en" sz="1000">
                <a:solidFill>
                  <a:schemeClr val="lt2"/>
                </a:solidFill>
              </a:rPr>
              <a:t>8080:53444</a:t>
            </a:r>
            <a:endParaRPr sz="1000">
              <a:solidFill>
                <a:schemeClr val="lt2"/>
              </a:solidFill>
            </a:endParaRPr>
          </a:p>
          <a:p>
            <a:pPr indent="0" lvl="0" marL="0" rtl="0" algn="l">
              <a:spcBef>
                <a:spcPts val="0"/>
              </a:spcBef>
              <a:spcAft>
                <a:spcPts val="0"/>
              </a:spcAft>
              <a:buNone/>
            </a:pPr>
            <a:r>
              <a:t/>
            </a:r>
            <a:endParaRPr sz="1000">
              <a:solidFill>
                <a:schemeClr val="lt2"/>
              </a:solidFill>
            </a:endParaRPr>
          </a:p>
        </p:txBody>
      </p:sp>
      <p:sp>
        <p:nvSpPr>
          <p:cNvPr id="1809" name="Google Shape;1809;p196"/>
          <p:cNvSpPr txBox="1"/>
          <p:nvPr/>
        </p:nvSpPr>
        <p:spPr>
          <a:xfrm>
            <a:off x="7869600" y="210000"/>
            <a:ext cx="1291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Socket listener  </a:t>
            </a:r>
            <a:endParaRPr sz="1000">
              <a:solidFill>
                <a:schemeClr val="lt2"/>
              </a:solidFill>
            </a:endParaRPr>
          </a:p>
          <a:p>
            <a:pPr indent="0" lvl="0" marL="0" rtl="0" algn="l">
              <a:spcBef>
                <a:spcPts val="0"/>
              </a:spcBef>
              <a:spcAft>
                <a:spcPts val="0"/>
              </a:spcAft>
              <a:buNone/>
            </a:pPr>
            <a:r>
              <a:rPr lang="en" sz="1000">
                <a:solidFill>
                  <a:schemeClr val="lt2"/>
                </a:solidFill>
              </a:rPr>
              <a:t>(10.0.0.2: 8080)</a:t>
            </a:r>
            <a:endParaRPr sz="1000">
              <a:solidFill>
                <a:schemeClr val="lt2"/>
              </a:solidFill>
            </a:endParaRPr>
          </a:p>
          <a:p>
            <a:pPr indent="0" lvl="0" marL="0" rtl="0" algn="l">
              <a:spcBef>
                <a:spcPts val="0"/>
              </a:spcBef>
              <a:spcAft>
                <a:spcPts val="0"/>
              </a:spcAft>
              <a:buNone/>
            </a:pPr>
            <a:r>
              <a:rPr lang="en" sz="1000">
                <a:solidFill>
                  <a:schemeClr val="lt2"/>
                </a:solidFill>
              </a:rPr>
              <a:t>Fd:19</a:t>
            </a:r>
            <a:endParaRPr sz="1000">
              <a:solidFill>
                <a:schemeClr val="lt2"/>
              </a:solidFill>
            </a:endParaRPr>
          </a:p>
        </p:txBody>
      </p:sp>
      <p:pic>
        <p:nvPicPr>
          <p:cNvPr id="1810" name="Google Shape;1810;p196"/>
          <p:cNvPicPr preferRelativeResize="0"/>
          <p:nvPr/>
        </p:nvPicPr>
        <p:blipFill rotWithShape="1">
          <a:blip r:embed="rId3">
            <a:alphaModFix/>
          </a:blip>
          <a:srcRect b="0" l="17566" r="18462" t="0"/>
          <a:stretch/>
        </p:blipFill>
        <p:spPr>
          <a:xfrm>
            <a:off x="3179937" y="3340140"/>
            <a:ext cx="1612952" cy="1478050"/>
          </a:xfrm>
          <a:prstGeom prst="rect">
            <a:avLst/>
          </a:prstGeom>
          <a:noFill/>
          <a:ln>
            <a:noFill/>
          </a:ln>
        </p:spPr>
      </p:pic>
      <p:sp>
        <p:nvSpPr>
          <p:cNvPr id="1811" name="Google Shape;1811;p196"/>
          <p:cNvSpPr txBox="1"/>
          <p:nvPr/>
        </p:nvSpPr>
        <p:spPr>
          <a:xfrm>
            <a:off x="3719600" y="4668900"/>
            <a:ext cx="778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10.0.0.4</a:t>
            </a:r>
            <a:endParaRPr sz="1200">
              <a:solidFill>
                <a:schemeClr val="lt2"/>
              </a:solidFill>
            </a:endParaRPr>
          </a:p>
        </p:txBody>
      </p:sp>
      <p:pic>
        <p:nvPicPr>
          <p:cNvPr id="1812" name="Google Shape;1812;p196"/>
          <p:cNvPicPr preferRelativeResize="0"/>
          <p:nvPr/>
        </p:nvPicPr>
        <p:blipFill rotWithShape="1">
          <a:blip r:embed="rId5">
            <a:alphaModFix/>
          </a:blip>
          <a:srcRect b="33644" l="60596" r="22922" t="2379"/>
          <a:stretch/>
        </p:blipFill>
        <p:spPr>
          <a:xfrm rot="5400000">
            <a:off x="6856700" y="1619931"/>
            <a:ext cx="415276" cy="906849"/>
          </a:xfrm>
          <a:prstGeom prst="rect">
            <a:avLst/>
          </a:prstGeom>
          <a:noFill/>
          <a:ln>
            <a:noFill/>
          </a:ln>
        </p:spPr>
      </p:pic>
      <p:cxnSp>
        <p:nvCxnSpPr>
          <p:cNvPr id="1813" name="Google Shape;1813;p196"/>
          <p:cNvCxnSpPr/>
          <p:nvPr/>
        </p:nvCxnSpPr>
        <p:spPr>
          <a:xfrm flipH="1" rot="10800000">
            <a:off x="3973575" y="2090700"/>
            <a:ext cx="2769300" cy="20700"/>
          </a:xfrm>
          <a:prstGeom prst="straightConnector1">
            <a:avLst/>
          </a:prstGeom>
          <a:noFill/>
          <a:ln cap="flat" cmpd="sng" w="76200">
            <a:solidFill>
              <a:schemeClr val="dk1"/>
            </a:solidFill>
            <a:prstDash val="solid"/>
            <a:round/>
            <a:headEnd len="med" w="med" type="none"/>
            <a:tailEnd len="med" w="med" type="none"/>
          </a:ln>
        </p:spPr>
      </p:cxnSp>
      <p:cxnSp>
        <p:nvCxnSpPr>
          <p:cNvPr id="1814" name="Google Shape;1814;p196"/>
          <p:cNvCxnSpPr/>
          <p:nvPr/>
        </p:nvCxnSpPr>
        <p:spPr>
          <a:xfrm flipH="1">
            <a:off x="3994375" y="2090625"/>
            <a:ext cx="6900" cy="713100"/>
          </a:xfrm>
          <a:prstGeom prst="straightConnector1">
            <a:avLst/>
          </a:prstGeom>
          <a:noFill/>
          <a:ln cap="flat" cmpd="sng" w="76200">
            <a:solidFill>
              <a:schemeClr val="dk1"/>
            </a:solidFill>
            <a:prstDash val="solid"/>
            <a:round/>
            <a:headEnd len="med" w="med" type="none"/>
            <a:tailEnd len="med" w="med" type="none"/>
          </a:ln>
        </p:spPr>
      </p:cxnSp>
      <p:pic>
        <p:nvPicPr>
          <p:cNvPr id="1815" name="Google Shape;1815;p196"/>
          <p:cNvPicPr preferRelativeResize="0"/>
          <p:nvPr/>
        </p:nvPicPr>
        <p:blipFill rotWithShape="1">
          <a:blip r:embed="rId5">
            <a:alphaModFix/>
          </a:blip>
          <a:srcRect b="33644" l="60596" r="22922" t="2379"/>
          <a:stretch/>
        </p:blipFill>
        <p:spPr>
          <a:xfrm rot="10800000">
            <a:off x="3799986" y="2571758"/>
            <a:ext cx="415276" cy="906849"/>
          </a:xfrm>
          <a:prstGeom prst="rect">
            <a:avLst/>
          </a:prstGeom>
          <a:noFill/>
          <a:ln>
            <a:noFill/>
          </a:ln>
        </p:spPr>
      </p:pic>
      <p:sp>
        <p:nvSpPr>
          <p:cNvPr id="1816" name="Google Shape;1816;p196"/>
          <p:cNvSpPr txBox="1"/>
          <p:nvPr/>
        </p:nvSpPr>
        <p:spPr>
          <a:xfrm>
            <a:off x="4163550" y="2777100"/>
            <a:ext cx="1291200" cy="4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Fd 17:</a:t>
            </a:r>
            <a:endParaRPr sz="1000">
              <a:solidFill>
                <a:schemeClr val="lt2"/>
              </a:solidFill>
            </a:endParaRPr>
          </a:p>
          <a:p>
            <a:pPr indent="0" lvl="0" marL="0" rtl="0" algn="l">
              <a:spcBef>
                <a:spcPts val="0"/>
              </a:spcBef>
              <a:spcAft>
                <a:spcPts val="0"/>
              </a:spcAft>
              <a:buNone/>
            </a:pPr>
            <a:r>
              <a:rPr lang="en" sz="1000">
                <a:solidFill>
                  <a:schemeClr val="lt2"/>
                </a:solidFill>
              </a:rPr>
              <a:t>8080:51111</a:t>
            </a:r>
            <a:endParaRPr sz="1000">
              <a:solidFill>
                <a:schemeClr val="lt2"/>
              </a:solidFill>
            </a:endParaRPr>
          </a:p>
          <a:p>
            <a:pPr indent="0" lvl="0" marL="0" rtl="0" algn="l">
              <a:spcBef>
                <a:spcPts val="0"/>
              </a:spcBef>
              <a:spcAft>
                <a:spcPts val="0"/>
              </a:spcAft>
              <a:buNone/>
            </a:pPr>
            <a:r>
              <a:t/>
            </a:r>
            <a:endParaRPr sz="1000">
              <a:solidFill>
                <a:schemeClr val="lt2"/>
              </a:solidFill>
            </a:endParaRPr>
          </a:p>
        </p:txBody>
      </p:sp>
      <p:sp>
        <p:nvSpPr>
          <p:cNvPr id="1817" name="Google Shape;1817;p196"/>
          <p:cNvSpPr txBox="1"/>
          <p:nvPr/>
        </p:nvSpPr>
        <p:spPr>
          <a:xfrm>
            <a:off x="6784100" y="2196838"/>
            <a:ext cx="1291200" cy="9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 </a:t>
            </a:r>
            <a:endParaRPr sz="1000">
              <a:solidFill>
                <a:schemeClr val="lt2"/>
              </a:solidFill>
            </a:endParaRPr>
          </a:p>
          <a:p>
            <a:pPr indent="0" lvl="0" marL="0" rtl="0" algn="l">
              <a:spcBef>
                <a:spcPts val="0"/>
              </a:spcBef>
              <a:spcAft>
                <a:spcPts val="0"/>
              </a:spcAft>
              <a:buNone/>
            </a:pPr>
            <a:r>
              <a:rPr lang="en" sz="1000">
                <a:solidFill>
                  <a:schemeClr val="lt2"/>
                </a:solidFill>
              </a:rPr>
              <a:t>Fd 21: </a:t>
            </a:r>
            <a:endParaRPr sz="1000">
              <a:solidFill>
                <a:schemeClr val="lt2"/>
              </a:solidFill>
            </a:endParaRPr>
          </a:p>
          <a:p>
            <a:pPr indent="0" lvl="0" marL="0" rtl="0" algn="l">
              <a:spcBef>
                <a:spcPts val="0"/>
              </a:spcBef>
              <a:spcAft>
                <a:spcPts val="0"/>
              </a:spcAft>
              <a:buNone/>
            </a:pPr>
            <a:r>
              <a:rPr lang="en" sz="1000">
                <a:solidFill>
                  <a:schemeClr val="lt2"/>
                </a:solidFill>
              </a:rPr>
              <a:t>8080:51111</a:t>
            </a:r>
            <a:endParaRPr sz="1000">
              <a:solidFill>
                <a:schemeClr val="lt2"/>
              </a:solidFill>
            </a:endParaRPr>
          </a:p>
          <a:p>
            <a:pPr indent="0" lvl="0" marL="0" rtl="0" algn="l">
              <a:spcBef>
                <a:spcPts val="0"/>
              </a:spcBef>
              <a:spcAft>
                <a:spcPts val="0"/>
              </a:spcAft>
              <a:buNone/>
            </a:pPr>
            <a:r>
              <a:t/>
            </a:r>
            <a:endParaRPr sz="1000">
              <a:solidFill>
                <a:schemeClr val="lt2"/>
              </a:solidFill>
            </a:endParaRPr>
          </a:p>
        </p:txBody>
      </p:sp>
      <p:pic>
        <p:nvPicPr>
          <p:cNvPr id="1818" name="Google Shape;1818;p196"/>
          <p:cNvPicPr preferRelativeResize="0"/>
          <p:nvPr/>
        </p:nvPicPr>
        <p:blipFill>
          <a:blip r:embed="rId6">
            <a:alphaModFix/>
          </a:blip>
          <a:stretch>
            <a:fillRect/>
          </a:stretch>
        </p:blipFill>
        <p:spPr>
          <a:xfrm>
            <a:off x="699325" y="2156075"/>
            <a:ext cx="1095288" cy="616099"/>
          </a:xfrm>
          <a:prstGeom prst="rect">
            <a:avLst/>
          </a:prstGeom>
          <a:noFill/>
          <a:ln>
            <a:noFill/>
          </a:ln>
        </p:spPr>
      </p:pic>
      <p:pic>
        <p:nvPicPr>
          <p:cNvPr id="1819" name="Google Shape;1819;p196"/>
          <p:cNvPicPr preferRelativeResize="0"/>
          <p:nvPr/>
        </p:nvPicPr>
        <p:blipFill>
          <a:blip r:embed="rId6">
            <a:alphaModFix/>
          </a:blip>
          <a:stretch>
            <a:fillRect/>
          </a:stretch>
        </p:blipFill>
        <p:spPr>
          <a:xfrm>
            <a:off x="3504400" y="3478600"/>
            <a:ext cx="1095288" cy="616100"/>
          </a:xfrm>
          <a:prstGeom prst="rect">
            <a:avLst/>
          </a:prstGeom>
          <a:noFill/>
          <a:ln>
            <a:noFill/>
          </a:ln>
        </p:spPr>
      </p:pic>
      <p:pic>
        <p:nvPicPr>
          <p:cNvPr id="1820" name="Google Shape;1820;p196"/>
          <p:cNvPicPr preferRelativeResize="0"/>
          <p:nvPr/>
        </p:nvPicPr>
        <p:blipFill>
          <a:blip r:embed="rId6">
            <a:alphaModFix/>
          </a:blip>
          <a:stretch>
            <a:fillRect/>
          </a:stretch>
        </p:blipFill>
        <p:spPr>
          <a:xfrm>
            <a:off x="7770000" y="3423225"/>
            <a:ext cx="1095288" cy="616100"/>
          </a:xfrm>
          <a:prstGeom prst="rect">
            <a:avLst/>
          </a:prstGeom>
          <a:noFill/>
          <a:ln>
            <a:noFill/>
          </a:ln>
        </p:spPr>
      </p:pic>
      <p:sp>
        <p:nvSpPr>
          <p:cNvPr id="1821" name="Google Shape;1821;p196"/>
          <p:cNvSpPr txBox="1"/>
          <p:nvPr>
            <p:ph type="title"/>
          </p:nvPr>
        </p:nvSpPr>
        <p:spPr>
          <a:xfrm>
            <a:off x="195500" y="116100"/>
            <a:ext cx="4096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10.0.0.2 writes “world”</a:t>
            </a:r>
            <a:endParaRPr/>
          </a:p>
        </p:txBody>
      </p:sp>
      <p:sp>
        <p:nvSpPr>
          <p:cNvPr id="1822" name="Google Shape;1822;p196"/>
          <p:cNvSpPr txBox="1"/>
          <p:nvPr/>
        </p:nvSpPr>
        <p:spPr>
          <a:xfrm>
            <a:off x="5235950" y="1081100"/>
            <a:ext cx="6459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FF00"/>
                </a:solidFill>
              </a:rPr>
              <a:t>world</a:t>
            </a:r>
            <a:endParaRPr sz="1000">
              <a:solidFill>
                <a:srgbClr val="00FF00"/>
              </a:solidFill>
            </a:endParaRPr>
          </a:p>
        </p:txBody>
      </p:sp>
      <p:sp>
        <p:nvSpPr>
          <p:cNvPr id="1823" name="Google Shape;1823;p196"/>
          <p:cNvSpPr txBox="1"/>
          <p:nvPr/>
        </p:nvSpPr>
        <p:spPr>
          <a:xfrm>
            <a:off x="6190300" y="606800"/>
            <a:ext cx="12444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FF00"/>
                </a:solidFill>
              </a:rPr>
              <a:t>write(20, world)</a:t>
            </a:r>
            <a:endParaRPr sz="1000">
              <a:solidFill>
                <a:srgbClr val="00FF00"/>
              </a:solidFill>
            </a:endParaRPr>
          </a:p>
        </p:txBody>
      </p:sp>
      <p:sp>
        <p:nvSpPr>
          <p:cNvPr id="1824" name="Google Shape;1824;p196"/>
          <p:cNvSpPr txBox="1"/>
          <p:nvPr/>
        </p:nvSpPr>
        <p:spPr>
          <a:xfrm>
            <a:off x="1109275" y="942050"/>
            <a:ext cx="16131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FF00"/>
                </a:solidFill>
              </a:rPr>
              <a:t>read</a:t>
            </a:r>
            <a:r>
              <a:rPr lang="en" sz="1000">
                <a:solidFill>
                  <a:srgbClr val="00FF00"/>
                </a:solidFill>
              </a:rPr>
              <a:t>(18)--&gt;on.data fired</a:t>
            </a:r>
            <a:endParaRPr sz="1000">
              <a:solidFill>
                <a:srgbClr val="00FF00"/>
              </a:solidFill>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8" name="Shape 1828"/>
        <p:cNvGrpSpPr/>
        <p:nvPr/>
      </p:nvGrpSpPr>
      <p:grpSpPr>
        <a:xfrm>
          <a:off x="0" y="0"/>
          <a:ext cx="0" cy="0"/>
          <a:chOff x="0" y="0"/>
          <a:chExt cx="0" cy="0"/>
        </a:xfrm>
      </p:grpSpPr>
      <p:pic>
        <p:nvPicPr>
          <p:cNvPr id="1829" name="Google Shape;1829;p197"/>
          <p:cNvPicPr preferRelativeResize="0"/>
          <p:nvPr/>
        </p:nvPicPr>
        <p:blipFill>
          <a:blip r:embed="rId3">
            <a:alphaModFix/>
          </a:blip>
          <a:stretch>
            <a:fillRect/>
          </a:stretch>
        </p:blipFill>
        <p:spPr>
          <a:xfrm>
            <a:off x="152400" y="940575"/>
            <a:ext cx="7737724" cy="4006874"/>
          </a:xfrm>
          <a:prstGeom prst="rect">
            <a:avLst/>
          </a:prstGeom>
          <a:noFill/>
          <a:ln>
            <a:noFill/>
          </a:ln>
        </p:spPr>
      </p:pic>
      <p:sp>
        <p:nvSpPr>
          <p:cNvPr id="1830" name="Google Shape;1830;p1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 Connection</a:t>
            </a:r>
            <a:endParaRPr/>
          </a:p>
        </p:txBody>
      </p:sp>
      <p:cxnSp>
        <p:nvCxnSpPr>
          <p:cNvPr id="1831" name="Google Shape;1831;p197"/>
          <p:cNvCxnSpPr/>
          <p:nvPr/>
        </p:nvCxnSpPr>
        <p:spPr>
          <a:xfrm flipH="1">
            <a:off x="2972725" y="2191125"/>
            <a:ext cx="1430100" cy="591600"/>
          </a:xfrm>
          <a:prstGeom prst="straightConnector1">
            <a:avLst/>
          </a:prstGeom>
          <a:noFill/>
          <a:ln cap="flat" cmpd="sng" w="9525">
            <a:solidFill>
              <a:srgbClr val="DF3079"/>
            </a:solidFill>
            <a:prstDash val="solid"/>
            <a:round/>
            <a:headEnd len="med" w="med" type="none"/>
            <a:tailEnd len="med" w="med" type="triangle"/>
          </a:ln>
        </p:spPr>
      </p:cxnSp>
      <p:sp>
        <p:nvSpPr>
          <p:cNvPr id="1832" name="Google Shape;1832;p197"/>
          <p:cNvSpPr txBox="1"/>
          <p:nvPr/>
        </p:nvSpPr>
        <p:spPr>
          <a:xfrm>
            <a:off x="4530850" y="1532550"/>
            <a:ext cx="2263800" cy="10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Once a connection is established, a socket file descriptor is created (client side)</a:t>
            </a:r>
            <a:endParaRPr>
              <a:solidFill>
                <a:schemeClr val="lt2"/>
              </a:solidFill>
            </a:endParaRPr>
          </a:p>
        </p:txBody>
      </p:sp>
      <p:sp>
        <p:nvSpPr>
          <p:cNvPr id="1833" name="Google Shape;1833;p197"/>
          <p:cNvSpPr txBox="1"/>
          <p:nvPr/>
        </p:nvSpPr>
        <p:spPr>
          <a:xfrm>
            <a:off x="3788275" y="3402875"/>
            <a:ext cx="2263800" cy="10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cxnSp>
        <p:nvCxnSpPr>
          <p:cNvPr id="1834" name="Google Shape;1834;p197"/>
          <p:cNvCxnSpPr/>
          <p:nvPr/>
        </p:nvCxnSpPr>
        <p:spPr>
          <a:xfrm rot="10800000">
            <a:off x="3970325" y="3086575"/>
            <a:ext cx="1052400" cy="357900"/>
          </a:xfrm>
          <a:prstGeom prst="straightConnector1">
            <a:avLst/>
          </a:prstGeom>
          <a:noFill/>
          <a:ln cap="flat" cmpd="sng" w="9525">
            <a:solidFill>
              <a:srgbClr val="DF3079"/>
            </a:solidFill>
            <a:prstDash val="solid"/>
            <a:round/>
            <a:headEnd len="med" w="med" type="none"/>
            <a:tailEnd len="med" w="med" type="triangle"/>
          </a:ln>
        </p:spPr>
      </p:cxnSp>
      <p:sp>
        <p:nvSpPr>
          <p:cNvPr id="1835" name="Google Shape;1835;p197"/>
          <p:cNvSpPr txBox="1"/>
          <p:nvPr/>
        </p:nvSpPr>
        <p:spPr>
          <a:xfrm>
            <a:off x="5022725" y="3086575"/>
            <a:ext cx="2263800" cy="10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When data comes to the connection this is called.</a:t>
            </a:r>
            <a:endParaRPr>
              <a:solidFill>
                <a:schemeClr val="lt2"/>
              </a:solidFill>
            </a:endParaRPr>
          </a:p>
          <a:p>
            <a:pPr indent="0" lvl="0" marL="0" rtl="0" algn="l">
              <a:spcBef>
                <a:spcPts val="0"/>
              </a:spcBef>
              <a:spcAft>
                <a:spcPts val="0"/>
              </a:spcAft>
              <a:buNone/>
            </a:pPr>
            <a:r>
              <a:rPr lang="en">
                <a:solidFill>
                  <a:schemeClr val="lt2"/>
                </a:solidFill>
              </a:rPr>
              <a:t>Done via read syscall (response)</a:t>
            </a:r>
            <a:endParaRPr>
              <a:solidFill>
                <a:schemeClr val="lt2"/>
              </a:solidFill>
            </a:endParaRPr>
          </a:p>
        </p:txBody>
      </p:sp>
      <p:sp>
        <p:nvSpPr>
          <p:cNvPr id="1836" name="Google Shape;1836;p197"/>
          <p:cNvSpPr txBox="1"/>
          <p:nvPr/>
        </p:nvSpPr>
        <p:spPr>
          <a:xfrm>
            <a:off x="3364625" y="4022225"/>
            <a:ext cx="2263800" cy="8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Issue a write syscall on the connection socket</a:t>
            </a:r>
            <a:endParaRPr>
              <a:solidFill>
                <a:schemeClr val="lt2"/>
              </a:solidFill>
            </a:endParaRPr>
          </a:p>
        </p:txBody>
      </p:sp>
      <p:cxnSp>
        <p:nvCxnSpPr>
          <p:cNvPr id="1837" name="Google Shape;1837;p197"/>
          <p:cNvCxnSpPr/>
          <p:nvPr/>
        </p:nvCxnSpPr>
        <p:spPr>
          <a:xfrm rot="10800000">
            <a:off x="2917975" y="4022150"/>
            <a:ext cx="507600" cy="133800"/>
          </a:xfrm>
          <a:prstGeom prst="straightConnector1">
            <a:avLst/>
          </a:prstGeom>
          <a:noFill/>
          <a:ln cap="flat" cmpd="sng" w="9525">
            <a:solidFill>
              <a:srgbClr val="DF3079"/>
            </a:solidFill>
            <a:prstDash val="solid"/>
            <a:round/>
            <a:headEnd len="med" w="med" type="none"/>
            <a:tailEnd len="med" w="med" type="triangle"/>
          </a:ln>
        </p:spPr>
      </p:cxn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1" name="Shape 1841"/>
        <p:cNvGrpSpPr/>
        <p:nvPr/>
      </p:nvGrpSpPr>
      <p:grpSpPr>
        <a:xfrm>
          <a:off x="0" y="0"/>
          <a:ext cx="0" cy="0"/>
          <a:chOff x="0" y="0"/>
          <a:chExt cx="0" cy="0"/>
        </a:xfrm>
      </p:grpSpPr>
      <p:pic>
        <p:nvPicPr>
          <p:cNvPr id="1842" name="Google Shape;1842;p198"/>
          <p:cNvPicPr preferRelativeResize="0"/>
          <p:nvPr/>
        </p:nvPicPr>
        <p:blipFill rotWithShape="1">
          <a:blip r:embed="rId3">
            <a:alphaModFix/>
          </a:blip>
          <a:srcRect b="0" l="0" r="0" t="-4438"/>
          <a:stretch/>
        </p:blipFill>
        <p:spPr>
          <a:xfrm>
            <a:off x="311700" y="731375"/>
            <a:ext cx="5543449" cy="4412125"/>
          </a:xfrm>
          <a:prstGeom prst="rect">
            <a:avLst/>
          </a:prstGeom>
          <a:noFill/>
          <a:ln>
            <a:noFill/>
          </a:ln>
        </p:spPr>
      </p:pic>
      <p:sp>
        <p:nvSpPr>
          <p:cNvPr id="1843" name="Google Shape;1843;p198"/>
          <p:cNvSpPr txBox="1"/>
          <p:nvPr>
            <p:ph type="title"/>
          </p:nvPr>
        </p:nvSpPr>
        <p:spPr>
          <a:xfrm>
            <a:off x="311700" y="345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 Listener Socket</a:t>
            </a:r>
            <a:endParaRPr/>
          </a:p>
        </p:txBody>
      </p:sp>
      <p:cxnSp>
        <p:nvCxnSpPr>
          <p:cNvPr id="1844" name="Google Shape;1844;p198"/>
          <p:cNvCxnSpPr/>
          <p:nvPr/>
        </p:nvCxnSpPr>
        <p:spPr>
          <a:xfrm flipH="1">
            <a:off x="3003925" y="2191125"/>
            <a:ext cx="1398900" cy="363300"/>
          </a:xfrm>
          <a:prstGeom prst="straightConnector1">
            <a:avLst/>
          </a:prstGeom>
          <a:noFill/>
          <a:ln cap="flat" cmpd="sng" w="9525">
            <a:solidFill>
              <a:srgbClr val="DF3079"/>
            </a:solidFill>
            <a:prstDash val="solid"/>
            <a:round/>
            <a:headEnd len="med" w="med" type="none"/>
            <a:tailEnd len="med" w="med" type="triangle"/>
          </a:ln>
        </p:spPr>
      </p:cxnSp>
      <p:sp>
        <p:nvSpPr>
          <p:cNvPr id="1845" name="Google Shape;1845;p198"/>
          <p:cNvSpPr txBox="1"/>
          <p:nvPr/>
        </p:nvSpPr>
        <p:spPr>
          <a:xfrm>
            <a:off x="4485125" y="1739300"/>
            <a:ext cx="2263800" cy="10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This creates a listening socket file descriptor </a:t>
            </a:r>
            <a:endParaRPr>
              <a:solidFill>
                <a:schemeClr val="lt2"/>
              </a:solidFill>
            </a:endParaRPr>
          </a:p>
        </p:txBody>
      </p:sp>
      <p:cxnSp>
        <p:nvCxnSpPr>
          <p:cNvPr id="1846" name="Google Shape;1846;p198"/>
          <p:cNvCxnSpPr/>
          <p:nvPr/>
        </p:nvCxnSpPr>
        <p:spPr>
          <a:xfrm flipH="1">
            <a:off x="2901250" y="3007175"/>
            <a:ext cx="2201100" cy="309300"/>
          </a:xfrm>
          <a:prstGeom prst="straightConnector1">
            <a:avLst/>
          </a:prstGeom>
          <a:noFill/>
          <a:ln cap="flat" cmpd="sng" w="9525">
            <a:solidFill>
              <a:srgbClr val="DF3079"/>
            </a:solidFill>
            <a:prstDash val="solid"/>
            <a:round/>
            <a:headEnd len="med" w="med" type="none"/>
            <a:tailEnd len="med" w="med" type="triangle"/>
          </a:ln>
        </p:spPr>
      </p:cxnSp>
      <p:sp>
        <p:nvSpPr>
          <p:cNvPr id="1847" name="Google Shape;1847;p198"/>
          <p:cNvSpPr txBox="1"/>
          <p:nvPr/>
        </p:nvSpPr>
        <p:spPr>
          <a:xfrm>
            <a:off x="5182725" y="2838100"/>
            <a:ext cx="22638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Client establishes a connection , gets a file descriptor </a:t>
            </a:r>
            <a:endParaRPr>
              <a:solidFill>
                <a:schemeClr val="lt2"/>
              </a:solidFill>
            </a:endParaRPr>
          </a:p>
        </p:txBody>
      </p:sp>
      <p:cxnSp>
        <p:nvCxnSpPr>
          <p:cNvPr id="1848" name="Google Shape;1848;p198"/>
          <p:cNvCxnSpPr/>
          <p:nvPr/>
        </p:nvCxnSpPr>
        <p:spPr>
          <a:xfrm flipH="1">
            <a:off x="4516425" y="2400250"/>
            <a:ext cx="2036400" cy="326100"/>
          </a:xfrm>
          <a:prstGeom prst="straightConnector1">
            <a:avLst/>
          </a:prstGeom>
          <a:noFill/>
          <a:ln cap="flat" cmpd="sng" w="9525">
            <a:solidFill>
              <a:srgbClr val="DF3079"/>
            </a:solidFill>
            <a:prstDash val="solid"/>
            <a:round/>
            <a:headEnd len="med" w="med" type="none"/>
            <a:tailEnd len="med" w="med" type="triangle"/>
          </a:ln>
        </p:spPr>
      </p:cxnSp>
      <p:sp>
        <p:nvSpPr>
          <p:cNvPr id="1849" name="Google Shape;1849;p198"/>
          <p:cNvSpPr txBox="1"/>
          <p:nvPr/>
        </p:nvSpPr>
        <p:spPr>
          <a:xfrm>
            <a:off x="6435850" y="2077250"/>
            <a:ext cx="22638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Connection is accepted, connection file descriptor created (server side)</a:t>
            </a:r>
            <a:endParaRPr>
              <a:solidFill>
                <a:schemeClr val="lt2"/>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sp>
        <p:nvSpPr>
          <p:cNvPr id="1854" name="Google Shape;1854;p1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&amp; Demo</a:t>
            </a:r>
            <a:endParaRPr/>
          </a:p>
        </p:txBody>
      </p:sp>
      <p:sp>
        <p:nvSpPr>
          <p:cNvPr id="1855" name="Google Shape;1855;p1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Node polls for IO</a:t>
            </a:r>
            <a:endParaRPr/>
          </a:p>
          <a:p>
            <a:pPr indent="-342900" lvl="0" marL="457200" rtl="0" algn="l">
              <a:spcBef>
                <a:spcPts val="0"/>
              </a:spcBef>
              <a:spcAft>
                <a:spcPts val="0"/>
              </a:spcAft>
              <a:buSzPts val="1800"/>
              <a:buChar char="●"/>
            </a:pPr>
            <a:r>
              <a:rPr lang="en"/>
              <a:t>Accept, read, write</a:t>
            </a:r>
            <a:endParaRPr/>
          </a:p>
          <a:p>
            <a:pPr indent="-342900" lvl="0" marL="457200" rtl="0" algn="l">
              <a:spcBef>
                <a:spcPts val="0"/>
              </a:spcBef>
              <a:spcAft>
                <a:spcPts val="0"/>
              </a:spcAft>
              <a:buSzPts val="1800"/>
              <a:buChar char="●"/>
            </a:pPr>
            <a:r>
              <a:rPr lang="en"/>
              <a:t>Code exercise →</a:t>
            </a:r>
            <a:endParaRPr/>
          </a:p>
          <a:p>
            <a:pPr indent="-317500" lvl="1" marL="914400" rtl="0" algn="l">
              <a:spcBef>
                <a:spcPts val="0"/>
              </a:spcBef>
              <a:spcAft>
                <a:spcPts val="0"/>
              </a:spcAft>
              <a:buSzPts val="1400"/>
              <a:buChar char="○"/>
            </a:pPr>
            <a:r>
              <a:rPr lang="en"/>
              <a:t>strace node and epoll</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200"/>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Node File IO</a:t>
            </a:r>
            <a:endParaRPr/>
          </a:p>
        </p:txBody>
      </p:sp>
      <p:sp>
        <p:nvSpPr>
          <p:cNvPr id="1861" name="Google Shape;1861;p200"/>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File operations</a:t>
            </a:r>
            <a:endParaRPr/>
          </a:p>
        </p:txBody>
      </p:sp>
      <p:sp>
        <p:nvSpPr>
          <p:cNvPr id="1862" name="Google Shape;1862;p200"/>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6" name="Shape 1866"/>
        <p:cNvGrpSpPr/>
        <p:nvPr/>
      </p:nvGrpSpPr>
      <p:grpSpPr>
        <a:xfrm>
          <a:off x="0" y="0"/>
          <a:ext cx="0" cy="0"/>
          <a:chOff x="0" y="0"/>
          <a:chExt cx="0" cy="0"/>
        </a:xfrm>
      </p:grpSpPr>
      <p:sp>
        <p:nvSpPr>
          <p:cNvPr id="1867" name="Google Shape;1867;p2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readFile	</a:t>
            </a:r>
            <a:endParaRPr/>
          </a:p>
        </p:txBody>
      </p:sp>
      <p:sp>
        <p:nvSpPr>
          <p:cNvPr id="1868" name="Google Shape;1868;p201"/>
          <p:cNvSpPr txBox="1"/>
          <p:nvPr>
            <p:ph idx="1" type="body"/>
          </p:nvPr>
        </p:nvSpPr>
        <p:spPr>
          <a:xfrm>
            <a:off x="311700" y="1152475"/>
            <a:ext cx="5808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Opens, reads the entire file and closes the file</a:t>
            </a:r>
            <a:endParaRPr/>
          </a:p>
          <a:p>
            <a:pPr indent="-342900" lvl="0" marL="457200" rtl="0" algn="l">
              <a:spcBef>
                <a:spcPts val="0"/>
              </a:spcBef>
              <a:spcAft>
                <a:spcPts val="0"/>
              </a:spcAft>
              <a:buSzPts val="1800"/>
              <a:buChar char="●"/>
            </a:pPr>
            <a:r>
              <a:rPr lang="en"/>
              <a:t>May keeps the file open</a:t>
            </a:r>
            <a:endParaRPr/>
          </a:p>
          <a:p>
            <a:pPr indent="-342900" lvl="0" marL="457200" rtl="0" algn="l">
              <a:spcBef>
                <a:spcPts val="0"/>
              </a:spcBef>
              <a:spcAft>
                <a:spcPts val="0"/>
              </a:spcAft>
              <a:buSzPts val="1800"/>
              <a:buChar char="●"/>
            </a:pPr>
            <a:r>
              <a:rPr lang="en"/>
              <a:t>Cost of opening /closing/path resolving</a:t>
            </a:r>
            <a:endParaRPr/>
          </a:p>
          <a:p>
            <a:pPr indent="-342900" lvl="0" marL="457200" rtl="0" algn="l">
              <a:spcBef>
                <a:spcPts val="0"/>
              </a:spcBef>
              <a:spcAft>
                <a:spcPts val="0"/>
              </a:spcAft>
              <a:buSzPts val="1800"/>
              <a:buChar char="●"/>
            </a:pPr>
            <a:r>
              <a:rPr lang="en"/>
              <a:t>Done asynchronously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type="title"/>
          </p:nvPr>
        </p:nvSpPr>
        <p:spPr>
          <a:xfrm>
            <a:off x="311700" y="445025"/>
            <a:ext cx="3156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V8 Engine Arrays</a:t>
            </a:r>
            <a:endParaRPr/>
          </a:p>
        </p:txBody>
      </p:sp>
      <p:sp>
        <p:nvSpPr>
          <p:cNvPr id="221" name="Google Shape;221;p31"/>
          <p:cNvSpPr/>
          <p:nvPr/>
        </p:nvSpPr>
        <p:spPr>
          <a:xfrm>
            <a:off x="6200100" y="103850"/>
            <a:ext cx="2189400" cy="4894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22" name="Google Shape;222;p31"/>
          <p:cNvCxnSpPr/>
          <p:nvPr/>
        </p:nvCxnSpPr>
        <p:spPr>
          <a:xfrm>
            <a:off x="8521725" y="131525"/>
            <a:ext cx="0" cy="685500"/>
          </a:xfrm>
          <a:prstGeom prst="straightConnector1">
            <a:avLst/>
          </a:prstGeom>
          <a:noFill/>
          <a:ln cap="flat" cmpd="sng" w="9525">
            <a:solidFill>
              <a:srgbClr val="EEFF41"/>
            </a:solidFill>
            <a:prstDash val="solid"/>
            <a:round/>
            <a:headEnd len="med" w="med" type="none"/>
            <a:tailEnd len="med" w="med" type="triangle"/>
          </a:ln>
        </p:spPr>
      </p:cxnSp>
      <p:sp>
        <p:nvSpPr>
          <p:cNvPr id="223" name="Google Shape;223;p31"/>
          <p:cNvSpPr txBox="1"/>
          <p:nvPr/>
        </p:nvSpPr>
        <p:spPr>
          <a:xfrm>
            <a:off x="8561200" y="339225"/>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EEFF41"/>
                </a:solidFill>
              </a:rPr>
              <a:t>Stack</a:t>
            </a:r>
            <a:endParaRPr sz="900">
              <a:solidFill>
                <a:srgbClr val="EEFF41"/>
              </a:solidFill>
            </a:endParaRPr>
          </a:p>
        </p:txBody>
      </p:sp>
      <p:sp>
        <p:nvSpPr>
          <p:cNvPr id="224" name="Google Shape;224;p31"/>
          <p:cNvSpPr/>
          <p:nvPr/>
        </p:nvSpPr>
        <p:spPr>
          <a:xfrm>
            <a:off x="6262425" y="159225"/>
            <a:ext cx="2084100" cy="630000"/>
          </a:xfrm>
          <a:prstGeom prst="rect">
            <a:avLst/>
          </a:prstGeom>
          <a:noFill/>
          <a:ln cap="flat" cmpd="sng" w="9525">
            <a:solidFill>
              <a:srgbClr val="EEFF4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EEFF41"/>
              </a:solidFill>
            </a:endParaRPr>
          </a:p>
          <a:p>
            <a:pPr indent="0" lvl="0" marL="0" rtl="0" algn="l">
              <a:spcBef>
                <a:spcPts val="0"/>
              </a:spcBef>
              <a:spcAft>
                <a:spcPts val="0"/>
              </a:spcAft>
              <a:buNone/>
            </a:pPr>
            <a:r>
              <a:rPr lang="en" sz="900">
                <a:solidFill>
                  <a:srgbClr val="EEFF41"/>
                </a:solidFill>
              </a:rPr>
              <a:t>z* = 0x444444</a:t>
            </a:r>
            <a:endParaRPr sz="900">
              <a:solidFill>
                <a:srgbClr val="EEFF41"/>
              </a:solidFill>
            </a:endParaRPr>
          </a:p>
          <a:p>
            <a:pPr indent="0" lvl="0" marL="0" rtl="0" algn="l">
              <a:spcBef>
                <a:spcPts val="0"/>
              </a:spcBef>
              <a:spcAft>
                <a:spcPts val="0"/>
              </a:spcAft>
              <a:buNone/>
            </a:pPr>
            <a:r>
              <a:t/>
            </a:r>
            <a:endParaRPr>
              <a:solidFill>
                <a:srgbClr val="EEFF41"/>
              </a:solidFill>
            </a:endParaRPr>
          </a:p>
        </p:txBody>
      </p:sp>
      <p:sp>
        <p:nvSpPr>
          <p:cNvPr id="225" name="Google Shape;225;p31"/>
          <p:cNvSpPr/>
          <p:nvPr/>
        </p:nvSpPr>
        <p:spPr>
          <a:xfrm>
            <a:off x="6252750" y="4458150"/>
            <a:ext cx="2084100" cy="478200"/>
          </a:xfrm>
          <a:prstGeom prst="rect">
            <a:avLst/>
          </a:prstGeom>
          <a:noFill/>
          <a:ln cap="flat" cmpd="sng" w="9525">
            <a:solidFill>
              <a:srgbClr val="4DD0E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CDCFE"/>
                </a:solidFill>
              </a:rPr>
              <a:t>Node V8 code</a:t>
            </a:r>
            <a:endParaRPr>
              <a:solidFill>
                <a:srgbClr val="EEFF41"/>
              </a:solidFill>
            </a:endParaRPr>
          </a:p>
        </p:txBody>
      </p:sp>
      <p:sp>
        <p:nvSpPr>
          <p:cNvPr id="226" name="Google Shape;226;p31"/>
          <p:cNvSpPr/>
          <p:nvPr/>
        </p:nvSpPr>
        <p:spPr>
          <a:xfrm>
            <a:off x="6252750" y="4277800"/>
            <a:ext cx="2084100" cy="1440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2FFF12"/>
              </a:solidFill>
            </a:endParaRPr>
          </a:p>
        </p:txBody>
      </p:sp>
      <p:sp>
        <p:nvSpPr>
          <p:cNvPr id="227" name="Google Shape;227;p31"/>
          <p:cNvSpPr/>
          <p:nvPr/>
        </p:nvSpPr>
        <p:spPr>
          <a:xfrm>
            <a:off x="6252750" y="838525"/>
            <a:ext cx="2084100" cy="34029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00FF"/>
              </a:solidFill>
            </a:endParaRPr>
          </a:p>
        </p:txBody>
      </p:sp>
      <p:cxnSp>
        <p:nvCxnSpPr>
          <p:cNvPr id="228" name="Google Shape;228;p31"/>
          <p:cNvCxnSpPr/>
          <p:nvPr/>
        </p:nvCxnSpPr>
        <p:spPr>
          <a:xfrm flipH="1" rot="10800000">
            <a:off x="8494050" y="948300"/>
            <a:ext cx="20700" cy="3274500"/>
          </a:xfrm>
          <a:prstGeom prst="straightConnector1">
            <a:avLst/>
          </a:prstGeom>
          <a:noFill/>
          <a:ln cap="flat" cmpd="sng" w="9525">
            <a:solidFill>
              <a:srgbClr val="FF00FF"/>
            </a:solidFill>
            <a:prstDash val="solid"/>
            <a:round/>
            <a:headEnd len="med" w="med" type="none"/>
            <a:tailEnd len="med" w="med" type="triangle"/>
          </a:ln>
        </p:spPr>
      </p:cxnSp>
      <p:sp>
        <p:nvSpPr>
          <p:cNvPr id="229" name="Google Shape;229;p31"/>
          <p:cNvSpPr txBox="1"/>
          <p:nvPr/>
        </p:nvSpPr>
        <p:spPr>
          <a:xfrm>
            <a:off x="8561200" y="2202475"/>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FF"/>
                </a:solidFill>
              </a:rPr>
              <a:t>Heap</a:t>
            </a:r>
            <a:endParaRPr sz="900">
              <a:solidFill>
                <a:srgbClr val="FF00FF"/>
              </a:solidFill>
            </a:endParaRPr>
          </a:p>
        </p:txBody>
      </p:sp>
      <p:pic>
        <p:nvPicPr>
          <p:cNvPr id="230" name="Google Shape;230;p31"/>
          <p:cNvPicPr preferRelativeResize="0"/>
          <p:nvPr/>
        </p:nvPicPr>
        <p:blipFill rotWithShape="1">
          <a:blip r:embed="rId3">
            <a:alphaModFix/>
          </a:blip>
          <a:srcRect b="0" l="0" r="0" t="65097"/>
          <a:stretch/>
        </p:blipFill>
        <p:spPr>
          <a:xfrm>
            <a:off x="195850" y="1010875"/>
            <a:ext cx="5064325" cy="976175"/>
          </a:xfrm>
          <a:prstGeom prst="rect">
            <a:avLst/>
          </a:prstGeom>
          <a:noFill/>
          <a:ln>
            <a:noFill/>
          </a:ln>
        </p:spPr>
      </p:pic>
      <p:sp>
        <p:nvSpPr>
          <p:cNvPr id="231" name="Google Shape;231;p31"/>
          <p:cNvSpPr txBox="1"/>
          <p:nvPr/>
        </p:nvSpPr>
        <p:spPr>
          <a:xfrm>
            <a:off x="5604900" y="905100"/>
            <a:ext cx="595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EEFF41"/>
                </a:solidFill>
              </a:rPr>
              <a:t>0x444444</a:t>
            </a:r>
            <a:endParaRPr sz="1200"/>
          </a:p>
        </p:txBody>
      </p:sp>
      <p:cxnSp>
        <p:nvCxnSpPr>
          <p:cNvPr id="232" name="Google Shape;232;p31"/>
          <p:cNvCxnSpPr>
            <a:stCxn id="231" idx="1"/>
            <a:endCxn id="224" idx="1"/>
          </p:cNvCxnSpPr>
          <p:nvPr/>
        </p:nvCxnSpPr>
        <p:spPr>
          <a:xfrm flipH="1" rot="10800000">
            <a:off x="5604900" y="474150"/>
            <a:ext cx="657600" cy="577200"/>
          </a:xfrm>
          <a:prstGeom prst="curvedConnector3">
            <a:avLst>
              <a:gd fmla="val -36211" name="adj1"/>
            </a:avLst>
          </a:prstGeom>
          <a:noFill/>
          <a:ln cap="flat" cmpd="sng" w="9525">
            <a:solidFill>
              <a:srgbClr val="F8F9FA"/>
            </a:solidFill>
            <a:prstDash val="solid"/>
            <a:round/>
            <a:headEnd len="med" w="med" type="triangle"/>
            <a:tailEnd len="med" w="med" type="none"/>
          </a:ln>
        </p:spPr>
      </p:cxnSp>
      <p:sp>
        <p:nvSpPr>
          <p:cNvPr id="233" name="Google Shape;233;p31"/>
          <p:cNvSpPr/>
          <p:nvPr/>
        </p:nvSpPr>
        <p:spPr>
          <a:xfrm>
            <a:off x="6544825" y="1010875"/>
            <a:ext cx="1500000" cy="270000"/>
          </a:xfrm>
          <a:prstGeom prst="rect">
            <a:avLst/>
          </a:prstGeom>
          <a:noFill/>
          <a:ln cap="flat" cmpd="sng" w="9525">
            <a:solidFill>
              <a:srgbClr val="F8F9F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ECECEC"/>
                </a:solidFill>
              </a:rPr>
              <a:t>z</a:t>
            </a:r>
            <a:r>
              <a:rPr lang="en" sz="700">
                <a:solidFill>
                  <a:srgbClr val="ECECEC"/>
                </a:solidFill>
              </a:rPr>
              <a:t> object</a:t>
            </a:r>
            <a:endParaRPr sz="700">
              <a:solidFill>
                <a:srgbClr val="ECECEC"/>
              </a:solidFill>
            </a:endParaRPr>
          </a:p>
        </p:txBody>
      </p:sp>
      <p:sp>
        <p:nvSpPr>
          <p:cNvPr id="234" name="Google Shape;234;p31"/>
          <p:cNvSpPr/>
          <p:nvPr/>
        </p:nvSpPr>
        <p:spPr>
          <a:xfrm>
            <a:off x="6544825" y="1287725"/>
            <a:ext cx="1500000" cy="270000"/>
          </a:xfrm>
          <a:prstGeom prst="rect">
            <a:avLst/>
          </a:prstGeom>
          <a:noFill/>
          <a:ln cap="flat" cmpd="sng" w="9525">
            <a:solidFill>
              <a:srgbClr val="F8F9F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ECECEC"/>
                </a:solidFill>
              </a:rPr>
              <a:t>properties</a:t>
            </a:r>
            <a:endParaRPr sz="700">
              <a:solidFill>
                <a:srgbClr val="ECECEC"/>
              </a:solidFill>
            </a:endParaRPr>
          </a:p>
        </p:txBody>
      </p:sp>
      <p:sp>
        <p:nvSpPr>
          <p:cNvPr id="235" name="Google Shape;235;p31"/>
          <p:cNvSpPr/>
          <p:nvPr/>
        </p:nvSpPr>
        <p:spPr>
          <a:xfrm>
            <a:off x="6544750" y="1564575"/>
            <a:ext cx="1500000" cy="270000"/>
          </a:xfrm>
          <a:prstGeom prst="rect">
            <a:avLst/>
          </a:prstGeom>
          <a:noFill/>
          <a:ln cap="flat" cmpd="sng" w="9525">
            <a:solidFill>
              <a:srgbClr val="F8F9F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ECECEC"/>
                </a:solidFill>
              </a:rPr>
              <a:t>elements</a:t>
            </a:r>
            <a:endParaRPr sz="700">
              <a:solidFill>
                <a:srgbClr val="ECECEC"/>
              </a:solidFill>
            </a:endParaRPr>
          </a:p>
        </p:txBody>
      </p:sp>
      <p:sp>
        <p:nvSpPr>
          <p:cNvPr id="236" name="Google Shape;236;p31"/>
          <p:cNvSpPr/>
          <p:nvPr/>
        </p:nvSpPr>
        <p:spPr>
          <a:xfrm>
            <a:off x="6678175" y="2659675"/>
            <a:ext cx="463800" cy="270000"/>
          </a:xfrm>
          <a:prstGeom prst="rect">
            <a:avLst/>
          </a:prstGeom>
          <a:noFill/>
          <a:ln cap="flat" cmpd="sng" w="9525">
            <a:solidFill>
              <a:srgbClr val="F8F9F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ECECEC"/>
                </a:solidFill>
              </a:rPr>
              <a:t>90</a:t>
            </a:r>
            <a:endParaRPr sz="700">
              <a:solidFill>
                <a:srgbClr val="ECECEC"/>
              </a:solidFill>
            </a:endParaRPr>
          </a:p>
        </p:txBody>
      </p:sp>
      <p:sp>
        <p:nvSpPr>
          <p:cNvPr id="237" name="Google Shape;237;p31"/>
          <p:cNvSpPr/>
          <p:nvPr/>
        </p:nvSpPr>
        <p:spPr>
          <a:xfrm>
            <a:off x="7134600" y="2659675"/>
            <a:ext cx="463800" cy="270000"/>
          </a:xfrm>
          <a:prstGeom prst="rect">
            <a:avLst/>
          </a:prstGeom>
          <a:noFill/>
          <a:ln cap="flat" cmpd="sng" w="9525">
            <a:solidFill>
              <a:srgbClr val="F8F9F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ECECEC"/>
                </a:solidFill>
              </a:rPr>
              <a:t>80</a:t>
            </a:r>
            <a:endParaRPr sz="700">
              <a:solidFill>
                <a:srgbClr val="ECECEC"/>
              </a:solidFill>
            </a:endParaRPr>
          </a:p>
        </p:txBody>
      </p:sp>
      <p:sp>
        <p:nvSpPr>
          <p:cNvPr id="238" name="Google Shape;238;p31"/>
          <p:cNvSpPr/>
          <p:nvPr/>
        </p:nvSpPr>
        <p:spPr>
          <a:xfrm>
            <a:off x="6544751" y="2414150"/>
            <a:ext cx="950400" cy="27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ECECEC"/>
                </a:solidFill>
              </a:rPr>
              <a:t>z</a:t>
            </a:r>
            <a:r>
              <a:rPr lang="en" sz="700">
                <a:solidFill>
                  <a:srgbClr val="ECECEC"/>
                </a:solidFill>
              </a:rPr>
              <a:t> elements array</a:t>
            </a:r>
            <a:endParaRPr sz="700">
              <a:solidFill>
                <a:srgbClr val="ECECEC"/>
              </a:solidFill>
            </a:endParaRPr>
          </a:p>
        </p:txBody>
      </p:sp>
      <p:cxnSp>
        <p:nvCxnSpPr>
          <p:cNvPr id="239" name="Google Shape;239;p31"/>
          <p:cNvCxnSpPr>
            <a:stCxn id="236" idx="1"/>
            <a:endCxn id="235" idx="1"/>
          </p:cNvCxnSpPr>
          <p:nvPr/>
        </p:nvCxnSpPr>
        <p:spPr>
          <a:xfrm rot="10800000">
            <a:off x="6544675" y="1699675"/>
            <a:ext cx="133500" cy="1095000"/>
          </a:xfrm>
          <a:prstGeom prst="curvedConnector3">
            <a:avLst>
              <a:gd fmla="val 278315" name="adj1"/>
            </a:avLst>
          </a:prstGeom>
          <a:noFill/>
          <a:ln cap="flat" cmpd="sng" w="9525">
            <a:solidFill>
              <a:srgbClr val="F8F9FA"/>
            </a:solidFill>
            <a:prstDash val="solid"/>
            <a:round/>
            <a:headEnd len="med" w="med" type="triangle"/>
            <a:tailEnd len="med" w="med" type="none"/>
          </a:ln>
        </p:spPr>
      </p:cxnSp>
      <p:sp>
        <p:nvSpPr>
          <p:cNvPr id="240" name="Google Shape;240;p31"/>
          <p:cNvSpPr txBox="1"/>
          <p:nvPr/>
        </p:nvSpPr>
        <p:spPr>
          <a:xfrm>
            <a:off x="231400" y="2058350"/>
            <a:ext cx="5247300" cy="1523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2"/>
              </a:buClr>
              <a:buSzPts val="1300"/>
              <a:buChar char="●"/>
            </a:pPr>
            <a:r>
              <a:rPr lang="en" sz="1300">
                <a:solidFill>
                  <a:schemeClr val="lt2"/>
                </a:solidFill>
              </a:rPr>
              <a:t>z</a:t>
            </a:r>
            <a:r>
              <a:rPr lang="en" sz="1300">
                <a:solidFill>
                  <a:schemeClr val="lt2"/>
                </a:solidFill>
              </a:rPr>
              <a:t> pointer stored in the stack </a:t>
            </a:r>
            <a:endParaRPr sz="1300">
              <a:solidFill>
                <a:schemeClr val="lt2"/>
              </a:solidFill>
            </a:endParaRPr>
          </a:p>
          <a:p>
            <a:pPr indent="-311150" lvl="0" marL="457200" rtl="0" algn="l">
              <a:spcBef>
                <a:spcPts val="0"/>
              </a:spcBef>
              <a:spcAft>
                <a:spcPts val="0"/>
              </a:spcAft>
              <a:buClr>
                <a:schemeClr val="lt2"/>
              </a:buClr>
              <a:buSzPts val="1300"/>
              <a:buChar char="●"/>
            </a:pPr>
            <a:r>
              <a:rPr lang="en" sz="1300">
                <a:solidFill>
                  <a:schemeClr val="lt2"/>
                </a:solidFill>
              </a:rPr>
              <a:t>z js object stored in the heap</a:t>
            </a:r>
            <a:endParaRPr sz="1300">
              <a:solidFill>
                <a:schemeClr val="lt2"/>
              </a:solidFill>
            </a:endParaRPr>
          </a:p>
          <a:p>
            <a:pPr indent="-311150" lvl="0" marL="457200" rtl="0" algn="l">
              <a:spcBef>
                <a:spcPts val="0"/>
              </a:spcBef>
              <a:spcAft>
                <a:spcPts val="0"/>
              </a:spcAft>
              <a:buClr>
                <a:schemeClr val="lt2"/>
              </a:buClr>
              <a:buSzPts val="1300"/>
              <a:buChar char="●"/>
            </a:pPr>
            <a:r>
              <a:rPr lang="en" sz="1300">
                <a:solidFill>
                  <a:schemeClr val="lt2"/>
                </a:solidFill>
              </a:rPr>
              <a:t>Array is just </a:t>
            </a:r>
            <a:r>
              <a:rPr lang="en" sz="1300">
                <a:solidFill>
                  <a:schemeClr val="lt2"/>
                </a:solidFill>
              </a:rPr>
              <a:t>elements</a:t>
            </a:r>
            <a:r>
              <a:rPr lang="en" sz="1300">
                <a:solidFill>
                  <a:schemeClr val="lt2"/>
                </a:solidFill>
              </a:rPr>
              <a:t> (index based)</a:t>
            </a:r>
            <a:endParaRPr sz="1300">
              <a:solidFill>
                <a:schemeClr val="lt2"/>
              </a:solidFill>
            </a:endParaRPr>
          </a:p>
          <a:p>
            <a:pPr indent="-311150" lvl="0" marL="457200" rtl="0" algn="l">
              <a:spcBef>
                <a:spcPts val="0"/>
              </a:spcBef>
              <a:spcAft>
                <a:spcPts val="0"/>
              </a:spcAft>
              <a:buClr>
                <a:schemeClr val="lt2"/>
              </a:buClr>
              <a:buSzPts val="1300"/>
              <a:buChar char="●"/>
            </a:pPr>
            <a:r>
              <a:rPr lang="en" sz="1300">
                <a:solidFill>
                  <a:schemeClr val="lt2"/>
                </a:solidFill>
              </a:rPr>
              <a:t>Elements pointer to the elements </a:t>
            </a:r>
            <a:endParaRPr sz="1300">
              <a:solidFill>
                <a:schemeClr val="lt2"/>
              </a:solidFill>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2" name="Shape 1872"/>
        <p:cNvGrpSpPr/>
        <p:nvPr/>
      </p:nvGrpSpPr>
      <p:grpSpPr>
        <a:xfrm>
          <a:off x="0" y="0"/>
          <a:ext cx="0" cy="0"/>
          <a:chOff x="0" y="0"/>
          <a:chExt cx="0" cy="0"/>
        </a:xfrm>
      </p:grpSpPr>
      <p:sp>
        <p:nvSpPr>
          <p:cNvPr id="1873" name="Google Shape;1873;p2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readFileSync	</a:t>
            </a:r>
            <a:endParaRPr/>
          </a:p>
        </p:txBody>
      </p:sp>
      <p:sp>
        <p:nvSpPr>
          <p:cNvPr id="1874" name="Google Shape;1874;p202"/>
          <p:cNvSpPr txBox="1"/>
          <p:nvPr>
            <p:ph idx="1" type="body"/>
          </p:nvPr>
        </p:nvSpPr>
        <p:spPr>
          <a:xfrm>
            <a:off x="311700" y="1152475"/>
            <a:ext cx="4949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Executes right there and then (blocks)</a:t>
            </a:r>
            <a:endParaRPr/>
          </a:p>
          <a:p>
            <a:pPr indent="-342900" lvl="0" marL="457200" rtl="0" algn="l">
              <a:spcBef>
                <a:spcPts val="0"/>
              </a:spcBef>
              <a:spcAft>
                <a:spcPts val="0"/>
              </a:spcAft>
              <a:buSzPts val="1800"/>
              <a:buChar char="●"/>
            </a:pPr>
            <a:r>
              <a:rPr lang="en"/>
              <a:t>On the main thread</a:t>
            </a:r>
            <a:endParaRPr/>
          </a:p>
          <a:p>
            <a:pPr indent="-342900" lvl="0" marL="457200" rtl="0" algn="l">
              <a:spcBef>
                <a:spcPts val="0"/>
              </a:spcBef>
              <a:spcAft>
                <a:spcPts val="0"/>
              </a:spcAft>
              <a:buSzPts val="1800"/>
              <a:buChar char="●"/>
            </a:pPr>
            <a:r>
              <a:rPr lang="en"/>
              <a:t>Whatever phase we happen to be at</a:t>
            </a:r>
            <a:endParaRPr/>
          </a:p>
          <a:p>
            <a:pPr indent="-317500" lvl="1" marL="914400" rtl="0" algn="l">
              <a:spcBef>
                <a:spcPts val="0"/>
              </a:spcBef>
              <a:spcAft>
                <a:spcPts val="0"/>
              </a:spcAft>
              <a:buSzPts val="1400"/>
              <a:buChar char="○"/>
            </a:pPr>
            <a:r>
              <a:rPr lang="en"/>
              <a:t>Including initial phase (watch out)</a:t>
            </a:r>
            <a:endParaRPr/>
          </a:p>
          <a:p>
            <a:pPr indent="-342900" lvl="0" marL="457200" rtl="0" algn="l">
              <a:spcBef>
                <a:spcPts val="0"/>
              </a:spcBef>
              <a:spcAft>
                <a:spcPts val="0"/>
              </a:spcAft>
              <a:buSzPts val="1800"/>
              <a:buChar char="●"/>
            </a:pPr>
            <a:r>
              <a:rPr lang="en"/>
              <a:t>Once read is done, data is returned</a:t>
            </a:r>
            <a:endParaRPr/>
          </a:p>
        </p:txBody>
      </p:sp>
      <p:sp>
        <p:nvSpPr>
          <p:cNvPr id="1875" name="Google Shape;1875;p202"/>
          <p:cNvSpPr/>
          <p:nvPr/>
        </p:nvSpPr>
        <p:spPr>
          <a:xfrm>
            <a:off x="6472625" y="893000"/>
            <a:ext cx="657600" cy="657600"/>
          </a:xfrm>
          <a:prstGeom prst="ellipse">
            <a:avLst/>
          </a:prstGeom>
          <a:solidFill>
            <a:srgbClr val="DF30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MT</a:t>
            </a:r>
            <a:endParaRPr/>
          </a:p>
        </p:txBody>
      </p:sp>
      <p:sp>
        <p:nvSpPr>
          <p:cNvPr id="1876" name="Google Shape;1876;p202"/>
          <p:cNvSpPr/>
          <p:nvPr/>
        </p:nvSpPr>
        <p:spPr>
          <a:xfrm>
            <a:off x="6147375" y="2762225"/>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UV2</a:t>
            </a:r>
            <a:endParaRPr sz="1100"/>
          </a:p>
        </p:txBody>
      </p:sp>
      <p:sp>
        <p:nvSpPr>
          <p:cNvPr id="1877" name="Google Shape;1877;p202"/>
          <p:cNvSpPr/>
          <p:nvPr/>
        </p:nvSpPr>
        <p:spPr>
          <a:xfrm>
            <a:off x="6978175" y="2762225"/>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UV3</a:t>
            </a:r>
            <a:endParaRPr sz="1100"/>
          </a:p>
        </p:txBody>
      </p:sp>
      <p:sp>
        <p:nvSpPr>
          <p:cNvPr id="1878" name="Google Shape;1878;p202"/>
          <p:cNvSpPr/>
          <p:nvPr/>
        </p:nvSpPr>
        <p:spPr>
          <a:xfrm>
            <a:off x="7767475" y="2762225"/>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UV4</a:t>
            </a:r>
            <a:endParaRPr sz="1100"/>
          </a:p>
        </p:txBody>
      </p:sp>
      <p:sp>
        <p:nvSpPr>
          <p:cNvPr id="1879" name="Google Shape;1879;p202"/>
          <p:cNvSpPr/>
          <p:nvPr/>
        </p:nvSpPr>
        <p:spPr>
          <a:xfrm>
            <a:off x="5316563" y="2762225"/>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UV1</a:t>
            </a:r>
            <a:endParaRPr sz="1100"/>
          </a:p>
        </p:txBody>
      </p:sp>
      <p:sp>
        <p:nvSpPr>
          <p:cNvPr id="1880" name="Google Shape;1880;p202"/>
          <p:cNvSpPr txBox="1"/>
          <p:nvPr/>
        </p:nvSpPr>
        <p:spPr>
          <a:xfrm>
            <a:off x="6334275" y="1495225"/>
            <a:ext cx="1156200" cy="4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FFF12"/>
                </a:solidFill>
              </a:rPr>
              <a:t>readFileSync</a:t>
            </a:r>
            <a:endParaRPr sz="1100">
              <a:solidFill>
                <a:srgbClr val="2FFF12"/>
              </a:solidFill>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
        <p:nvSpPr>
          <p:cNvPr id="1885" name="Google Shape;1885;p2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readFile (asynchronous)	</a:t>
            </a:r>
            <a:endParaRPr/>
          </a:p>
        </p:txBody>
      </p:sp>
      <p:sp>
        <p:nvSpPr>
          <p:cNvPr id="1886" name="Google Shape;1886;p203"/>
          <p:cNvSpPr txBox="1"/>
          <p:nvPr>
            <p:ph idx="1" type="body"/>
          </p:nvPr>
        </p:nvSpPr>
        <p:spPr>
          <a:xfrm>
            <a:off x="311700" y="1152475"/>
            <a:ext cx="4949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Schedules execution to the poll phase</a:t>
            </a:r>
            <a:endParaRPr/>
          </a:p>
          <a:p>
            <a:pPr indent="-342900" lvl="0" marL="457200" rtl="0" algn="l">
              <a:spcBef>
                <a:spcPts val="0"/>
              </a:spcBef>
              <a:spcAft>
                <a:spcPts val="0"/>
              </a:spcAft>
              <a:buSzPts val="1800"/>
              <a:buChar char="●"/>
            </a:pPr>
            <a:r>
              <a:rPr lang="en"/>
              <a:t>Executes on a lib_uv thread (blocks)</a:t>
            </a:r>
            <a:endParaRPr/>
          </a:p>
          <a:p>
            <a:pPr indent="-342900" lvl="0" marL="457200" rtl="0" algn="l">
              <a:spcBef>
                <a:spcPts val="0"/>
              </a:spcBef>
              <a:spcAft>
                <a:spcPts val="0"/>
              </a:spcAft>
              <a:buSzPts val="1800"/>
              <a:buChar char="●"/>
            </a:pPr>
            <a:r>
              <a:rPr lang="en"/>
              <a:t>Once read is done, callback is scheduled</a:t>
            </a:r>
            <a:endParaRPr/>
          </a:p>
          <a:p>
            <a:pPr indent="-342900" lvl="0" marL="457200" rtl="0" algn="l">
              <a:spcBef>
                <a:spcPts val="0"/>
              </a:spcBef>
              <a:spcAft>
                <a:spcPts val="0"/>
              </a:spcAft>
              <a:buSzPts val="1800"/>
              <a:buChar char="●"/>
            </a:pPr>
            <a:r>
              <a:rPr lang="en"/>
              <a:t>Main thread is not blocked</a:t>
            </a:r>
            <a:endParaRPr/>
          </a:p>
          <a:p>
            <a:pPr indent="-342900" lvl="0" marL="457200" rtl="0" algn="l">
              <a:spcBef>
                <a:spcPts val="0"/>
              </a:spcBef>
              <a:spcAft>
                <a:spcPts val="0"/>
              </a:spcAft>
              <a:buSzPts val="1800"/>
              <a:buChar char="●"/>
            </a:pPr>
            <a:r>
              <a:rPr lang="en"/>
              <a:t>UV_THREADPOOL_SIZE controls it</a:t>
            </a:r>
            <a:endParaRPr/>
          </a:p>
        </p:txBody>
      </p:sp>
      <p:sp>
        <p:nvSpPr>
          <p:cNvPr id="1887" name="Google Shape;1887;p203"/>
          <p:cNvSpPr/>
          <p:nvPr/>
        </p:nvSpPr>
        <p:spPr>
          <a:xfrm>
            <a:off x="6472625" y="893000"/>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MT</a:t>
            </a:r>
            <a:endParaRPr/>
          </a:p>
        </p:txBody>
      </p:sp>
      <p:sp>
        <p:nvSpPr>
          <p:cNvPr id="1888" name="Google Shape;1888;p203"/>
          <p:cNvSpPr/>
          <p:nvPr/>
        </p:nvSpPr>
        <p:spPr>
          <a:xfrm>
            <a:off x="6147375" y="2762225"/>
            <a:ext cx="657600" cy="657600"/>
          </a:xfrm>
          <a:prstGeom prst="ellipse">
            <a:avLst/>
          </a:prstGeom>
          <a:solidFill>
            <a:srgbClr val="DF30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UV2</a:t>
            </a:r>
            <a:endParaRPr sz="1100"/>
          </a:p>
        </p:txBody>
      </p:sp>
      <p:sp>
        <p:nvSpPr>
          <p:cNvPr id="1889" name="Google Shape;1889;p203"/>
          <p:cNvSpPr/>
          <p:nvPr/>
        </p:nvSpPr>
        <p:spPr>
          <a:xfrm>
            <a:off x="6978175" y="2762225"/>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UV3</a:t>
            </a:r>
            <a:endParaRPr sz="1100"/>
          </a:p>
        </p:txBody>
      </p:sp>
      <p:sp>
        <p:nvSpPr>
          <p:cNvPr id="1890" name="Google Shape;1890;p203"/>
          <p:cNvSpPr/>
          <p:nvPr/>
        </p:nvSpPr>
        <p:spPr>
          <a:xfrm>
            <a:off x="7767475" y="2762225"/>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UV4</a:t>
            </a:r>
            <a:endParaRPr sz="1100"/>
          </a:p>
        </p:txBody>
      </p:sp>
      <p:sp>
        <p:nvSpPr>
          <p:cNvPr id="1891" name="Google Shape;1891;p203"/>
          <p:cNvSpPr/>
          <p:nvPr/>
        </p:nvSpPr>
        <p:spPr>
          <a:xfrm>
            <a:off x="5316563" y="2762225"/>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UV1</a:t>
            </a:r>
            <a:endParaRPr sz="1100"/>
          </a:p>
        </p:txBody>
      </p:sp>
      <p:sp>
        <p:nvSpPr>
          <p:cNvPr id="1892" name="Google Shape;1892;p203"/>
          <p:cNvSpPr txBox="1"/>
          <p:nvPr/>
        </p:nvSpPr>
        <p:spPr>
          <a:xfrm>
            <a:off x="6147375" y="3461300"/>
            <a:ext cx="1156200" cy="4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FFF12"/>
                </a:solidFill>
              </a:rPr>
              <a:t>readFile</a:t>
            </a:r>
            <a:endParaRPr sz="1100">
              <a:solidFill>
                <a:srgbClr val="2FFF12"/>
              </a:solidFill>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sp>
        <p:nvSpPr>
          <p:cNvPr id="1897" name="Google Shape;1897;p2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pic>
        <p:nvPicPr>
          <p:cNvPr id="1898" name="Google Shape;1898;p204"/>
          <p:cNvPicPr preferRelativeResize="0"/>
          <p:nvPr/>
        </p:nvPicPr>
        <p:blipFill>
          <a:blip r:embed="rId3">
            <a:alphaModFix/>
          </a:blip>
          <a:stretch>
            <a:fillRect/>
          </a:stretch>
        </p:blipFill>
        <p:spPr>
          <a:xfrm>
            <a:off x="187000" y="961725"/>
            <a:ext cx="7095572" cy="4001651"/>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2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pic>
        <p:nvPicPr>
          <p:cNvPr id="1904" name="Google Shape;1904;p205"/>
          <p:cNvPicPr preferRelativeResize="0"/>
          <p:nvPr/>
        </p:nvPicPr>
        <p:blipFill>
          <a:blip r:embed="rId3">
            <a:alphaModFix/>
          </a:blip>
          <a:stretch>
            <a:fillRect/>
          </a:stretch>
        </p:blipFill>
        <p:spPr>
          <a:xfrm>
            <a:off x="187000" y="961725"/>
            <a:ext cx="7095572" cy="4001651"/>
          </a:xfrm>
          <a:prstGeom prst="rect">
            <a:avLst/>
          </a:prstGeom>
          <a:noFill/>
          <a:ln>
            <a:noFill/>
          </a:ln>
        </p:spPr>
      </p:pic>
      <p:pic>
        <p:nvPicPr>
          <p:cNvPr id="1905" name="Google Shape;1905;p205"/>
          <p:cNvPicPr preferRelativeResize="0"/>
          <p:nvPr/>
        </p:nvPicPr>
        <p:blipFill rotWithShape="1">
          <a:blip r:embed="rId4">
            <a:alphaModFix/>
          </a:blip>
          <a:srcRect b="0" l="0" r="46768" t="0"/>
          <a:stretch/>
        </p:blipFill>
        <p:spPr>
          <a:xfrm>
            <a:off x="4235850" y="163100"/>
            <a:ext cx="3876675" cy="260835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2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Working with file descriptors</a:t>
            </a:r>
            <a:endParaRPr/>
          </a:p>
        </p:txBody>
      </p:sp>
      <p:sp>
        <p:nvSpPr>
          <p:cNvPr id="1911" name="Google Shape;1911;p2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To avoid open/close you can open once get a file number</a:t>
            </a:r>
            <a:endParaRPr/>
          </a:p>
          <a:p>
            <a:pPr indent="-342900" lvl="0" marL="457200" rtl="0" algn="l">
              <a:spcBef>
                <a:spcPts val="0"/>
              </a:spcBef>
              <a:spcAft>
                <a:spcPts val="0"/>
              </a:spcAft>
              <a:buSzPts val="1800"/>
              <a:buChar char="●"/>
            </a:pPr>
            <a:r>
              <a:rPr lang="en"/>
              <a:t>Issue a read with the file descriptor</a:t>
            </a:r>
            <a:endParaRPr/>
          </a:p>
          <a:p>
            <a:pPr indent="-342900" lvl="0" marL="457200" rtl="0" algn="l">
              <a:spcBef>
                <a:spcPts val="0"/>
              </a:spcBef>
              <a:spcAft>
                <a:spcPts val="0"/>
              </a:spcAft>
              <a:buSzPts val="1800"/>
              <a:buChar char="●"/>
            </a:pPr>
            <a:r>
              <a:rPr lang="en"/>
              <a:t>Much faster, avoid path lookups. </a:t>
            </a:r>
            <a:endParaRPr/>
          </a:p>
          <a:p>
            <a:pPr indent="-342900" lvl="0" marL="457200" rtl="0" algn="l">
              <a:spcBef>
                <a:spcPts val="0"/>
              </a:spcBef>
              <a:spcAft>
                <a:spcPts val="0"/>
              </a:spcAft>
              <a:buSzPts val="1800"/>
              <a:buChar char="●"/>
            </a:pPr>
            <a:r>
              <a:rPr lang="en"/>
              <a:t>Use open, close </a:t>
            </a:r>
            <a:endParaRPr/>
          </a:p>
          <a:p>
            <a:pPr indent="-317500" lvl="1" marL="914400" rtl="0" algn="l">
              <a:spcBef>
                <a:spcPts val="0"/>
              </a:spcBef>
              <a:spcAft>
                <a:spcPts val="0"/>
              </a:spcAft>
              <a:buSzPts val="1400"/>
              <a:buChar char="○"/>
            </a:pPr>
            <a:r>
              <a:rPr lang="en"/>
              <a:t>Those has sync and async versions</a:t>
            </a:r>
            <a:endParaRPr/>
          </a:p>
          <a:p>
            <a:pPr indent="-342900" lvl="0" marL="457200" rtl="0" algn="l">
              <a:spcBef>
                <a:spcPts val="0"/>
              </a:spcBef>
              <a:spcAft>
                <a:spcPts val="0"/>
              </a:spcAft>
              <a:buSzPts val="1800"/>
              <a:buChar char="●"/>
            </a:pPr>
            <a:r>
              <a:rPr lang="en"/>
              <a:t>Read(offset, buffer)</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2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File system flags</a:t>
            </a:r>
            <a:endParaRPr/>
          </a:p>
        </p:txBody>
      </p:sp>
      <p:pic>
        <p:nvPicPr>
          <p:cNvPr id="1917" name="Google Shape;1917;p207"/>
          <p:cNvPicPr preferRelativeResize="0"/>
          <p:nvPr/>
        </p:nvPicPr>
        <p:blipFill>
          <a:blip r:embed="rId3">
            <a:alphaModFix/>
          </a:blip>
          <a:stretch>
            <a:fillRect/>
          </a:stretch>
        </p:blipFill>
        <p:spPr>
          <a:xfrm>
            <a:off x="207850" y="1017725"/>
            <a:ext cx="6980627" cy="3820975"/>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2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File streams</a:t>
            </a:r>
            <a:endParaRPr/>
          </a:p>
        </p:txBody>
      </p:sp>
      <p:sp>
        <p:nvSpPr>
          <p:cNvPr id="1923" name="Google Shape;1923;p20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readFile loads everything in memory</a:t>
            </a:r>
            <a:endParaRPr/>
          </a:p>
          <a:p>
            <a:pPr indent="-342900" lvl="0" marL="457200" rtl="0" algn="l">
              <a:spcBef>
                <a:spcPts val="0"/>
              </a:spcBef>
              <a:spcAft>
                <a:spcPts val="0"/>
              </a:spcAft>
              <a:buSzPts val="1800"/>
              <a:buChar char="●"/>
            </a:pPr>
            <a:r>
              <a:rPr lang="en"/>
              <a:t>Can’t read large files</a:t>
            </a:r>
            <a:endParaRPr/>
          </a:p>
          <a:p>
            <a:pPr indent="-342900" lvl="0" marL="457200" rtl="0" algn="l">
              <a:spcBef>
                <a:spcPts val="0"/>
              </a:spcBef>
              <a:spcAft>
                <a:spcPts val="0"/>
              </a:spcAft>
              <a:buSzPts val="1800"/>
              <a:buChar char="●"/>
            </a:pPr>
            <a:r>
              <a:rPr lang="en"/>
              <a:t>[ERR_FS_FILE_TOO_LARGE]: File size (7322357281) is greater than 2 GiB</a:t>
            </a:r>
            <a:endParaRPr/>
          </a:p>
          <a:p>
            <a:pPr indent="-342900" lvl="0" marL="457200" rtl="0" algn="l">
              <a:spcBef>
                <a:spcPts val="0"/>
              </a:spcBef>
              <a:spcAft>
                <a:spcPts val="0"/>
              </a:spcAft>
              <a:buSzPts val="1800"/>
              <a:buChar char="●"/>
            </a:pPr>
            <a:r>
              <a:rPr lang="en"/>
              <a:t>Use streams</a:t>
            </a:r>
            <a:endParaRPr/>
          </a:p>
          <a:p>
            <a:pPr indent="-342900" lvl="0" marL="457200" rtl="0" algn="l">
              <a:spcBef>
                <a:spcPts val="0"/>
              </a:spcBef>
              <a:spcAft>
                <a:spcPts val="0"/>
              </a:spcAft>
              <a:buSzPts val="1800"/>
              <a:buChar char="●"/>
            </a:pPr>
            <a:r>
              <a:rPr lang="en"/>
              <a:t>Will have dedicated lecture on </a:t>
            </a:r>
            <a:r>
              <a:rPr lang="en"/>
              <a:t>streams</a:t>
            </a:r>
            <a:r>
              <a:rPr lang="en"/>
              <a:t> </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7" name="Shape 1927"/>
        <p:cNvGrpSpPr/>
        <p:nvPr/>
      </p:nvGrpSpPr>
      <p:grpSpPr>
        <a:xfrm>
          <a:off x="0" y="0"/>
          <a:ext cx="0" cy="0"/>
          <a:chOff x="0" y="0"/>
          <a:chExt cx="0" cy="0"/>
        </a:xfrm>
      </p:grpSpPr>
      <p:sp>
        <p:nvSpPr>
          <p:cNvPr id="1928" name="Google Shape;1928;p2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File streams</a:t>
            </a:r>
            <a:endParaRPr/>
          </a:p>
        </p:txBody>
      </p:sp>
      <p:pic>
        <p:nvPicPr>
          <p:cNvPr id="1929" name="Google Shape;1929;p209"/>
          <p:cNvPicPr preferRelativeResize="0"/>
          <p:nvPr/>
        </p:nvPicPr>
        <p:blipFill>
          <a:blip r:embed="rId3">
            <a:alphaModFix/>
          </a:blip>
          <a:stretch>
            <a:fillRect/>
          </a:stretch>
        </p:blipFill>
        <p:spPr>
          <a:xfrm>
            <a:off x="256250" y="1059350"/>
            <a:ext cx="6751816" cy="3820974"/>
          </a:xfrm>
          <a:prstGeom prst="rect">
            <a:avLst/>
          </a:prstGeom>
          <a:noFill/>
          <a:ln>
            <a:noFill/>
          </a:ln>
        </p:spPr>
      </p:pic>
      <p:cxnSp>
        <p:nvCxnSpPr>
          <p:cNvPr id="1930" name="Google Shape;1930;p209"/>
          <p:cNvCxnSpPr>
            <a:stCxn id="1931" idx="1"/>
          </p:cNvCxnSpPr>
          <p:nvPr/>
        </p:nvCxnSpPr>
        <p:spPr>
          <a:xfrm flipH="1">
            <a:off x="3502925" y="2090625"/>
            <a:ext cx="1495200" cy="346200"/>
          </a:xfrm>
          <a:prstGeom prst="straightConnector1">
            <a:avLst/>
          </a:prstGeom>
          <a:noFill/>
          <a:ln cap="flat" cmpd="sng" w="9525">
            <a:solidFill>
              <a:srgbClr val="DF3079"/>
            </a:solidFill>
            <a:prstDash val="solid"/>
            <a:round/>
            <a:headEnd len="med" w="med" type="none"/>
            <a:tailEnd len="med" w="med" type="triangle"/>
          </a:ln>
        </p:spPr>
      </p:cxnSp>
      <p:sp>
        <p:nvSpPr>
          <p:cNvPr id="1931" name="Google Shape;1931;p209"/>
          <p:cNvSpPr txBox="1"/>
          <p:nvPr/>
        </p:nvSpPr>
        <p:spPr>
          <a:xfrm>
            <a:off x="4998125" y="1716825"/>
            <a:ext cx="2325900" cy="7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Issues multiple async file reads with fixed buffer size</a:t>
            </a:r>
            <a:endParaRPr sz="1800">
              <a:solidFill>
                <a:schemeClr val="lt2"/>
              </a:solidFill>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5" name="Shape 1935"/>
        <p:cNvGrpSpPr/>
        <p:nvPr/>
      </p:nvGrpSpPr>
      <p:grpSpPr>
        <a:xfrm>
          <a:off x="0" y="0"/>
          <a:ext cx="0" cy="0"/>
          <a:chOff x="0" y="0"/>
          <a:chExt cx="0" cy="0"/>
        </a:xfrm>
      </p:grpSpPr>
      <p:sp>
        <p:nvSpPr>
          <p:cNvPr id="1936" name="Google Shape;1936;p2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Gotchas</a:t>
            </a:r>
            <a:endParaRPr/>
          </a:p>
        </p:txBody>
      </p:sp>
      <p:sp>
        <p:nvSpPr>
          <p:cNvPr id="1937" name="Google Shape;1937;p21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callback of readFile indicates the time the </a:t>
            </a:r>
            <a:r>
              <a:rPr lang="en"/>
              <a:t>callback was executed</a:t>
            </a:r>
            <a:endParaRPr/>
          </a:p>
          <a:p>
            <a:pPr indent="-342900" lvl="0" marL="457200" rtl="0" algn="l">
              <a:spcBef>
                <a:spcPts val="0"/>
              </a:spcBef>
              <a:spcAft>
                <a:spcPts val="0"/>
              </a:spcAft>
              <a:buSzPts val="1800"/>
              <a:buChar char="●"/>
            </a:pPr>
            <a:r>
              <a:rPr lang="en"/>
              <a:t>Not when the actual read has occurred/done</a:t>
            </a:r>
            <a:endParaRPr/>
          </a:p>
          <a:p>
            <a:pPr indent="-342900" lvl="0" marL="457200" rtl="0" algn="l">
              <a:spcBef>
                <a:spcPts val="0"/>
              </a:spcBef>
              <a:spcAft>
                <a:spcPts val="0"/>
              </a:spcAft>
              <a:buSzPts val="1800"/>
              <a:buChar char="●"/>
            </a:pPr>
            <a:r>
              <a:rPr lang="en"/>
              <a:t>It possible the read has finished a while back but poll phase didn’t picked it up</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2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&amp; Demo</a:t>
            </a:r>
            <a:endParaRPr/>
          </a:p>
        </p:txBody>
      </p:sp>
      <p:sp>
        <p:nvSpPr>
          <p:cNvPr id="1943" name="Google Shape;1943;p2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Node file io </a:t>
            </a:r>
            <a:endParaRPr/>
          </a:p>
          <a:p>
            <a:pPr indent="-342900" lvl="0" marL="457200" rtl="0" algn="l">
              <a:spcBef>
                <a:spcPts val="0"/>
              </a:spcBef>
              <a:spcAft>
                <a:spcPts val="0"/>
              </a:spcAft>
              <a:buSzPts val="1800"/>
              <a:buChar char="●"/>
            </a:pPr>
            <a:r>
              <a:rPr lang="en"/>
              <a:t>Sync vs async</a:t>
            </a:r>
            <a:endParaRPr/>
          </a:p>
          <a:p>
            <a:pPr indent="-342900" lvl="0" marL="457200" rtl="0" algn="l">
              <a:spcBef>
                <a:spcPts val="0"/>
              </a:spcBef>
              <a:spcAft>
                <a:spcPts val="0"/>
              </a:spcAft>
              <a:buSzPts val="1800"/>
              <a:buChar char="●"/>
            </a:pPr>
            <a:r>
              <a:rPr lang="en"/>
              <a:t>Threads</a:t>
            </a:r>
            <a:endParaRPr/>
          </a:p>
          <a:p>
            <a:pPr indent="-342900" lvl="0" marL="457200" rtl="0" algn="l">
              <a:spcBef>
                <a:spcPts val="0"/>
              </a:spcBef>
              <a:spcAft>
                <a:spcPts val="0"/>
              </a:spcAft>
              <a:buSzPts val="1800"/>
              <a:buChar char="●"/>
            </a:pPr>
            <a:r>
              <a:rPr lang="en"/>
              <a:t>Streams</a:t>
            </a:r>
            <a:endParaRPr/>
          </a:p>
          <a:p>
            <a:pPr indent="-342900" lvl="0" marL="457200" rtl="0" algn="l">
              <a:spcBef>
                <a:spcPts val="0"/>
              </a:spcBef>
              <a:spcAft>
                <a:spcPts val="0"/>
              </a:spcAft>
              <a:buSzPts val="1800"/>
              <a:buChar char="●"/>
            </a:pPr>
            <a:r>
              <a:rPr lang="en"/>
              <a:t>Code exercise →</a:t>
            </a:r>
            <a:endParaRPr/>
          </a:p>
          <a:p>
            <a:pPr indent="-317500" lvl="1" marL="914400" rtl="0" algn="l">
              <a:spcBef>
                <a:spcPts val="0"/>
              </a:spcBef>
              <a:spcAft>
                <a:spcPts val="0"/>
              </a:spcAft>
              <a:buSzPts val="1400"/>
              <a:buChar char="○"/>
            </a:pPr>
            <a:r>
              <a:rPr lang="en"/>
              <a:t>strace node file io</a:t>
            </a:r>
            <a:endParaRPr/>
          </a:p>
          <a:p>
            <a:pPr indent="-317500" lvl="1" marL="914400" rtl="0" algn="l">
              <a:spcBef>
                <a:spcPts val="0"/>
              </a:spcBef>
              <a:spcAft>
                <a:spcPts val="0"/>
              </a:spcAft>
              <a:buSzPts val="1400"/>
              <a:buChar char="○"/>
            </a:pPr>
            <a:r>
              <a:rPr lang="en"/>
              <a:t>File read sync vs async</a:t>
            </a:r>
            <a:endParaRPr/>
          </a:p>
          <a:p>
            <a:pPr indent="-317500" lvl="1" marL="914400" rtl="0" algn="l">
              <a:spcBef>
                <a:spcPts val="0"/>
              </a:spcBef>
              <a:spcAft>
                <a:spcPts val="0"/>
              </a:spcAft>
              <a:buSzPts val="1400"/>
              <a:buChar char="○"/>
            </a:pPr>
            <a:r>
              <a:rPr lang="en"/>
              <a:t>File read with file descriptors</a:t>
            </a:r>
            <a:endParaRPr/>
          </a:p>
          <a:p>
            <a:pPr indent="-317500" lvl="1" marL="914400" rtl="0" algn="l">
              <a:spcBef>
                <a:spcPts val="0"/>
              </a:spcBef>
              <a:spcAft>
                <a:spcPts val="0"/>
              </a:spcAft>
              <a:buSzPts val="1400"/>
              <a:buChar char="○"/>
            </a:pPr>
            <a:r>
              <a:rPr lang="en"/>
              <a:t>File read with streams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60" name="Shape 60"/>
        <p:cNvGrpSpPr/>
        <p:nvPr/>
      </p:nvGrpSpPr>
      <p:grpSpPr>
        <a:xfrm>
          <a:off x="0" y="0"/>
          <a:ext cx="0" cy="0"/>
          <a:chOff x="0" y="0"/>
          <a:chExt cx="0" cy="0"/>
        </a:xfrm>
      </p:grpSpPr>
      <p:sp>
        <p:nvSpPr>
          <p:cNvPr id="61" name="Google Shape;61;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Introduction</a:t>
            </a:r>
            <a:endParaRPr/>
          </a:p>
        </p:txBody>
      </p:sp>
      <p:sp>
        <p:nvSpPr>
          <p:cNvPr id="62" name="Google Shape;62;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63" name="Google Shape;63;p14"/>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2"/>
          <p:cNvSpPr txBox="1"/>
          <p:nvPr>
            <p:ph type="title"/>
          </p:nvPr>
        </p:nvSpPr>
        <p:spPr>
          <a:xfrm>
            <a:off x="311700" y="445025"/>
            <a:ext cx="4001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V8 Engine inline caching</a:t>
            </a:r>
            <a:endParaRPr/>
          </a:p>
        </p:txBody>
      </p:sp>
      <p:sp>
        <p:nvSpPr>
          <p:cNvPr id="246" name="Google Shape;246;p32"/>
          <p:cNvSpPr/>
          <p:nvPr/>
        </p:nvSpPr>
        <p:spPr>
          <a:xfrm>
            <a:off x="6200100" y="103850"/>
            <a:ext cx="2189400" cy="4894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47" name="Google Shape;247;p32"/>
          <p:cNvCxnSpPr/>
          <p:nvPr/>
        </p:nvCxnSpPr>
        <p:spPr>
          <a:xfrm>
            <a:off x="8521725" y="131525"/>
            <a:ext cx="0" cy="685500"/>
          </a:xfrm>
          <a:prstGeom prst="straightConnector1">
            <a:avLst/>
          </a:prstGeom>
          <a:noFill/>
          <a:ln cap="flat" cmpd="sng" w="9525">
            <a:solidFill>
              <a:srgbClr val="EEFF41"/>
            </a:solidFill>
            <a:prstDash val="solid"/>
            <a:round/>
            <a:headEnd len="med" w="med" type="none"/>
            <a:tailEnd len="med" w="med" type="triangle"/>
          </a:ln>
        </p:spPr>
      </p:cxnSp>
      <p:sp>
        <p:nvSpPr>
          <p:cNvPr id="248" name="Google Shape;248;p32"/>
          <p:cNvSpPr txBox="1"/>
          <p:nvPr/>
        </p:nvSpPr>
        <p:spPr>
          <a:xfrm>
            <a:off x="8561200" y="339225"/>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EEFF41"/>
                </a:solidFill>
              </a:rPr>
              <a:t>Stack</a:t>
            </a:r>
            <a:endParaRPr sz="900">
              <a:solidFill>
                <a:srgbClr val="EEFF41"/>
              </a:solidFill>
            </a:endParaRPr>
          </a:p>
        </p:txBody>
      </p:sp>
      <p:sp>
        <p:nvSpPr>
          <p:cNvPr id="249" name="Google Shape;249;p32"/>
          <p:cNvSpPr/>
          <p:nvPr/>
        </p:nvSpPr>
        <p:spPr>
          <a:xfrm>
            <a:off x="6262425" y="159225"/>
            <a:ext cx="2084100" cy="630000"/>
          </a:xfrm>
          <a:prstGeom prst="rect">
            <a:avLst/>
          </a:prstGeom>
          <a:noFill/>
          <a:ln cap="flat" cmpd="sng" w="9525">
            <a:solidFill>
              <a:srgbClr val="EEFF4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EEFF41"/>
                </a:solidFill>
              </a:rPr>
              <a:t>double x = 5</a:t>
            </a:r>
            <a:endParaRPr sz="900">
              <a:solidFill>
                <a:srgbClr val="EEFF41"/>
              </a:solidFill>
            </a:endParaRPr>
          </a:p>
          <a:p>
            <a:pPr indent="0" lvl="0" marL="0" rtl="0" algn="l">
              <a:spcBef>
                <a:spcPts val="0"/>
              </a:spcBef>
              <a:spcAft>
                <a:spcPts val="0"/>
              </a:spcAft>
              <a:buNone/>
            </a:pPr>
            <a:r>
              <a:rPr lang="en" sz="900">
                <a:solidFill>
                  <a:srgbClr val="EEFF41"/>
                </a:solidFill>
              </a:rPr>
              <a:t>y* = 0x555555</a:t>
            </a:r>
            <a:endParaRPr sz="900">
              <a:solidFill>
                <a:srgbClr val="EEFF41"/>
              </a:solidFill>
            </a:endParaRPr>
          </a:p>
          <a:p>
            <a:pPr indent="0" lvl="0" marL="0" rtl="0" algn="l">
              <a:spcBef>
                <a:spcPts val="0"/>
              </a:spcBef>
              <a:spcAft>
                <a:spcPts val="0"/>
              </a:spcAft>
              <a:buNone/>
            </a:pPr>
            <a:r>
              <a:t/>
            </a:r>
            <a:endParaRPr>
              <a:solidFill>
                <a:srgbClr val="EEFF41"/>
              </a:solidFill>
            </a:endParaRPr>
          </a:p>
        </p:txBody>
      </p:sp>
      <p:sp>
        <p:nvSpPr>
          <p:cNvPr id="250" name="Google Shape;250;p32"/>
          <p:cNvSpPr/>
          <p:nvPr/>
        </p:nvSpPr>
        <p:spPr>
          <a:xfrm>
            <a:off x="6252750" y="4458150"/>
            <a:ext cx="2084100" cy="478200"/>
          </a:xfrm>
          <a:prstGeom prst="rect">
            <a:avLst/>
          </a:prstGeom>
          <a:noFill/>
          <a:ln cap="flat" cmpd="sng" w="9525">
            <a:solidFill>
              <a:srgbClr val="4DD0E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CDCFE"/>
                </a:solidFill>
              </a:rPr>
              <a:t>Node V8 code</a:t>
            </a:r>
            <a:endParaRPr>
              <a:solidFill>
                <a:srgbClr val="EEFF41"/>
              </a:solidFill>
            </a:endParaRPr>
          </a:p>
        </p:txBody>
      </p:sp>
      <p:sp>
        <p:nvSpPr>
          <p:cNvPr id="251" name="Google Shape;251;p32"/>
          <p:cNvSpPr/>
          <p:nvPr/>
        </p:nvSpPr>
        <p:spPr>
          <a:xfrm>
            <a:off x="6252750" y="4277800"/>
            <a:ext cx="2084100" cy="1440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2FFF12"/>
              </a:solidFill>
            </a:endParaRPr>
          </a:p>
        </p:txBody>
      </p:sp>
      <p:sp>
        <p:nvSpPr>
          <p:cNvPr id="252" name="Google Shape;252;p32"/>
          <p:cNvSpPr/>
          <p:nvPr/>
        </p:nvSpPr>
        <p:spPr>
          <a:xfrm>
            <a:off x="6252750" y="838525"/>
            <a:ext cx="2084100" cy="34029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00FF"/>
              </a:solidFill>
            </a:endParaRPr>
          </a:p>
        </p:txBody>
      </p:sp>
      <p:cxnSp>
        <p:nvCxnSpPr>
          <p:cNvPr id="253" name="Google Shape;253;p32"/>
          <p:cNvCxnSpPr/>
          <p:nvPr/>
        </p:nvCxnSpPr>
        <p:spPr>
          <a:xfrm flipH="1" rot="10800000">
            <a:off x="8494050" y="948300"/>
            <a:ext cx="20700" cy="3274500"/>
          </a:xfrm>
          <a:prstGeom prst="straightConnector1">
            <a:avLst/>
          </a:prstGeom>
          <a:noFill/>
          <a:ln cap="flat" cmpd="sng" w="9525">
            <a:solidFill>
              <a:srgbClr val="FF00FF"/>
            </a:solidFill>
            <a:prstDash val="solid"/>
            <a:round/>
            <a:headEnd len="med" w="med" type="none"/>
            <a:tailEnd len="med" w="med" type="triangle"/>
          </a:ln>
        </p:spPr>
      </p:cxnSp>
      <p:sp>
        <p:nvSpPr>
          <p:cNvPr id="254" name="Google Shape;254;p32"/>
          <p:cNvSpPr txBox="1"/>
          <p:nvPr/>
        </p:nvSpPr>
        <p:spPr>
          <a:xfrm>
            <a:off x="8561200" y="2202475"/>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FF"/>
                </a:solidFill>
              </a:rPr>
              <a:t>Heap</a:t>
            </a:r>
            <a:endParaRPr sz="900">
              <a:solidFill>
                <a:srgbClr val="FF00FF"/>
              </a:solidFill>
            </a:endParaRPr>
          </a:p>
        </p:txBody>
      </p:sp>
      <p:pic>
        <p:nvPicPr>
          <p:cNvPr id="255" name="Google Shape;255;p32"/>
          <p:cNvPicPr preferRelativeResize="0"/>
          <p:nvPr/>
        </p:nvPicPr>
        <p:blipFill rotWithShape="1">
          <a:blip r:embed="rId3">
            <a:alphaModFix/>
          </a:blip>
          <a:srcRect b="39729" l="0" r="0" t="30196"/>
          <a:stretch/>
        </p:blipFill>
        <p:spPr>
          <a:xfrm>
            <a:off x="195850" y="948300"/>
            <a:ext cx="5064325" cy="841074"/>
          </a:xfrm>
          <a:prstGeom prst="rect">
            <a:avLst/>
          </a:prstGeom>
          <a:noFill/>
          <a:ln>
            <a:noFill/>
          </a:ln>
        </p:spPr>
      </p:pic>
      <p:sp>
        <p:nvSpPr>
          <p:cNvPr id="256" name="Google Shape;256;p32"/>
          <p:cNvSpPr txBox="1"/>
          <p:nvPr/>
        </p:nvSpPr>
        <p:spPr>
          <a:xfrm>
            <a:off x="5604900" y="905100"/>
            <a:ext cx="595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EEFF41"/>
                </a:solidFill>
              </a:rPr>
              <a:t>0x555555</a:t>
            </a:r>
            <a:endParaRPr sz="1200"/>
          </a:p>
        </p:txBody>
      </p:sp>
      <p:cxnSp>
        <p:nvCxnSpPr>
          <p:cNvPr id="257" name="Google Shape;257;p32"/>
          <p:cNvCxnSpPr>
            <a:stCxn id="256" idx="1"/>
            <a:endCxn id="249" idx="1"/>
          </p:cNvCxnSpPr>
          <p:nvPr/>
        </p:nvCxnSpPr>
        <p:spPr>
          <a:xfrm flipH="1" rot="10800000">
            <a:off x="5604900" y="474150"/>
            <a:ext cx="657600" cy="577200"/>
          </a:xfrm>
          <a:prstGeom prst="curvedConnector3">
            <a:avLst>
              <a:gd fmla="val -36211" name="adj1"/>
            </a:avLst>
          </a:prstGeom>
          <a:noFill/>
          <a:ln cap="flat" cmpd="sng" w="9525">
            <a:solidFill>
              <a:srgbClr val="F8F9FA"/>
            </a:solidFill>
            <a:prstDash val="solid"/>
            <a:round/>
            <a:headEnd len="med" w="med" type="triangle"/>
            <a:tailEnd len="med" w="med" type="none"/>
          </a:ln>
        </p:spPr>
      </p:cxnSp>
      <p:sp>
        <p:nvSpPr>
          <p:cNvPr id="258" name="Google Shape;258;p32"/>
          <p:cNvSpPr/>
          <p:nvPr/>
        </p:nvSpPr>
        <p:spPr>
          <a:xfrm>
            <a:off x="6544825" y="1010875"/>
            <a:ext cx="1500000" cy="270000"/>
          </a:xfrm>
          <a:prstGeom prst="rect">
            <a:avLst/>
          </a:prstGeom>
          <a:noFill/>
          <a:ln cap="flat" cmpd="sng" w="9525">
            <a:solidFill>
              <a:srgbClr val="F8F9F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ECECEC"/>
                </a:solidFill>
              </a:rPr>
              <a:t>y object</a:t>
            </a:r>
            <a:endParaRPr sz="700">
              <a:solidFill>
                <a:srgbClr val="ECECEC"/>
              </a:solidFill>
            </a:endParaRPr>
          </a:p>
        </p:txBody>
      </p:sp>
      <p:sp>
        <p:nvSpPr>
          <p:cNvPr id="259" name="Google Shape;259;p32"/>
          <p:cNvSpPr/>
          <p:nvPr/>
        </p:nvSpPr>
        <p:spPr>
          <a:xfrm>
            <a:off x="6544825" y="1287725"/>
            <a:ext cx="1500000" cy="270000"/>
          </a:xfrm>
          <a:prstGeom prst="rect">
            <a:avLst/>
          </a:prstGeom>
          <a:noFill/>
          <a:ln cap="flat" cmpd="sng" w="9525">
            <a:solidFill>
              <a:srgbClr val="F8F9F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ECECEC"/>
                </a:solidFill>
              </a:rPr>
              <a:t>properties</a:t>
            </a:r>
            <a:endParaRPr sz="700">
              <a:solidFill>
                <a:srgbClr val="ECECEC"/>
              </a:solidFill>
            </a:endParaRPr>
          </a:p>
        </p:txBody>
      </p:sp>
      <p:sp>
        <p:nvSpPr>
          <p:cNvPr id="260" name="Google Shape;260;p32"/>
          <p:cNvSpPr/>
          <p:nvPr/>
        </p:nvSpPr>
        <p:spPr>
          <a:xfrm>
            <a:off x="6544750" y="1564575"/>
            <a:ext cx="1500000" cy="270000"/>
          </a:xfrm>
          <a:prstGeom prst="rect">
            <a:avLst/>
          </a:prstGeom>
          <a:noFill/>
          <a:ln cap="flat" cmpd="sng" w="9525">
            <a:solidFill>
              <a:srgbClr val="F8F9F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ECECEC"/>
                </a:solidFill>
              </a:rPr>
              <a:t>elements</a:t>
            </a:r>
            <a:endParaRPr sz="700">
              <a:solidFill>
                <a:srgbClr val="ECECEC"/>
              </a:solidFill>
            </a:endParaRPr>
          </a:p>
        </p:txBody>
      </p:sp>
      <p:sp>
        <p:nvSpPr>
          <p:cNvPr id="261" name="Google Shape;261;p32"/>
          <p:cNvSpPr/>
          <p:nvPr/>
        </p:nvSpPr>
        <p:spPr>
          <a:xfrm>
            <a:off x="6601975" y="2354875"/>
            <a:ext cx="463800" cy="270000"/>
          </a:xfrm>
          <a:prstGeom prst="rect">
            <a:avLst/>
          </a:prstGeom>
          <a:noFill/>
          <a:ln cap="flat" cmpd="sng" w="9525">
            <a:solidFill>
              <a:srgbClr val="F8F9F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ECECEC"/>
                </a:solidFill>
              </a:rPr>
              <a:t>10</a:t>
            </a:r>
            <a:endParaRPr sz="700">
              <a:solidFill>
                <a:srgbClr val="ECECEC"/>
              </a:solidFill>
            </a:endParaRPr>
          </a:p>
        </p:txBody>
      </p:sp>
      <p:sp>
        <p:nvSpPr>
          <p:cNvPr id="262" name="Google Shape;262;p32"/>
          <p:cNvSpPr/>
          <p:nvPr/>
        </p:nvSpPr>
        <p:spPr>
          <a:xfrm>
            <a:off x="7058400" y="2354875"/>
            <a:ext cx="463800" cy="270000"/>
          </a:xfrm>
          <a:prstGeom prst="rect">
            <a:avLst/>
          </a:prstGeom>
          <a:noFill/>
          <a:ln cap="flat" cmpd="sng" w="9525">
            <a:solidFill>
              <a:srgbClr val="F8F9F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ECECEC"/>
                </a:solidFill>
              </a:rPr>
              <a:t>20</a:t>
            </a:r>
            <a:endParaRPr sz="700">
              <a:solidFill>
                <a:srgbClr val="ECECEC"/>
              </a:solidFill>
            </a:endParaRPr>
          </a:p>
        </p:txBody>
      </p:sp>
      <p:sp>
        <p:nvSpPr>
          <p:cNvPr id="263" name="Google Shape;263;p32"/>
          <p:cNvSpPr/>
          <p:nvPr/>
        </p:nvSpPr>
        <p:spPr>
          <a:xfrm>
            <a:off x="6468551" y="2109350"/>
            <a:ext cx="950400" cy="27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ECECEC"/>
                </a:solidFill>
              </a:rPr>
              <a:t>y properties array</a:t>
            </a:r>
            <a:endParaRPr sz="700">
              <a:solidFill>
                <a:srgbClr val="ECECEC"/>
              </a:solidFill>
            </a:endParaRPr>
          </a:p>
        </p:txBody>
      </p:sp>
      <p:cxnSp>
        <p:nvCxnSpPr>
          <p:cNvPr id="264" name="Google Shape;264;p32"/>
          <p:cNvCxnSpPr>
            <a:stCxn id="261" idx="1"/>
            <a:endCxn id="259" idx="1"/>
          </p:cNvCxnSpPr>
          <p:nvPr/>
        </p:nvCxnSpPr>
        <p:spPr>
          <a:xfrm rot="10800000">
            <a:off x="6544975" y="1422775"/>
            <a:ext cx="57000" cy="1067100"/>
          </a:xfrm>
          <a:prstGeom prst="curvedConnector3">
            <a:avLst>
              <a:gd fmla="val 518026" name="adj1"/>
            </a:avLst>
          </a:prstGeom>
          <a:noFill/>
          <a:ln cap="flat" cmpd="sng" w="9525">
            <a:solidFill>
              <a:srgbClr val="F8F9FA"/>
            </a:solidFill>
            <a:prstDash val="solid"/>
            <a:round/>
            <a:headEnd len="med" w="med" type="triangle"/>
            <a:tailEnd len="med" w="med" type="none"/>
          </a:ln>
        </p:spPr>
      </p:cxnSp>
      <p:sp>
        <p:nvSpPr>
          <p:cNvPr id="265" name="Google Shape;265;p32"/>
          <p:cNvSpPr/>
          <p:nvPr/>
        </p:nvSpPr>
        <p:spPr>
          <a:xfrm>
            <a:off x="7261750" y="3808125"/>
            <a:ext cx="463800" cy="270000"/>
          </a:xfrm>
          <a:prstGeom prst="rect">
            <a:avLst/>
          </a:prstGeom>
          <a:noFill/>
          <a:ln cap="flat" cmpd="sng" w="9525">
            <a:solidFill>
              <a:srgbClr val="F8F9F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ECECEC"/>
                </a:solidFill>
              </a:rPr>
              <a:t>‘a’</a:t>
            </a:r>
            <a:endParaRPr sz="700">
              <a:solidFill>
                <a:srgbClr val="ECECEC"/>
              </a:solidFill>
            </a:endParaRPr>
          </a:p>
        </p:txBody>
      </p:sp>
      <p:sp>
        <p:nvSpPr>
          <p:cNvPr id="266" name="Google Shape;266;p32"/>
          <p:cNvSpPr/>
          <p:nvPr/>
        </p:nvSpPr>
        <p:spPr>
          <a:xfrm>
            <a:off x="7718175" y="3808125"/>
            <a:ext cx="463800" cy="270000"/>
          </a:xfrm>
          <a:prstGeom prst="rect">
            <a:avLst/>
          </a:prstGeom>
          <a:noFill/>
          <a:ln cap="flat" cmpd="sng" w="9525">
            <a:solidFill>
              <a:srgbClr val="F8F9F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ECECEC"/>
                </a:solidFill>
              </a:rPr>
              <a:t>‘b’</a:t>
            </a:r>
            <a:endParaRPr sz="700">
              <a:solidFill>
                <a:srgbClr val="ECECEC"/>
              </a:solidFill>
            </a:endParaRPr>
          </a:p>
        </p:txBody>
      </p:sp>
      <p:sp>
        <p:nvSpPr>
          <p:cNvPr id="267" name="Google Shape;267;p32"/>
          <p:cNvSpPr/>
          <p:nvPr/>
        </p:nvSpPr>
        <p:spPr>
          <a:xfrm>
            <a:off x="7061575" y="3463300"/>
            <a:ext cx="1232100" cy="27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ECECEC"/>
                </a:solidFill>
              </a:rPr>
              <a:t>y hidden class/</a:t>
            </a:r>
            <a:endParaRPr sz="700">
              <a:solidFill>
                <a:srgbClr val="ECECEC"/>
              </a:solidFill>
            </a:endParaRPr>
          </a:p>
          <a:p>
            <a:pPr indent="0" lvl="0" marL="0" rtl="0" algn="ctr">
              <a:spcBef>
                <a:spcPts val="0"/>
              </a:spcBef>
              <a:spcAft>
                <a:spcPts val="0"/>
              </a:spcAft>
              <a:buNone/>
            </a:pPr>
            <a:r>
              <a:rPr lang="en" sz="700">
                <a:solidFill>
                  <a:srgbClr val="ECECEC"/>
                </a:solidFill>
              </a:rPr>
              <a:t>property descriptors</a:t>
            </a:r>
            <a:endParaRPr sz="700">
              <a:solidFill>
                <a:srgbClr val="ECECEC"/>
              </a:solidFill>
            </a:endParaRPr>
          </a:p>
        </p:txBody>
      </p:sp>
      <p:cxnSp>
        <p:nvCxnSpPr>
          <p:cNvPr id="268" name="Google Shape;268;p32"/>
          <p:cNvCxnSpPr>
            <a:stCxn id="265" idx="1"/>
            <a:endCxn id="258" idx="3"/>
          </p:cNvCxnSpPr>
          <p:nvPr/>
        </p:nvCxnSpPr>
        <p:spPr>
          <a:xfrm flipH="1" rot="10800000">
            <a:off x="7261750" y="1145925"/>
            <a:ext cx="783000" cy="2797200"/>
          </a:xfrm>
          <a:prstGeom prst="curvedConnector5">
            <a:avLst>
              <a:gd fmla="val -30412" name="adj1"/>
              <a:gd fmla="val 50001" name="adj2"/>
              <a:gd fmla="val 130421" name="adj3"/>
            </a:avLst>
          </a:prstGeom>
          <a:noFill/>
          <a:ln cap="flat" cmpd="sng" w="9525">
            <a:solidFill>
              <a:srgbClr val="F8F9FA"/>
            </a:solidFill>
            <a:prstDash val="solid"/>
            <a:round/>
            <a:headEnd len="med" w="med" type="triangle"/>
            <a:tailEnd len="med" w="med" type="none"/>
          </a:ln>
        </p:spPr>
      </p:cxnSp>
      <p:sp>
        <p:nvSpPr>
          <p:cNvPr id="269" name="Google Shape;269;p32"/>
          <p:cNvSpPr txBox="1"/>
          <p:nvPr/>
        </p:nvSpPr>
        <p:spPr>
          <a:xfrm>
            <a:off x="298550" y="1956950"/>
            <a:ext cx="5247300" cy="1793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2"/>
              </a:buClr>
              <a:buSzPts val="1300"/>
              <a:buChar char="●"/>
            </a:pPr>
            <a:r>
              <a:rPr lang="en" sz="1300">
                <a:solidFill>
                  <a:schemeClr val="lt2"/>
                </a:solidFill>
              </a:rPr>
              <a:t>y.a is accessed</a:t>
            </a:r>
            <a:endParaRPr sz="1300">
              <a:solidFill>
                <a:schemeClr val="lt2"/>
              </a:solidFill>
            </a:endParaRPr>
          </a:p>
          <a:p>
            <a:pPr indent="-311150" lvl="0" marL="457200" rtl="0" algn="l">
              <a:spcBef>
                <a:spcPts val="0"/>
              </a:spcBef>
              <a:spcAft>
                <a:spcPts val="0"/>
              </a:spcAft>
              <a:buClr>
                <a:schemeClr val="lt2"/>
              </a:buClr>
              <a:buSzPts val="1300"/>
              <a:buChar char="●"/>
            </a:pPr>
            <a:r>
              <a:rPr lang="en" sz="1300">
                <a:solidFill>
                  <a:schemeClr val="lt2"/>
                </a:solidFill>
              </a:rPr>
              <a:t>V8 needs to know the offset of a in the </a:t>
            </a:r>
            <a:r>
              <a:rPr lang="en" sz="1300">
                <a:solidFill>
                  <a:schemeClr val="lt2"/>
                </a:solidFill>
              </a:rPr>
              <a:t>properties</a:t>
            </a:r>
            <a:r>
              <a:rPr lang="en" sz="1300">
                <a:solidFill>
                  <a:schemeClr val="lt2"/>
                </a:solidFill>
              </a:rPr>
              <a:t> array </a:t>
            </a:r>
            <a:endParaRPr sz="1300">
              <a:solidFill>
                <a:schemeClr val="lt2"/>
              </a:solidFill>
            </a:endParaRPr>
          </a:p>
          <a:p>
            <a:pPr indent="-311150" lvl="0" marL="457200" rtl="0" algn="l">
              <a:spcBef>
                <a:spcPts val="0"/>
              </a:spcBef>
              <a:spcAft>
                <a:spcPts val="0"/>
              </a:spcAft>
              <a:buClr>
                <a:schemeClr val="lt2"/>
              </a:buClr>
              <a:buSzPts val="1300"/>
              <a:buChar char="●"/>
            </a:pPr>
            <a:r>
              <a:rPr lang="en" sz="1300">
                <a:solidFill>
                  <a:schemeClr val="lt2"/>
                </a:solidFill>
              </a:rPr>
              <a:t>V8 looks up hidden class </a:t>
            </a:r>
            <a:r>
              <a:rPr lang="en" sz="1300">
                <a:solidFill>
                  <a:schemeClr val="lt2"/>
                </a:solidFill>
              </a:rPr>
              <a:t>property</a:t>
            </a:r>
            <a:r>
              <a:rPr lang="en" sz="1300">
                <a:solidFill>
                  <a:schemeClr val="lt2"/>
                </a:solidFill>
              </a:rPr>
              <a:t> descriptor array</a:t>
            </a:r>
            <a:endParaRPr sz="1300">
              <a:solidFill>
                <a:schemeClr val="lt2"/>
              </a:solidFill>
            </a:endParaRPr>
          </a:p>
          <a:p>
            <a:pPr indent="-311150" lvl="0" marL="457200" rtl="0" algn="l">
              <a:spcBef>
                <a:spcPts val="0"/>
              </a:spcBef>
              <a:spcAft>
                <a:spcPts val="0"/>
              </a:spcAft>
              <a:buClr>
                <a:schemeClr val="lt2"/>
              </a:buClr>
              <a:buSzPts val="1300"/>
              <a:buChar char="●"/>
            </a:pPr>
            <a:r>
              <a:rPr lang="en" sz="1300">
                <a:solidFill>
                  <a:schemeClr val="lt2"/>
                </a:solidFill>
              </a:rPr>
              <a:t>Finds ‘a’ in offset 0</a:t>
            </a:r>
            <a:endParaRPr sz="1300">
              <a:solidFill>
                <a:schemeClr val="lt2"/>
              </a:solidFill>
            </a:endParaRPr>
          </a:p>
          <a:p>
            <a:pPr indent="-311150" lvl="0" marL="457200" rtl="0" algn="l">
              <a:spcBef>
                <a:spcPts val="0"/>
              </a:spcBef>
              <a:spcAft>
                <a:spcPts val="0"/>
              </a:spcAft>
              <a:buClr>
                <a:schemeClr val="lt2"/>
              </a:buClr>
              <a:buSzPts val="1300"/>
              <a:buChar char="●"/>
            </a:pPr>
            <a:r>
              <a:rPr lang="en" sz="1300">
                <a:solidFill>
                  <a:schemeClr val="lt2"/>
                </a:solidFill>
              </a:rPr>
              <a:t>Uses 0 to access the properties array gets 10!</a:t>
            </a:r>
            <a:endParaRPr sz="1300">
              <a:solidFill>
                <a:schemeClr val="lt2"/>
              </a:solidFill>
            </a:endParaRPr>
          </a:p>
          <a:p>
            <a:pPr indent="-311150" lvl="0" marL="457200" rtl="0" algn="l">
              <a:spcBef>
                <a:spcPts val="0"/>
              </a:spcBef>
              <a:spcAft>
                <a:spcPts val="0"/>
              </a:spcAft>
              <a:buClr>
                <a:schemeClr val="lt2"/>
              </a:buClr>
              <a:buSzPts val="1300"/>
              <a:buChar char="●"/>
            </a:pPr>
            <a:r>
              <a:rPr lang="en" sz="1300">
                <a:solidFill>
                  <a:schemeClr val="lt2"/>
                </a:solidFill>
              </a:rPr>
              <a:t>This is slow… </a:t>
            </a:r>
            <a:endParaRPr sz="1300">
              <a:solidFill>
                <a:schemeClr val="lt2"/>
              </a:solidFill>
            </a:endParaRPr>
          </a:p>
          <a:p>
            <a:pPr indent="-311150" lvl="0" marL="457200" rtl="0" algn="l">
              <a:spcBef>
                <a:spcPts val="0"/>
              </a:spcBef>
              <a:spcAft>
                <a:spcPts val="0"/>
              </a:spcAft>
              <a:buClr>
                <a:schemeClr val="lt2"/>
              </a:buClr>
              <a:buSzPts val="1300"/>
              <a:buChar char="●"/>
            </a:pPr>
            <a:r>
              <a:rPr lang="en" sz="1300">
                <a:solidFill>
                  <a:schemeClr val="lt2"/>
                </a:solidFill>
              </a:rPr>
              <a:t>So v8 remember this and cache it in the object </a:t>
            </a:r>
            <a:endParaRPr sz="1300">
              <a:solidFill>
                <a:schemeClr val="lt2"/>
              </a:solidFill>
            </a:endParaRPr>
          </a:p>
        </p:txBody>
      </p:sp>
      <p:sp>
        <p:nvSpPr>
          <p:cNvPr id="270" name="Google Shape;270;p32"/>
          <p:cNvSpPr/>
          <p:nvPr/>
        </p:nvSpPr>
        <p:spPr>
          <a:xfrm>
            <a:off x="6547552" y="1835145"/>
            <a:ext cx="1500000" cy="270000"/>
          </a:xfrm>
          <a:prstGeom prst="rect">
            <a:avLst/>
          </a:prstGeom>
          <a:noFill/>
          <a:ln cap="flat" cmpd="sng" w="9525">
            <a:solidFill>
              <a:srgbClr val="EEFF4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EEFF41"/>
                </a:solidFill>
              </a:rPr>
              <a:t>a’s offset 0 (inline cache)</a:t>
            </a:r>
            <a:endParaRPr sz="700">
              <a:solidFill>
                <a:srgbClr val="EEFF41"/>
              </a:solidFill>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212"/>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Node HTTP</a:t>
            </a:r>
            <a:endParaRPr/>
          </a:p>
        </p:txBody>
      </p:sp>
      <p:sp>
        <p:nvSpPr>
          <p:cNvPr id="1949" name="Google Shape;1949;p212"/>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HTTP module</a:t>
            </a:r>
            <a:endParaRPr/>
          </a:p>
        </p:txBody>
      </p:sp>
      <p:sp>
        <p:nvSpPr>
          <p:cNvPr id="1950" name="Google Shape;1950;p212"/>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4" name="Shape 1954"/>
        <p:cNvGrpSpPr/>
        <p:nvPr/>
      </p:nvGrpSpPr>
      <p:grpSpPr>
        <a:xfrm>
          <a:off x="0" y="0"/>
          <a:ext cx="0" cy="0"/>
          <a:chOff x="0" y="0"/>
          <a:chExt cx="0" cy="0"/>
        </a:xfrm>
      </p:grpSpPr>
      <p:sp>
        <p:nvSpPr>
          <p:cNvPr id="1955" name="Google Shape;1955;p2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HTTP</a:t>
            </a:r>
            <a:endParaRPr/>
          </a:p>
        </p:txBody>
      </p:sp>
      <p:sp>
        <p:nvSpPr>
          <p:cNvPr id="1956" name="Google Shape;1956;p2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Hypertext transfer protocol </a:t>
            </a:r>
            <a:endParaRPr/>
          </a:p>
          <a:p>
            <a:pPr indent="-342900" lvl="0" marL="457200" rtl="0" algn="l">
              <a:spcBef>
                <a:spcPts val="0"/>
              </a:spcBef>
              <a:spcAft>
                <a:spcPts val="0"/>
              </a:spcAft>
              <a:buSzPts val="1800"/>
              <a:buChar char="●"/>
            </a:pPr>
            <a:r>
              <a:rPr lang="en"/>
              <a:t>Request / Response</a:t>
            </a:r>
            <a:endParaRPr/>
          </a:p>
          <a:p>
            <a:pPr indent="-342900" lvl="0" marL="457200" rtl="0" algn="l">
              <a:spcBef>
                <a:spcPts val="0"/>
              </a:spcBef>
              <a:spcAft>
                <a:spcPts val="0"/>
              </a:spcAft>
              <a:buSzPts val="1800"/>
              <a:buChar char="●"/>
            </a:pPr>
            <a:r>
              <a:rPr lang="en"/>
              <a:t>Node implements HTTP client and server</a:t>
            </a:r>
            <a:endParaRPr/>
          </a:p>
          <a:p>
            <a:pPr indent="-342900" lvl="0" marL="457200" rtl="0" algn="l">
              <a:spcBef>
                <a:spcPts val="0"/>
              </a:spcBef>
              <a:spcAft>
                <a:spcPts val="0"/>
              </a:spcAft>
              <a:buSzPts val="1800"/>
              <a:buChar char="●"/>
            </a:pPr>
            <a:r>
              <a:rPr lang="en"/>
              <a:t>Supports HTTP/1.1 and HTTP/2</a:t>
            </a:r>
            <a:endParaRPr/>
          </a:p>
          <a:p>
            <a:pPr indent="-342900" lvl="0" marL="457200" rtl="0" algn="l">
              <a:spcBef>
                <a:spcPts val="0"/>
              </a:spcBef>
              <a:spcAft>
                <a:spcPts val="0"/>
              </a:spcAft>
              <a:buSzPts val="1800"/>
              <a:buChar char="●"/>
            </a:pPr>
            <a:r>
              <a:rPr lang="en"/>
              <a:t>On top of TCP</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id="1961" name="Google Shape;1961;p2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Client / Server</a:t>
            </a:r>
            <a:endParaRPr/>
          </a:p>
        </p:txBody>
      </p:sp>
      <p:sp>
        <p:nvSpPr>
          <p:cNvPr id="1962" name="Google Shape;1962;p214"/>
          <p:cNvSpPr txBox="1"/>
          <p:nvPr>
            <p:ph idx="1" type="body"/>
          </p:nvPr>
        </p:nvSpPr>
        <p:spPr>
          <a:xfrm>
            <a:off x="311700" y="1152475"/>
            <a:ext cx="8520600" cy="3157800"/>
          </a:xfrm>
          <a:prstGeom prst="rect">
            <a:avLst/>
          </a:prstGeom>
          <a:ln>
            <a:noFill/>
          </a:ln>
        </p:spPr>
        <p:txBody>
          <a:bodyPr anchorCtr="0" anchor="t" bIns="91425" lIns="91425" spcFirstLastPara="1" rIns="91425" wrap="square" tIns="91425">
            <a:normAutofit/>
          </a:bodyPr>
          <a:lstStyle/>
          <a:p>
            <a:pPr indent="-381000" lvl="0" marL="457200" rtl="0" algn="l">
              <a:lnSpc>
                <a:spcPct val="150000"/>
              </a:lnSpc>
              <a:spcBef>
                <a:spcPts val="1200"/>
              </a:spcBef>
              <a:spcAft>
                <a:spcPts val="0"/>
              </a:spcAft>
              <a:buSzPts val="2400"/>
              <a:buChar char="●"/>
            </a:pPr>
            <a:r>
              <a:rPr lang="en" sz="2400"/>
              <a:t>(Client) Browser, python or javascript app, or any app that makes HTTP request</a:t>
            </a:r>
            <a:endParaRPr sz="2400"/>
          </a:p>
          <a:p>
            <a:pPr indent="-381000" lvl="0" marL="457200" rtl="0" algn="l">
              <a:lnSpc>
                <a:spcPct val="150000"/>
              </a:lnSpc>
              <a:spcBef>
                <a:spcPts val="0"/>
              </a:spcBef>
              <a:spcAft>
                <a:spcPts val="0"/>
              </a:spcAft>
              <a:buSzPts val="2400"/>
              <a:buChar char="●"/>
            </a:pPr>
            <a:r>
              <a:rPr lang="en" sz="2400"/>
              <a:t>(Server) HTTP Web Server, e.g. IIS, Apache Tomcat, NodeJS, Python Tornado</a:t>
            </a:r>
            <a:endParaRPr sz="2400"/>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215"/>
          <p:cNvSpPr/>
          <p:nvPr/>
        </p:nvSpPr>
        <p:spPr>
          <a:xfrm>
            <a:off x="1014075" y="1291250"/>
            <a:ext cx="2344800" cy="72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Method</a:t>
            </a:r>
            <a:endParaRPr sz="2400"/>
          </a:p>
        </p:txBody>
      </p:sp>
      <p:sp>
        <p:nvSpPr>
          <p:cNvPr id="1968" name="Google Shape;1968;p215"/>
          <p:cNvSpPr/>
          <p:nvPr/>
        </p:nvSpPr>
        <p:spPr>
          <a:xfrm>
            <a:off x="1014075" y="2092707"/>
            <a:ext cx="7250400" cy="72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Headers</a:t>
            </a:r>
            <a:endParaRPr sz="2400"/>
          </a:p>
        </p:txBody>
      </p:sp>
      <p:sp>
        <p:nvSpPr>
          <p:cNvPr id="1969" name="Google Shape;1969;p215"/>
          <p:cNvSpPr/>
          <p:nvPr/>
        </p:nvSpPr>
        <p:spPr>
          <a:xfrm>
            <a:off x="1014075" y="2886950"/>
            <a:ext cx="7250400" cy="72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Body</a:t>
            </a:r>
            <a:endParaRPr sz="2400"/>
          </a:p>
        </p:txBody>
      </p:sp>
      <p:sp>
        <p:nvSpPr>
          <p:cNvPr id="1970" name="Google Shape;1970;p215"/>
          <p:cNvSpPr txBox="1"/>
          <p:nvPr>
            <p:ph type="ctrTitle"/>
          </p:nvPr>
        </p:nvSpPr>
        <p:spPr>
          <a:xfrm>
            <a:off x="311700" y="445025"/>
            <a:ext cx="8520600" cy="572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HTTP Request</a:t>
            </a:r>
            <a:endParaRPr/>
          </a:p>
        </p:txBody>
      </p:sp>
      <p:sp>
        <p:nvSpPr>
          <p:cNvPr id="1971" name="Google Shape;1971;p215"/>
          <p:cNvSpPr/>
          <p:nvPr/>
        </p:nvSpPr>
        <p:spPr>
          <a:xfrm>
            <a:off x="3466800" y="1291250"/>
            <a:ext cx="2344800" cy="72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PATH</a:t>
            </a:r>
            <a:endParaRPr sz="2400"/>
          </a:p>
        </p:txBody>
      </p:sp>
      <p:sp>
        <p:nvSpPr>
          <p:cNvPr id="1972" name="Google Shape;1972;p215"/>
          <p:cNvSpPr/>
          <p:nvPr/>
        </p:nvSpPr>
        <p:spPr>
          <a:xfrm>
            <a:off x="5919525" y="1291250"/>
            <a:ext cx="2344800" cy="72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Protocol</a:t>
            </a:r>
            <a:endParaRPr sz="2400"/>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sp>
        <p:nvSpPr>
          <p:cNvPr id="1977" name="Google Shape;1977;p216"/>
          <p:cNvSpPr txBox="1"/>
          <p:nvPr>
            <p:ph type="ctrTitle"/>
          </p:nvPr>
        </p:nvSpPr>
        <p:spPr>
          <a:xfrm>
            <a:off x="311700" y="445025"/>
            <a:ext cx="8520600" cy="572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HTTP Request</a:t>
            </a:r>
            <a:endParaRPr/>
          </a:p>
        </p:txBody>
      </p:sp>
      <p:pic>
        <p:nvPicPr>
          <p:cNvPr id="1978" name="Google Shape;1978;p216"/>
          <p:cNvPicPr preferRelativeResize="0"/>
          <p:nvPr/>
        </p:nvPicPr>
        <p:blipFill rotWithShape="1">
          <a:blip r:embed="rId3">
            <a:alphaModFix/>
          </a:blip>
          <a:srcRect b="45548" l="0" r="0" t="0"/>
          <a:stretch/>
        </p:blipFill>
        <p:spPr>
          <a:xfrm>
            <a:off x="428625" y="1224400"/>
            <a:ext cx="8286750" cy="383800"/>
          </a:xfrm>
          <a:prstGeom prst="rect">
            <a:avLst/>
          </a:prstGeom>
          <a:noFill/>
          <a:ln>
            <a:noFill/>
          </a:ln>
        </p:spPr>
      </p:pic>
      <p:pic>
        <p:nvPicPr>
          <p:cNvPr id="1979" name="Google Shape;1979;p216"/>
          <p:cNvPicPr preferRelativeResize="0"/>
          <p:nvPr/>
        </p:nvPicPr>
        <p:blipFill rotWithShape="1">
          <a:blip r:embed="rId4">
            <a:alphaModFix/>
          </a:blip>
          <a:srcRect b="-4430" l="0" r="0" t="4430"/>
          <a:stretch/>
        </p:blipFill>
        <p:spPr>
          <a:xfrm>
            <a:off x="1306375" y="2085150"/>
            <a:ext cx="5419725" cy="1685925"/>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3" name="Shape 1983"/>
        <p:cNvGrpSpPr/>
        <p:nvPr/>
      </p:nvGrpSpPr>
      <p:grpSpPr>
        <a:xfrm>
          <a:off x="0" y="0"/>
          <a:ext cx="0" cy="0"/>
          <a:chOff x="0" y="0"/>
          <a:chExt cx="0" cy="0"/>
        </a:xfrm>
      </p:grpSpPr>
      <p:sp>
        <p:nvSpPr>
          <p:cNvPr id="1984" name="Google Shape;1984;p217"/>
          <p:cNvSpPr/>
          <p:nvPr/>
        </p:nvSpPr>
        <p:spPr>
          <a:xfrm>
            <a:off x="1014075" y="1291250"/>
            <a:ext cx="2344800" cy="72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Protocol</a:t>
            </a:r>
            <a:endParaRPr sz="2400"/>
          </a:p>
        </p:txBody>
      </p:sp>
      <p:sp>
        <p:nvSpPr>
          <p:cNvPr id="1985" name="Google Shape;1985;p217"/>
          <p:cNvSpPr/>
          <p:nvPr/>
        </p:nvSpPr>
        <p:spPr>
          <a:xfrm>
            <a:off x="1014075" y="2092707"/>
            <a:ext cx="7250400" cy="72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Headers</a:t>
            </a:r>
            <a:endParaRPr sz="2400"/>
          </a:p>
        </p:txBody>
      </p:sp>
      <p:sp>
        <p:nvSpPr>
          <p:cNvPr id="1986" name="Google Shape;1986;p217"/>
          <p:cNvSpPr/>
          <p:nvPr/>
        </p:nvSpPr>
        <p:spPr>
          <a:xfrm>
            <a:off x="1014075" y="2886950"/>
            <a:ext cx="7250400" cy="72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Body</a:t>
            </a:r>
            <a:endParaRPr sz="2400"/>
          </a:p>
        </p:txBody>
      </p:sp>
      <p:sp>
        <p:nvSpPr>
          <p:cNvPr id="1987" name="Google Shape;1987;p217"/>
          <p:cNvSpPr txBox="1"/>
          <p:nvPr>
            <p:ph type="ctrTitle"/>
          </p:nvPr>
        </p:nvSpPr>
        <p:spPr>
          <a:xfrm>
            <a:off x="311700" y="445025"/>
            <a:ext cx="8520600" cy="572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HTTP Response</a:t>
            </a:r>
            <a:endParaRPr/>
          </a:p>
        </p:txBody>
      </p:sp>
      <p:sp>
        <p:nvSpPr>
          <p:cNvPr id="1988" name="Google Shape;1988;p217"/>
          <p:cNvSpPr/>
          <p:nvPr/>
        </p:nvSpPr>
        <p:spPr>
          <a:xfrm>
            <a:off x="3466800" y="1291250"/>
            <a:ext cx="2344800" cy="72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Code</a:t>
            </a:r>
            <a:endParaRPr sz="2400"/>
          </a:p>
        </p:txBody>
      </p:sp>
      <p:sp>
        <p:nvSpPr>
          <p:cNvPr id="1989" name="Google Shape;1989;p217"/>
          <p:cNvSpPr/>
          <p:nvPr/>
        </p:nvSpPr>
        <p:spPr>
          <a:xfrm>
            <a:off x="5919525" y="1291250"/>
            <a:ext cx="2344800" cy="72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Code Text</a:t>
            </a:r>
            <a:endParaRPr sz="2400"/>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p218"/>
          <p:cNvSpPr txBox="1"/>
          <p:nvPr>
            <p:ph type="ctrTitle"/>
          </p:nvPr>
        </p:nvSpPr>
        <p:spPr>
          <a:xfrm>
            <a:off x="311700" y="445025"/>
            <a:ext cx="8520600" cy="572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HTTP Response</a:t>
            </a:r>
            <a:endParaRPr/>
          </a:p>
        </p:txBody>
      </p:sp>
      <p:pic>
        <p:nvPicPr>
          <p:cNvPr id="1995" name="Google Shape;1995;p218"/>
          <p:cNvPicPr preferRelativeResize="0"/>
          <p:nvPr/>
        </p:nvPicPr>
        <p:blipFill>
          <a:blip r:embed="rId3">
            <a:alphaModFix/>
          </a:blip>
          <a:stretch>
            <a:fillRect/>
          </a:stretch>
        </p:blipFill>
        <p:spPr>
          <a:xfrm>
            <a:off x="379575" y="1210825"/>
            <a:ext cx="8129599" cy="319120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sp>
        <p:nvSpPr>
          <p:cNvPr id="2000" name="Google Shape;2000;p219"/>
          <p:cNvSpPr txBox="1"/>
          <p:nvPr>
            <p:ph type="title"/>
          </p:nvPr>
        </p:nvSpPr>
        <p:spPr>
          <a:xfrm>
            <a:off x="323425" y="320650"/>
            <a:ext cx="1471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HTTP</a:t>
            </a:r>
            <a:endParaRPr/>
          </a:p>
        </p:txBody>
      </p:sp>
      <p:sp>
        <p:nvSpPr>
          <p:cNvPr id="2001" name="Google Shape;2001;p219"/>
          <p:cNvSpPr txBox="1"/>
          <p:nvPr/>
        </p:nvSpPr>
        <p:spPr>
          <a:xfrm>
            <a:off x="8509900" y="1750025"/>
            <a:ext cx="9300" cy="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2002" name="Google Shape;2002;p219"/>
          <p:cNvCxnSpPr/>
          <p:nvPr/>
        </p:nvCxnSpPr>
        <p:spPr>
          <a:xfrm>
            <a:off x="6827175" y="268275"/>
            <a:ext cx="36900" cy="4551300"/>
          </a:xfrm>
          <a:prstGeom prst="straightConnector1">
            <a:avLst/>
          </a:prstGeom>
          <a:noFill/>
          <a:ln cap="flat" cmpd="sng" w="38100">
            <a:solidFill>
              <a:schemeClr val="lt2"/>
            </a:solidFill>
            <a:prstDash val="solid"/>
            <a:round/>
            <a:headEnd len="med" w="med" type="none"/>
            <a:tailEnd len="med" w="med" type="none"/>
          </a:ln>
        </p:spPr>
      </p:cxnSp>
      <p:cxnSp>
        <p:nvCxnSpPr>
          <p:cNvPr id="2003" name="Google Shape;2003;p219"/>
          <p:cNvCxnSpPr/>
          <p:nvPr/>
        </p:nvCxnSpPr>
        <p:spPr>
          <a:xfrm flipH="1">
            <a:off x="2229575" y="286800"/>
            <a:ext cx="22800" cy="4569900"/>
          </a:xfrm>
          <a:prstGeom prst="straightConnector1">
            <a:avLst/>
          </a:prstGeom>
          <a:noFill/>
          <a:ln cap="flat" cmpd="sng" w="38100">
            <a:solidFill>
              <a:schemeClr val="lt2"/>
            </a:solidFill>
            <a:prstDash val="solid"/>
            <a:round/>
            <a:headEnd len="med" w="med" type="none"/>
            <a:tailEnd len="med" w="med" type="none"/>
          </a:ln>
        </p:spPr>
      </p:cxnSp>
      <p:grpSp>
        <p:nvGrpSpPr>
          <p:cNvPr id="2004" name="Google Shape;2004;p219"/>
          <p:cNvGrpSpPr/>
          <p:nvPr/>
        </p:nvGrpSpPr>
        <p:grpSpPr>
          <a:xfrm>
            <a:off x="2377475" y="1277825"/>
            <a:ext cx="4375800" cy="757425"/>
            <a:chOff x="2377475" y="1277825"/>
            <a:chExt cx="4375800" cy="757425"/>
          </a:xfrm>
        </p:grpSpPr>
        <p:cxnSp>
          <p:nvCxnSpPr>
            <p:cNvPr id="2005" name="Google Shape;2005;p219"/>
            <p:cNvCxnSpPr/>
            <p:nvPr/>
          </p:nvCxnSpPr>
          <p:spPr>
            <a:xfrm>
              <a:off x="2377475" y="1517150"/>
              <a:ext cx="4375800" cy="518100"/>
            </a:xfrm>
            <a:prstGeom prst="straightConnector1">
              <a:avLst/>
            </a:prstGeom>
            <a:noFill/>
            <a:ln cap="flat" cmpd="sng" w="28575">
              <a:solidFill>
                <a:srgbClr val="0000FF"/>
              </a:solidFill>
              <a:prstDash val="solid"/>
              <a:round/>
              <a:headEnd len="med" w="med" type="none"/>
              <a:tailEnd len="med" w="med" type="triangle"/>
            </a:ln>
          </p:spPr>
        </p:cxnSp>
        <p:sp>
          <p:nvSpPr>
            <p:cNvPr id="2006" name="Google Shape;2006;p219"/>
            <p:cNvSpPr txBox="1"/>
            <p:nvPr/>
          </p:nvSpPr>
          <p:spPr>
            <a:xfrm rot="379195">
              <a:off x="4024698" y="1333419"/>
              <a:ext cx="1030161" cy="36101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GET /</a:t>
              </a:r>
              <a:endParaRPr>
                <a:solidFill>
                  <a:schemeClr val="dk1"/>
                </a:solidFill>
              </a:endParaRPr>
            </a:p>
          </p:txBody>
        </p:sp>
      </p:grpSp>
      <p:grpSp>
        <p:nvGrpSpPr>
          <p:cNvPr id="2007" name="Google Shape;2007;p219"/>
          <p:cNvGrpSpPr/>
          <p:nvPr/>
        </p:nvGrpSpPr>
        <p:grpSpPr>
          <a:xfrm>
            <a:off x="2340550" y="2302173"/>
            <a:ext cx="4394100" cy="1204077"/>
            <a:chOff x="2340550" y="2302173"/>
            <a:chExt cx="4394100" cy="1204077"/>
          </a:xfrm>
        </p:grpSpPr>
        <p:cxnSp>
          <p:nvCxnSpPr>
            <p:cNvPr id="2008" name="Google Shape;2008;p219"/>
            <p:cNvCxnSpPr/>
            <p:nvPr/>
          </p:nvCxnSpPr>
          <p:spPr>
            <a:xfrm flipH="1">
              <a:off x="2340550" y="2516250"/>
              <a:ext cx="4394100" cy="990000"/>
            </a:xfrm>
            <a:prstGeom prst="straightConnector1">
              <a:avLst/>
            </a:prstGeom>
            <a:noFill/>
            <a:ln cap="flat" cmpd="sng" w="28575">
              <a:solidFill>
                <a:srgbClr val="FF0000"/>
              </a:solidFill>
              <a:prstDash val="solid"/>
              <a:round/>
              <a:headEnd len="med" w="med" type="none"/>
              <a:tailEnd len="med" w="med" type="triangle"/>
            </a:ln>
          </p:spPr>
        </p:cxnSp>
        <p:sp>
          <p:nvSpPr>
            <p:cNvPr id="2009" name="Google Shape;2009;p219"/>
            <p:cNvSpPr txBox="1"/>
            <p:nvPr/>
          </p:nvSpPr>
          <p:spPr>
            <a:xfrm rot="-972128">
              <a:off x="4121545" y="2429552"/>
              <a:ext cx="1030009" cy="82524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Headers+ index.html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&lt;html&gt;...</a:t>
              </a:r>
              <a:endParaRPr>
                <a:solidFill>
                  <a:schemeClr val="dk1"/>
                </a:solidFill>
              </a:endParaRPr>
            </a:p>
          </p:txBody>
        </p:sp>
      </p:grpSp>
      <p:cxnSp>
        <p:nvCxnSpPr>
          <p:cNvPr id="2010" name="Google Shape;2010;p219"/>
          <p:cNvCxnSpPr/>
          <p:nvPr/>
        </p:nvCxnSpPr>
        <p:spPr>
          <a:xfrm>
            <a:off x="1609650" y="1227575"/>
            <a:ext cx="841800" cy="0"/>
          </a:xfrm>
          <a:prstGeom prst="straightConnector1">
            <a:avLst/>
          </a:prstGeom>
          <a:noFill/>
          <a:ln cap="flat" cmpd="sng" w="76200">
            <a:solidFill>
              <a:srgbClr val="38761D"/>
            </a:solidFill>
            <a:prstDash val="solid"/>
            <a:round/>
            <a:headEnd len="med" w="med" type="none"/>
            <a:tailEnd len="med" w="med" type="none"/>
          </a:ln>
        </p:spPr>
      </p:cxnSp>
      <p:sp>
        <p:nvSpPr>
          <p:cNvPr id="2011" name="Google Shape;2011;p219"/>
          <p:cNvSpPr txBox="1"/>
          <p:nvPr>
            <p:ph type="title"/>
          </p:nvPr>
        </p:nvSpPr>
        <p:spPr>
          <a:xfrm>
            <a:off x="1531950" y="760756"/>
            <a:ext cx="919500" cy="40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solidFill>
                  <a:srgbClr val="6AA84F"/>
                </a:solidFill>
              </a:rPr>
              <a:t>open</a:t>
            </a:r>
            <a:endParaRPr sz="1800">
              <a:solidFill>
                <a:srgbClr val="6AA84F"/>
              </a:solidFill>
            </a:endParaRPr>
          </a:p>
        </p:txBody>
      </p:sp>
      <p:cxnSp>
        <p:nvCxnSpPr>
          <p:cNvPr id="2012" name="Google Shape;2012;p219"/>
          <p:cNvCxnSpPr/>
          <p:nvPr/>
        </p:nvCxnSpPr>
        <p:spPr>
          <a:xfrm>
            <a:off x="1570800" y="4645550"/>
            <a:ext cx="841800" cy="0"/>
          </a:xfrm>
          <a:prstGeom prst="straightConnector1">
            <a:avLst/>
          </a:prstGeom>
          <a:noFill/>
          <a:ln cap="flat" cmpd="sng" w="76200">
            <a:solidFill>
              <a:srgbClr val="FF0000"/>
            </a:solidFill>
            <a:prstDash val="solid"/>
            <a:round/>
            <a:headEnd len="med" w="med" type="none"/>
            <a:tailEnd len="med" w="med" type="none"/>
          </a:ln>
        </p:spPr>
      </p:cxnSp>
      <p:sp>
        <p:nvSpPr>
          <p:cNvPr id="2013" name="Google Shape;2013;p219"/>
          <p:cNvSpPr txBox="1"/>
          <p:nvPr>
            <p:ph type="title"/>
          </p:nvPr>
        </p:nvSpPr>
        <p:spPr>
          <a:xfrm>
            <a:off x="1531950" y="4169481"/>
            <a:ext cx="919500" cy="40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solidFill>
                  <a:srgbClr val="FF0000"/>
                </a:solidFill>
              </a:rPr>
              <a:t>close</a:t>
            </a:r>
            <a:endParaRPr sz="1800">
              <a:solidFill>
                <a:srgbClr val="FF0000"/>
              </a:solidFill>
            </a:endParaRPr>
          </a:p>
        </p:txBody>
      </p:sp>
      <p:sp>
        <p:nvSpPr>
          <p:cNvPr id="2014" name="Google Shape;2014;p219"/>
          <p:cNvSpPr txBox="1"/>
          <p:nvPr/>
        </p:nvSpPr>
        <p:spPr>
          <a:xfrm>
            <a:off x="4146625" y="4262550"/>
            <a:ext cx="786300" cy="3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2015" name="Google Shape;2015;p219"/>
          <p:cNvSpPr txBox="1"/>
          <p:nvPr/>
        </p:nvSpPr>
        <p:spPr>
          <a:xfrm>
            <a:off x="7817000" y="758575"/>
            <a:ext cx="980700" cy="3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80</a:t>
            </a:r>
            <a:endParaRPr>
              <a:solidFill>
                <a:schemeClr val="dk1"/>
              </a:solidFill>
            </a:endParaRPr>
          </a:p>
        </p:txBody>
      </p:sp>
      <p:pic>
        <p:nvPicPr>
          <p:cNvPr id="2016" name="Google Shape;2016;p219"/>
          <p:cNvPicPr preferRelativeResize="0"/>
          <p:nvPr/>
        </p:nvPicPr>
        <p:blipFill rotWithShape="1">
          <a:blip r:embed="rId3">
            <a:alphaModFix/>
          </a:blip>
          <a:srcRect b="0" l="26754" r="27683" t="0"/>
          <a:stretch/>
        </p:blipFill>
        <p:spPr>
          <a:xfrm>
            <a:off x="7464737" y="2106401"/>
            <a:ext cx="992700" cy="1006616"/>
          </a:xfrm>
          <a:prstGeom prst="rect">
            <a:avLst/>
          </a:prstGeom>
          <a:noFill/>
          <a:ln>
            <a:noFill/>
          </a:ln>
        </p:spPr>
      </p:pic>
      <p:grpSp>
        <p:nvGrpSpPr>
          <p:cNvPr id="2017" name="Google Shape;2017;p219"/>
          <p:cNvGrpSpPr/>
          <p:nvPr/>
        </p:nvGrpSpPr>
        <p:grpSpPr>
          <a:xfrm>
            <a:off x="605993" y="2176737"/>
            <a:ext cx="1341323" cy="800783"/>
            <a:chOff x="2666325" y="4298650"/>
            <a:chExt cx="790176" cy="523250"/>
          </a:xfrm>
        </p:grpSpPr>
        <p:pic>
          <p:nvPicPr>
            <p:cNvPr id="2018" name="Google Shape;2018;p219"/>
            <p:cNvPicPr preferRelativeResize="0"/>
            <p:nvPr/>
          </p:nvPicPr>
          <p:blipFill rotWithShape="1">
            <a:blip r:embed="rId4">
              <a:alphaModFix/>
            </a:blip>
            <a:srcRect b="7747" l="12647" r="11801" t="6452"/>
            <a:stretch/>
          </p:blipFill>
          <p:spPr>
            <a:xfrm>
              <a:off x="2666325" y="4298650"/>
              <a:ext cx="790176" cy="523250"/>
            </a:xfrm>
            <a:prstGeom prst="rect">
              <a:avLst/>
            </a:prstGeom>
            <a:noFill/>
            <a:ln>
              <a:noFill/>
            </a:ln>
          </p:spPr>
        </p:pic>
        <p:sp>
          <p:nvSpPr>
            <p:cNvPr id="2019" name="Google Shape;2019;p219"/>
            <p:cNvSpPr txBox="1"/>
            <p:nvPr/>
          </p:nvSpPr>
          <p:spPr>
            <a:xfrm>
              <a:off x="2875538" y="4298650"/>
              <a:ext cx="3717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4"/>
                                        </p:tgtEl>
                                        <p:attrNameLst>
                                          <p:attrName>style.visibility</p:attrName>
                                        </p:attrNameLst>
                                      </p:cBhvr>
                                      <p:to>
                                        <p:strVal val="visible"/>
                                      </p:to>
                                    </p:set>
                                    <p:animEffect filter="fade" transition="in">
                                      <p:cBhvr>
                                        <p:cTn dur="1000"/>
                                        <p:tgtEl>
                                          <p:spTgt spid="20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7"/>
                                        </p:tgtEl>
                                        <p:attrNameLst>
                                          <p:attrName>style.visibility</p:attrName>
                                        </p:attrNameLst>
                                      </p:cBhvr>
                                      <p:to>
                                        <p:strVal val="visible"/>
                                      </p:to>
                                    </p:set>
                                    <p:animEffect filter="fade" transition="in">
                                      <p:cBhvr>
                                        <p:cTn dur="1000"/>
                                        <p:tgtEl>
                                          <p:spTgt spid="20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3" name="Shape 2023"/>
        <p:cNvGrpSpPr/>
        <p:nvPr/>
      </p:nvGrpSpPr>
      <p:grpSpPr>
        <a:xfrm>
          <a:off x="0" y="0"/>
          <a:ext cx="0" cy="0"/>
          <a:chOff x="0" y="0"/>
          <a:chExt cx="0" cy="0"/>
        </a:xfrm>
      </p:grpSpPr>
      <p:sp>
        <p:nvSpPr>
          <p:cNvPr id="2024" name="Google Shape;2024;p220"/>
          <p:cNvSpPr txBox="1"/>
          <p:nvPr>
            <p:ph type="title"/>
          </p:nvPr>
        </p:nvSpPr>
        <p:spPr>
          <a:xfrm>
            <a:off x="323425" y="320650"/>
            <a:ext cx="1471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HTTPS</a:t>
            </a:r>
            <a:endParaRPr/>
          </a:p>
        </p:txBody>
      </p:sp>
      <p:sp>
        <p:nvSpPr>
          <p:cNvPr id="2025" name="Google Shape;2025;p220"/>
          <p:cNvSpPr txBox="1"/>
          <p:nvPr/>
        </p:nvSpPr>
        <p:spPr>
          <a:xfrm>
            <a:off x="8509900" y="1750025"/>
            <a:ext cx="9300" cy="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2026" name="Google Shape;2026;p220"/>
          <p:cNvCxnSpPr/>
          <p:nvPr/>
        </p:nvCxnSpPr>
        <p:spPr>
          <a:xfrm>
            <a:off x="1609650" y="1051800"/>
            <a:ext cx="841800" cy="0"/>
          </a:xfrm>
          <a:prstGeom prst="straightConnector1">
            <a:avLst/>
          </a:prstGeom>
          <a:noFill/>
          <a:ln cap="flat" cmpd="sng" w="76200">
            <a:solidFill>
              <a:srgbClr val="38761D"/>
            </a:solidFill>
            <a:prstDash val="solid"/>
            <a:round/>
            <a:headEnd len="med" w="med" type="none"/>
            <a:tailEnd len="med" w="med" type="none"/>
          </a:ln>
        </p:spPr>
      </p:cxnSp>
      <p:sp>
        <p:nvSpPr>
          <p:cNvPr id="2027" name="Google Shape;2027;p220"/>
          <p:cNvSpPr txBox="1"/>
          <p:nvPr>
            <p:ph type="title"/>
          </p:nvPr>
        </p:nvSpPr>
        <p:spPr>
          <a:xfrm>
            <a:off x="1531950" y="584981"/>
            <a:ext cx="919500" cy="40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solidFill>
                  <a:srgbClr val="6AA84F"/>
                </a:solidFill>
              </a:rPr>
              <a:t>open</a:t>
            </a:r>
            <a:endParaRPr sz="1800">
              <a:solidFill>
                <a:srgbClr val="6AA84F"/>
              </a:solidFill>
            </a:endParaRPr>
          </a:p>
        </p:txBody>
      </p:sp>
      <p:cxnSp>
        <p:nvCxnSpPr>
          <p:cNvPr id="2028" name="Google Shape;2028;p220"/>
          <p:cNvCxnSpPr/>
          <p:nvPr/>
        </p:nvCxnSpPr>
        <p:spPr>
          <a:xfrm>
            <a:off x="1570800" y="4819575"/>
            <a:ext cx="841800" cy="0"/>
          </a:xfrm>
          <a:prstGeom prst="straightConnector1">
            <a:avLst/>
          </a:prstGeom>
          <a:noFill/>
          <a:ln cap="flat" cmpd="sng" w="76200">
            <a:solidFill>
              <a:srgbClr val="FF0000"/>
            </a:solidFill>
            <a:prstDash val="solid"/>
            <a:round/>
            <a:headEnd len="med" w="med" type="none"/>
            <a:tailEnd len="med" w="med" type="none"/>
          </a:ln>
        </p:spPr>
      </p:cxnSp>
      <p:sp>
        <p:nvSpPr>
          <p:cNvPr id="2029" name="Google Shape;2029;p220"/>
          <p:cNvSpPr txBox="1"/>
          <p:nvPr>
            <p:ph type="title"/>
          </p:nvPr>
        </p:nvSpPr>
        <p:spPr>
          <a:xfrm>
            <a:off x="1531950" y="4343506"/>
            <a:ext cx="919500" cy="40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solidFill>
                  <a:srgbClr val="FF0000"/>
                </a:solidFill>
              </a:rPr>
              <a:t>close</a:t>
            </a:r>
            <a:endParaRPr sz="1800">
              <a:solidFill>
                <a:srgbClr val="FF0000"/>
              </a:solidFill>
            </a:endParaRPr>
          </a:p>
        </p:txBody>
      </p:sp>
      <p:grpSp>
        <p:nvGrpSpPr>
          <p:cNvPr id="2030" name="Google Shape;2030;p220"/>
          <p:cNvGrpSpPr/>
          <p:nvPr/>
        </p:nvGrpSpPr>
        <p:grpSpPr>
          <a:xfrm>
            <a:off x="2536975" y="1092632"/>
            <a:ext cx="4005600" cy="492368"/>
            <a:chOff x="2536975" y="1092632"/>
            <a:chExt cx="4005600" cy="492368"/>
          </a:xfrm>
        </p:grpSpPr>
        <p:cxnSp>
          <p:nvCxnSpPr>
            <p:cNvPr id="2031" name="Google Shape;2031;p220"/>
            <p:cNvCxnSpPr/>
            <p:nvPr/>
          </p:nvCxnSpPr>
          <p:spPr>
            <a:xfrm>
              <a:off x="2536975" y="1585000"/>
              <a:ext cx="4005600" cy="0"/>
            </a:xfrm>
            <a:prstGeom prst="straightConnector1">
              <a:avLst/>
            </a:prstGeom>
            <a:noFill/>
            <a:ln cap="flat" cmpd="sng" w="114300">
              <a:solidFill>
                <a:srgbClr val="38761D"/>
              </a:solidFill>
              <a:prstDash val="solid"/>
              <a:round/>
              <a:headEnd len="med" w="med" type="triangle"/>
              <a:tailEnd len="med" w="med" type="triangle"/>
            </a:ln>
          </p:spPr>
        </p:cxnSp>
        <p:sp>
          <p:nvSpPr>
            <p:cNvPr id="2032" name="Google Shape;2032;p220"/>
            <p:cNvSpPr txBox="1"/>
            <p:nvPr/>
          </p:nvSpPr>
          <p:spPr>
            <a:xfrm rot="-1488">
              <a:off x="3936260" y="1092932"/>
              <a:ext cx="1386300" cy="3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Handshake</a:t>
              </a:r>
              <a:endParaRPr>
                <a:solidFill>
                  <a:schemeClr val="dk1"/>
                </a:solidFill>
              </a:endParaRPr>
            </a:p>
          </p:txBody>
        </p:sp>
      </p:grpSp>
      <p:sp>
        <p:nvSpPr>
          <p:cNvPr id="2033" name="Google Shape;2033;p220"/>
          <p:cNvSpPr txBox="1"/>
          <p:nvPr/>
        </p:nvSpPr>
        <p:spPr>
          <a:xfrm>
            <a:off x="4146625" y="4262550"/>
            <a:ext cx="786300" cy="3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grpSp>
        <p:nvGrpSpPr>
          <p:cNvPr id="2034" name="Google Shape;2034;p220"/>
          <p:cNvGrpSpPr/>
          <p:nvPr/>
        </p:nvGrpSpPr>
        <p:grpSpPr>
          <a:xfrm>
            <a:off x="2333400" y="2998973"/>
            <a:ext cx="4392000" cy="1203977"/>
            <a:chOff x="2333400" y="2998973"/>
            <a:chExt cx="4392000" cy="1203977"/>
          </a:xfrm>
        </p:grpSpPr>
        <p:cxnSp>
          <p:nvCxnSpPr>
            <p:cNvPr id="2035" name="Google Shape;2035;p220"/>
            <p:cNvCxnSpPr/>
            <p:nvPr/>
          </p:nvCxnSpPr>
          <p:spPr>
            <a:xfrm flipH="1">
              <a:off x="2333400" y="3515350"/>
              <a:ext cx="4392000" cy="687600"/>
            </a:xfrm>
            <a:prstGeom prst="straightConnector1">
              <a:avLst/>
            </a:prstGeom>
            <a:noFill/>
            <a:ln cap="flat" cmpd="sng" w="28575">
              <a:solidFill>
                <a:srgbClr val="FF0000"/>
              </a:solidFill>
              <a:prstDash val="solid"/>
              <a:round/>
              <a:headEnd len="med" w="med" type="none"/>
              <a:tailEnd len="med" w="med" type="triangle"/>
            </a:ln>
          </p:spPr>
        </p:cxnSp>
        <p:sp>
          <p:nvSpPr>
            <p:cNvPr id="2036" name="Google Shape;2036;p220"/>
            <p:cNvSpPr txBox="1"/>
            <p:nvPr/>
          </p:nvSpPr>
          <p:spPr>
            <a:xfrm rot="-972128">
              <a:off x="4114408" y="3126352"/>
              <a:ext cx="1030009" cy="82524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Headers+ index.html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&lt;html&gt;...</a:t>
              </a:r>
              <a:endParaRPr>
                <a:solidFill>
                  <a:schemeClr val="dk1"/>
                </a:solidFill>
              </a:endParaRPr>
            </a:p>
          </p:txBody>
        </p:sp>
      </p:grpSp>
      <p:sp>
        <p:nvSpPr>
          <p:cNvPr id="2037" name="Google Shape;2037;p220"/>
          <p:cNvSpPr txBox="1"/>
          <p:nvPr/>
        </p:nvSpPr>
        <p:spPr>
          <a:xfrm>
            <a:off x="7817000" y="758575"/>
            <a:ext cx="980700" cy="1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443</a:t>
            </a:r>
            <a:endParaRPr>
              <a:solidFill>
                <a:schemeClr val="dk1"/>
              </a:solidFill>
            </a:endParaRPr>
          </a:p>
        </p:txBody>
      </p:sp>
      <p:pic>
        <p:nvPicPr>
          <p:cNvPr id="2038" name="Google Shape;2038;p220"/>
          <p:cNvPicPr preferRelativeResize="0"/>
          <p:nvPr/>
        </p:nvPicPr>
        <p:blipFill rotWithShape="1">
          <a:blip r:embed="rId3">
            <a:alphaModFix/>
          </a:blip>
          <a:srcRect b="0" l="26754" r="27683" t="0"/>
          <a:stretch/>
        </p:blipFill>
        <p:spPr>
          <a:xfrm>
            <a:off x="7464737" y="2106401"/>
            <a:ext cx="992700" cy="1006616"/>
          </a:xfrm>
          <a:prstGeom prst="rect">
            <a:avLst/>
          </a:prstGeom>
          <a:noFill/>
          <a:ln>
            <a:noFill/>
          </a:ln>
        </p:spPr>
      </p:pic>
      <p:grpSp>
        <p:nvGrpSpPr>
          <p:cNvPr id="2039" name="Google Shape;2039;p220"/>
          <p:cNvGrpSpPr/>
          <p:nvPr/>
        </p:nvGrpSpPr>
        <p:grpSpPr>
          <a:xfrm>
            <a:off x="2386725" y="2099550"/>
            <a:ext cx="4359300" cy="632575"/>
            <a:chOff x="2386725" y="2099550"/>
            <a:chExt cx="4359300" cy="632575"/>
          </a:xfrm>
        </p:grpSpPr>
        <p:cxnSp>
          <p:nvCxnSpPr>
            <p:cNvPr id="2040" name="Google Shape;2040;p220"/>
            <p:cNvCxnSpPr/>
            <p:nvPr/>
          </p:nvCxnSpPr>
          <p:spPr>
            <a:xfrm>
              <a:off x="2386725" y="2368225"/>
              <a:ext cx="4359300" cy="363900"/>
            </a:xfrm>
            <a:prstGeom prst="straightConnector1">
              <a:avLst/>
            </a:prstGeom>
            <a:noFill/>
            <a:ln cap="flat" cmpd="sng" w="28575">
              <a:solidFill>
                <a:srgbClr val="0000FF"/>
              </a:solidFill>
              <a:prstDash val="solid"/>
              <a:round/>
              <a:headEnd len="med" w="med" type="none"/>
              <a:tailEnd len="med" w="med" type="triangle"/>
            </a:ln>
          </p:spPr>
        </p:cxnSp>
        <p:sp>
          <p:nvSpPr>
            <p:cNvPr id="2041" name="Google Shape;2041;p220"/>
            <p:cNvSpPr txBox="1"/>
            <p:nvPr/>
          </p:nvSpPr>
          <p:spPr>
            <a:xfrm rot="379195">
              <a:off x="4024685" y="2155144"/>
              <a:ext cx="1030161" cy="36101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GET /</a:t>
              </a:r>
              <a:endParaRPr>
                <a:solidFill>
                  <a:schemeClr val="dk1"/>
                </a:solidFill>
              </a:endParaRPr>
            </a:p>
          </p:txBody>
        </p:sp>
      </p:grpSp>
      <p:grpSp>
        <p:nvGrpSpPr>
          <p:cNvPr id="2042" name="Google Shape;2042;p220"/>
          <p:cNvGrpSpPr/>
          <p:nvPr/>
        </p:nvGrpSpPr>
        <p:grpSpPr>
          <a:xfrm>
            <a:off x="605993" y="2176737"/>
            <a:ext cx="1341323" cy="800783"/>
            <a:chOff x="2666325" y="4298650"/>
            <a:chExt cx="790176" cy="523250"/>
          </a:xfrm>
        </p:grpSpPr>
        <p:pic>
          <p:nvPicPr>
            <p:cNvPr id="2043" name="Google Shape;2043;p220"/>
            <p:cNvPicPr preferRelativeResize="0"/>
            <p:nvPr/>
          </p:nvPicPr>
          <p:blipFill rotWithShape="1">
            <a:blip r:embed="rId4">
              <a:alphaModFix/>
            </a:blip>
            <a:srcRect b="7747" l="12647" r="11801" t="6452"/>
            <a:stretch/>
          </p:blipFill>
          <p:spPr>
            <a:xfrm>
              <a:off x="2666325" y="4298650"/>
              <a:ext cx="790176" cy="523250"/>
            </a:xfrm>
            <a:prstGeom prst="rect">
              <a:avLst/>
            </a:prstGeom>
            <a:noFill/>
            <a:ln>
              <a:noFill/>
            </a:ln>
          </p:spPr>
        </p:pic>
        <p:sp>
          <p:nvSpPr>
            <p:cNvPr id="2044" name="Google Shape;2044;p220"/>
            <p:cNvSpPr txBox="1"/>
            <p:nvPr/>
          </p:nvSpPr>
          <p:spPr>
            <a:xfrm>
              <a:off x="2875538" y="4298650"/>
              <a:ext cx="3717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cxnSp>
        <p:nvCxnSpPr>
          <p:cNvPr id="2045" name="Google Shape;2045;p220"/>
          <p:cNvCxnSpPr/>
          <p:nvPr/>
        </p:nvCxnSpPr>
        <p:spPr>
          <a:xfrm>
            <a:off x="6827175" y="268275"/>
            <a:ext cx="36900" cy="4551300"/>
          </a:xfrm>
          <a:prstGeom prst="straightConnector1">
            <a:avLst/>
          </a:prstGeom>
          <a:noFill/>
          <a:ln cap="flat" cmpd="sng" w="38100">
            <a:solidFill>
              <a:schemeClr val="lt2"/>
            </a:solidFill>
            <a:prstDash val="solid"/>
            <a:round/>
            <a:headEnd len="med" w="med" type="none"/>
            <a:tailEnd len="med" w="med" type="none"/>
          </a:ln>
        </p:spPr>
      </p:cxnSp>
      <p:cxnSp>
        <p:nvCxnSpPr>
          <p:cNvPr id="2046" name="Google Shape;2046;p220"/>
          <p:cNvCxnSpPr/>
          <p:nvPr/>
        </p:nvCxnSpPr>
        <p:spPr>
          <a:xfrm flipH="1">
            <a:off x="2229575" y="286800"/>
            <a:ext cx="22800" cy="4569900"/>
          </a:xfrm>
          <a:prstGeom prst="straightConnector1">
            <a:avLst/>
          </a:prstGeom>
          <a:noFill/>
          <a:ln cap="flat" cmpd="sng" w="38100">
            <a:solidFill>
              <a:schemeClr val="lt2"/>
            </a:solidFill>
            <a:prstDash val="solid"/>
            <a:round/>
            <a:headEnd len="med" w="med" type="none"/>
            <a:tailEnd len="med" w="med" type="none"/>
          </a:ln>
        </p:spPr>
      </p:cxnSp>
      <p:pic>
        <p:nvPicPr>
          <p:cNvPr id="2047" name="Google Shape;2047;p220"/>
          <p:cNvPicPr preferRelativeResize="0"/>
          <p:nvPr/>
        </p:nvPicPr>
        <p:blipFill>
          <a:blip r:embed="rId5">
            <a:alphaModFix/>
          </a:blip>
          <a:stretch>
            <a:fillRect/>
          </a:stretch>
        </p:blipFill>
        <p:spPr>
          <a:xfrm>
            <a:off x="3597813" y="3314613"/>
            <a:ext cx="572700" cy="572700"/>
          </a:xfrm>
          <a:prstGeom prst="rect">
            <a:avLst/>
          </a:prstGeom>
          <a:noFill/>
          <a:ln>
            <a:noFill/>
          </a:ln>
        </p:spPr>
      </p:pic>
      <p:pic>
        <p:nvPicPr>
          <p:cNvPr id="2048" name="Google Shape;2048;p220"/>
          <p:cNvPicPr preferRelativeResize="0"/>
          <p:nvPr/>
        </p:nvPicPr>
        <p:blipFill>
          <a:blip r:embed="rId6">
            <a:alphaModFix/>
          </a:blip>
          <a:stretch>
            <a:fillRect/>
          </a:stretch>
        </p:blipFill>
        <p:spPr>
          <a:xfrm>
            <a:off x="922350" y="1316538"/>
            <a:ext cx="609600" cy="609600"/>
          </a:xfrm>
          <a:prstGeom prst="rect">
            <a:avLst/>
          </a:prstGeom>
          <a:noFill/>
          <a:ln>
            <a:noFill/>
          </a:ln>
        </p:spPr>
      </p:pic>
      <p:pic>
        <p:nvPicPr>
          <p:cNvPr id="2049" name="Google Shape;2049;p220"/>
          <p:cNvPicPr preferRelativeResize="0"/>
          <p:nvPr/>
        </p:nvPicPr>
        <p:blipFill>
          <a:blip r:embed="rId6">
            <a:alphaModFix/>
          </a:blip>
          <a:stretch>
            <a:fillRect/>
          </a:stretch>
        </p:blipFill>
        <p:spPr>
          <a:xfrm>
            <a:off x="7656275" y="1278475"/>
            <a:ext cx="609600" cy="609600"/>
          </a:xfrm>
          <a:prstGeom prst="rect">
            <a:avLst/>
          </a:prstGeom>
          <a:noFill/>
          <a:ln>
            <a:noFill/>
          </a:ln>
        </p:spPr>
      </p:pic>
      <p:pic>
        <p:nvPicPr>
          <p:cNvPr id="2050" name="Google Shape;2050;p220"/>
          <p:cNvPicPr preferRelativeResize="0"/>
          <p:nvPr/>
        </p:nvPicPr>
        <p:blipFill>
          <a:blip r:embed="rId5">
            <a:alphaModFix/>
          </a:blip>
          <a:stretch>
            <a:fillRect/>
          </a:stretch>
        </p:blipFill>
        <p:spPr>
          <a:xfrm>
            <a:off x="3621700" y="1926150"/>
            <a:ext cx="524925" cy="524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0"/>
                                        </p:tgtEl>
                                        <p:attrNameLst>
                                          <p:attrName>style.visibility</p:attrName>
                                        </p:attrNameLst>
                                      </p:cBhvr>
                                      <p:to>
                                        <p:strVal val="visible"/>
                                      </p:to>
                                    </p:set>
                                    <p:animEffect filter="fade" transition="in">
                                      <p:cBhvr>
                                        <p:cTn dur="1000"/>
                                        <p:tgtEl>
                                          <p:spTgt spid="20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8"/>
                                        </p:tgtEl>
                                        <p:attrNameLst>
                                          <p:attrName>style.visibility</p:attrName>
                                        </p:attrNameLst>
                                      </p:cBhvr>
                                      <p:to>
                                        <p:strVal val="visible"/>
                                      </p:to>
                                    </p:set>
                                    <p:animEffect filter="fade" transition="in">
                                      <p:cBhvr>
                                        <p:cTn dur="1000"/>
                                        <p:tgtEl>
                                          <p:spTgt spid="20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9"/>
                                        </p:tgtEl>
                                        <p:attrNameLst>
                                          <p:attrName>style.visibility</p:attrName>
                                        </p:attrNameLst>
                                      </p:cBhvr>
                                      <p:to>
                                        <p:strVal val="visible"/>
                                      </p:to>
                                    </p:set>
                                    <p:animEffect filter="fade" transition="in">
                                      <p:cBhvr>
                                        <p:cTn dur="1000"/>
                                        <p:tgtEl>
                                          <p:spTgt spid="20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0"/>
                                        </p:tgtEl>
                                        <p:attrNameLst>
                                          <p:attrName>style.visibility</p:attrName>
                                        </p:attrNameLst>
                                      </p:cBhvr>
                                      <p:to>
                                        <p:strVal val="visible"/>
                                      </p:to>
                                    </p:set>
                                    <p:animEffect filter="fade" transition="in">
                                      <p:cBhvr>
                                        <p:cTn dur="1000"/>
                                        <p:tgtEl>
                                          <p:spTgt spid="2050"/>
                                        </p:tgtEl>
                                      </p:cBhvr>
                                    </p:animEffect>
                                  </p:childTnLst>
                                </p:cTn>
                              </p:par>
                              <p:par>
                                <p:cTn fill="hold" nodeType="withEffect" presetClass="entr" presetID="10" presetSubtype="0">
                                  <p:stCondLst>
                                    <p:cond delay="0"/>
                                  </p:stCondLst>
                                  <p:childTnLst>
                                    <p:set>
                                      <p:cBhvr>
                                        <p:cTn dur="1" fill="hold">
                                          <p:stCondLst>
                                            <p:cond delay="0"/>
                                          </p:stCondLst>
                                        </p:cTn>
                                        <p:tgtEl>
                                          <p:spTgt spid="2039"/>
                                        </p:tgtEl>
                                        <p:attrNameLst>
                                          <p:attrName>style.visibility</p:attrName>
                                        </p:attrNameLst>
                                      </p:cBhvr>
                                      <p:to>
                                        <p:strVal val="visible"/>
                                      </p:to>
                                    </p:set>
                                    <p:animEffect filter="fade" transition="in">
                                      <p:cBhvr>
                                        <p:cTn dur="1000"/>
                                        <p:tgtEl>
                                          <p:spTgt spid="20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4"/>
                                        </p:tgtEl>
                                        <p:attrNameLst>
                                          <p:attrName>style.visibility</p:attrName>
                                        </p:attrNameLst>
                                      </p:cBhvr>
                                      <p:to>
                                        <p:strVal val="visible"/>
                                      </p:to>
                                    </p:set>
                                    <p:animEffect filter="fade" transition="in">
                                      <p:cBhvr>
                                        <p:cTn dur="1000"/>
                                        <p:tgtEl>
                                          <p:spTgt spid="2034"/>
                                        </p:tgtEl>
                                      </p:cBhvr>
                                    </p:animEffect>
                                  </p:childTnLst>
                                </p:cTn>
                              </p:par>
                              <p:par>
                                <p:cTn fill="hold" nodeType="withEffect" presetClass="entr" presetID="10" presetSubtype="0">
                                  <p:stCondLst>
                                    <p:cond delay="0"/>
                                  </p:stCondLst>
                                  <p:childTnLst>
                                    <p:set>
                                      <p:cBhvr>
                                        <p:cTn dur="1" fill="hold">
                                          <p:stCondLst>
                                            <p:cond delay="0"/>
                                          </p:stCondLst>
                                        </p:cTn>
                                        <p:tgtEl>
                                          <p:spTgt spid="2047"/>
                                        </p:tgtEl>
                                        <p:attrNameLst>
                                          <p:attrName>style.visibility</p:attrName>
                                        </p:attrNameLst>
                                      </p:cBhvr>
                                      <p:to>
                                        <p:strVal val="visible"/>
                                      </p:to>
                                    </p:set>
                                    <p:animEffect filter="fade" transition="in">
                                      <p:cBhvr>
                                        <p:cTn dur="1000"/>
                                        <p:tgtEl>
                                          <p:spTgt spid="20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4" name="Shape 2054"/>
        <p:cNvGrpSpPr/>
        <p:nvPr/>
      </p:nvGrpSpPr>
      <p:grpSpPr>
        <a:xfrm>
          <a:off x="0" y="0"/>
          <a:ext cx="0" cy="0"/>
          <a:chOff x="0" y="0"/>
          <a:chExt cx="0" cy="0"/>
        </a:xfrm>
      </p:grpSpPr>
      <p:sp>
        <p:nvSpPr>
          <p:cNvPr id="2055" name="Google Shape;2055;p221"/>
          <p:cNvSpPr txBox="1"/>
          <p:nvPr>
            <p:ph type="title"/>
          </p:nvPr>
        </p:nvSpPr>
        <p:spPr>
          <a:xfrm>
            <a:off x="323425" y="320650"/>
            <a:ext cx="1827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HTTP 1.1</a:t>
            </a:r>
            <a:endParaRPr/>
          </a:p>
        </p:txBody>
      </p:sp>
      <p:sp>
        <p:nvSpPr>
          <p:cNvPr id="2056" name="Google Shape;2056;p221"/>
          <p:cNvSpPr txBox="1"/>
          <p:nvPr/>
        </p:nvSpPr>
        <p:spPr>
          <a:xfrm>
            <a:off x="8509900" y="1750025"/>
            <a:ext cx="9300" cy="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2057" name="Google Shape;2057;p221"/>
          <p:cNvCxnSpPr/>
          <p:nvPr/>
        </p:nvCxnSpPr>
        <p:spPr>
          <a:xfrm>
            <a:off x="6827175" y="268275"/>
            <a:ext cx="36900" cy="4551300"/>
          </a:xfrm>
          <a:prstGeom prst="straightConnector1">
            <a:avLst/>
          </a:prstGeom>
          <a:noFill/>
          <a:ln cap="flat" cmpd="sng" w="38100">
            <a:solidFill>
              <a:schemeClr val="lt2"/>
            </a:solidFill>
            <a:prstDash val="solid"/>
            <a:round/>
            <a:headEnd len="med" w="med" type="none"/>
            <a:tailEnd len="med" w="med" type="none"/>
          </a:ln>
        </p:spPr>
      </p:cxnSp>
      <p:cxnSp>
        <p:nvCxnSpPr>
          <p:cNvPr id="2058" name="Google Shape;2058;p221"/>
          <p:cNvCxnSpPr/>
          <p:nvPr/>
        </p:nvCxnSpPr>
        <p:spPr>
          <a:xfrm flipH="1">
            <a:off x="2229575" y="286800"/>
            <a:ext cx="22800" cy="4569900"/>
          </a:xfrm>
          <a:prstGeom prst="straightConnector1">
            <a:avLst/>
          </a:prstGeom>
          <a:noFill/>
          <a:ln cap="flat" cmpd="sng" w="38100">
            <a:solidFill>
              <a:schemeClr val="lt2"/>
            </a:solidFill>
            <a:prstDash val="solid"/>
            <a:round/>
            <a:headEnd len="med" w="med" type="none"/>
            <a:tailEnd len="med" w="med" type="none"/>
          </a:ln>
        </p:spPr>
      </p:cxnSp>
      <p:grpSp>
        <p:nvGrpSpPr>
          <p:cNvPr id="2059" name="Google Shape;2059;p221"/>
          <p:cNvGrpSpPr/>
          <p:nvPr/>
        </p:nvGrpSpPr>
        <p:grpSpPr>
          <a:xfrm>
            <a:off x="2377475" y="1277825"/>
            <a:ext cx="4375800" cy="757425"/>
            <a:chOff x="2377475" y="1277825"/>
            <a:chExt cx="4375800" cy="757425"/>
          </a:xfrm>
        </p:grpSpPr>
        <p:cxnSp>
          <p:nvCxnSpPr>
            <p:cNvPr id="2060" name="Google Shape;2060;p221"/>
            <p:cNvCxnSpPr/>
            <p:nvPr/>
          </p:nvCxnSpPr>
          <p:spPr>
            <a:xfrm>
              <a:off x="2377475" y="1517150"/>
              <a:ext cx="4375800" cy="518100"/>
            </a:xfrm>
            <a:prstGeom prst="straightConnector1">
              <a:avLst/>
            </a:prstGeom>
            <a:noFill/>
            <a:ln cap="flat" cmpd="sng" w="28575">
              <a:solidFill>
                <a:srgbClr val="0000FF"/>
              </a:solidFill>
              <a:prstDash val="solid"/>
              <a:round/>
              <a:headEnd len="med" w="med" type="none"/>
              <a:tailEnd len="med" w="med" type="triangle"/>
            </a:ln>
          </p:spPr>
        </p:cxnSp>
        <p:sp>
          <p:nvSpPr>
            <p:cNvPr id="2061" name="Google Shape;2061;p221"/>
            <p:cNvSpPr txBox="1"/>
            <p:nvPr/>
          </p:nvSpPr>
          <p:spPr>
            <a:xfrm rot="378785">
              <a:off x="4022730" y="1369119"/>
              <a:ext cx="1680591" cy="36101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GET /index.html</a:t>
              </a:r>
              <a:endParaRPr>
                <a:solidFill>
                  <a:schemeClr val="accent2"/>
                </a:solidFill>
              </a:endParaRPr>
            </a:p>
          </p:txBody>
        </p:sp>
      </p:grpSp>
      <p:cxnSp>
        <p:nvCxnSpPr>
          <p:cNvPr id="2062" name="Google Shape;2062;p221"/>
          <p:cNvCxnSpPr/>
          <p:nvPr/>
        </p:nvCxnSpPr>
        <p:spPr>
          <a:xfrm flipH="1">
            <a:off x="2333325" y="2110150"/>
            <a:ext cx="4372500" cy="30600"/>
          </a:xfrm>
          <a:prstGeom prst="straightConnector1">
            <a:avLst/>
          </a:prstGeom>
          <a:noFill/>
          <a:ln cap="flat" cmpd="sng" w="28575">
            <a:solidFill>
              <a:srgbClr val="FF0000"/>
            </a:solidFill>
            <a:prstDash val="solid"/>
            <a:round/>
            <a:headEnd len="med" w="med" type="none"/>
            <a:tailEnd len="med" w="med" type="triangle"/>
          </a:ln>
        </p:spPr>
      </p:cxnSp>
      <p:cxnSp>
        <p:nvCxnSpPr>
          <p:cNvPr id="2063" name="Google Shape;2063;p221"/>
          <p:cNvCxnSpPr/>
          <p:nvPr/>
        </p:nvCxnSpPr>
        <p:spPr>
          <a:xfrm>
            <a:off x="1609650" y="1227575"/>
            <a:ext cx="841800" cy="0"/>
          </a:xfrm>
          <a:prstGeom prst="straightConnector1">
            <a:avLst/>
          </a:prstGeom>
          <a:noFill/>
          <a:ln cap="flat" cmpd="sng" w="76200">
            <a:solidFill>
              <a:srgbClr val="38761D"/>
            </a:solidFill>
            <a:prstDash val="solid"/>
            <a:round/>
            <a:headEnd len="med" w="med" type="none"/>
            <a:tailEnd len="med" w="med" type="none"/>
          </a:ln>
        </p:spPr>
      </p:cxnSp>
      <p:sp>
        <p:nvSpPr>
          <p:cNvPr id="2064" name="Google Shape;2064;p221"/>
          <p:cNvSpPr txBox="1"/>
          <p:nvPr>
            <p:ph type="title"/>
          </p:nvPr>
        </p:nvSpPr>
        <p:spPr>
          <a:xfrm>
            <a:off x="1531950" y="760756"/>
            <a:ext cx="919500" cy="40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solidFill>
                  <a:srgbClr val="6AA84F"/>
                </a:solidFill>
              </a:rPr>
              <a:t>open</a:t>
            </a:r>
            <a:endParaRPr sz="1800">
              <a:solidFill>
                <a:srgbClr val="6AA84F"/>
              </a:solidFill>
            </a:endParaRPr>
          </a:p>
        </p:txBody>
      </p:sp>
      <p:sp>
        <p:nvSpPr>
          <p:cNvPr id="2065" name="Google Shape;2065;p221"/>
          <p:cNvSpPr txBox="1"/>
          <p:nvPr/>
        </p:nvSpPr>
        <p:spPr>
          <a:xfrm>
            <a:off x="4146625" y="4262550"/>
            <a:ext cx="786300" cy="3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a:t>
            </a:r>
            <a:endParaRPr>
              <a:solidFill>
                <a:schemeClr val="accent2"/>
              </a:solidFill>
            </a:endParaRPr>
          </a:p>
        </p:txBody>
      </p:sp>
      <p:sp>
        <p:nvSpPr>
          <p:cNvPr id="2066" name="Google Shape;2066;p221"/>
          <p:cNvSpPr txBox="1"/>
          <p:nvPr/>
        </p:nvSpPr>
        <p:spPr>
          <a:xfrm>
            <a:off x="7817000" y="758575"/>
            <a:ext cx="980700" cy="1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80</a:t>
            </a:r>
            <a:endParaRPr>
              <a:solidFill>
                <a:schemeClr val="accent2"/>
              </a:solidFill>
            </a:endParaRPr>
          </a:p>
        </p:txBody>
      </p:sp>
      <p:cxnSp>
        <p:nvCxnSpPr>
          <p:cNvPr id="2067" name="Google Shape;2067;p221"/>
          <p:cNvCxnSpPr/>
          <p:nvPr/>
        </p:nvCxnSpPr>
        <p:spPr>
          <a:xfrm>
            <a:off x="2351875" y="2439475"/>
            <a:ext cx="4375800" cy="518100"/>
          </a:xfrm>
          <a:prstGeom prst="straightConnector1">
            <a:avLst/>
          </a:prstGeom>
          <a:noFill/>
          <a:ln cap="flat" cmpd="sng" w="28575">
            <a:solidFill>
              <a:srgbClr val="0000FF"/>
            </a:solidFill>
            <a:prstDash val="solid"/>
            <a:round/>
            <a:headEnd len="med" w="med" type="none"/>
            <a:tailEnd len="med" w="med" type="triangle"/>
          </a:ln>
        </p:spPr>
      </p:cxnSp>
      <p:cxnSp>
        <p:nvCxnSpPr>
          <p:cNvPr id="2068" name="Google Shape;2068;p221"/>
          <p:cNvCxnSpPr/>
          <p:nvPr/>
        </p:nvCxnSpPr>
        <p:spPr>
          <a:xfrm flipH="1">
            <a:off x="2343325" y="3036350"/>
            <a:ext cx="4392900" cy="132000"/>
          </a:xfrm>
          <a:prstGeom prst="straightConnector1">
            <a:avLst/>
          </a:prstGeom>
          <a:noFill/>
          <a:ln cap="flat" cmpd="sng" w="28575">
            <a:solidFill>
              <a:srgbClr val="FF0000"/>
            </a:solidFill>
            <a:prstDash val="solid"/>
            <a:round/>
            <a:headEnd len="med" w="med" type="none"/>
            <a:tailEnd len="med" w="med" type="triangle"/>
          </a:ln>
        </p:spPr>
      </p:cxnSp>
      <p:cxnSp>
        <p:nvCxnSpPr>
          <p:cNvPr id="2069" name="Google Shape;2069;p221"/>
          <p:cNvCxnSpPr/>
          <p:nvPr/>
        </p:nvCxnSpPr>
        <p:spPr>
          <a:xfrm>
            <a:off x="2351875" y="3502038"/>
            <a:ext cx="4375800" cy="518100"/>
          </a:xfrm>
          <a:prstGeom prst="straightConnector1">
            <a:avLst/>
          </a:prstGeom>
          <a:noFill/>
          <a:ln cap="flat" cmpd="sng" w="28575">
            <a:solidFill>
              <a:srgbClr val="0000FF"/>
            </a:solidFill>
            <a:prstDash val="solid"/>
            <a:round/>
            <a:headEnd len="med" w="med" type="none"/>
            <a:tailEnd len="med" w="med" type="triangle"/>
          </a:ln>
        </p:spPr>
      </p:cxnSp>
      <p:cxnSp>
        <p:nvCxnSpPr>
          <p:cNvPr id="2070" name="Google Shape;2070;p221"/>
          <p:cNvCxnSpPr/>
          <p:nvPr/>
        </p:nvCxnSpPr>
        <p:spPr>
          <a:xfrm flipH="1">
            <a:off x="2319700" y="4112550"/>
            <a:ext cx="4359000" cy="269100"/>
          </a:xfrm>
          <a:prstGeom prst="straightConnector1">
            <a:avLst/>
          </a:prstGeom>
          <a:noFill/>
          <a:ln cap="flat" cmpd="sng" w="28575">
            <a:solidFill>
              <a:srgbClr val="FF0000"/>
            </a:solidFill>
            <a:prstDash val="solid"/>
            <a:round/>
            <a:headEnd len="med" w="med" type="none"/>
            <a:tailEnd len="med" w="med" type="triangle"/>
          </a:ln>
        </p:spPr>
      </p:cxnSp>
      <p:sp>
        <p:nvSpPr>
          <p:cNvPr id="2071" name="Google Shape;2071;p221"/>
          <p:cNvSpPr txBox="1"/>
          <p:nvPr/>
        </p:nvSpPr>
        <p:spPr>
          <a:xfrm rot="378785">
            <a:off x="3833230" y="2355294"/>
            <a:ext cx="1680591" cy="36101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GET /img1.jpg</a:t>
            </a:r>
            <a:endParaRPr>
              <a:solidFill>
                <a:schemeClr val="accent2"/>
              </a:solidFill>
            </a:endParaRPr>
          </a:p>
        </p:txBody>
      </p:sp>
      <p:sp>
        <p:nvSpPr>
          <p:cNvPr id="2072" name="Google Shape;2072;p221"/>
          <p:cNvSpPr txBox="1"/>
          <p:nvPr/>
        </p:nvSpPr>
        <p:spPr>
          <a:xfrm rot="378785">
            <a:off x="3799005" y="3354544"/>
            <a:ext cx="1680591" cy="36101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GET /img2.jpg</a:t>
            </a:r>
            <a:endParaRPr>
              <a:solidFill>
                <a:schemeClr val="accent2"/>
              </a:solidFill>
            </a:endParaRPr>
          </a:p>
        </p:txBody>
      </p:sp>
      <p:cxnSp>
        <p:nvCxnSpPr>
          <p:cNvPr id="2073" name="Google Shape;2073;p221"/>
          <p:cNvCxnSpPr/>
          <p:nvPr/>
        </p:nvCxnSpPr>
        <p:spPr>
          <a:xfrm>
            <a:off x="1609650" y="4544150"/>
            <a:ext cx="841800" cy="0"/>
          </a:xfrm>
          <a:prstGeom prst="straightConnector1">
            <a:avLst/>
          </a:prstGeom>
          <a:noFill/>
          <a:ln cap="flat" cmpd="sng" w="76200">
            <a:solidFill>
              <a:srgbClr val="FF0000"/>
            </a:solidFill>
            <a:prstDash val="solid"/>
            <a:round/>
            <a:headEnd len="med" w="med" type="none"/>
            <a:tailEnd len="med" w="med" type="none"/>
          </a:ln>
        </p:spPr>
      </p:cxnSp>
      <p:sp>
        <p:nvSpPr>
          <p:cNvPr id="2074" name="Google Shape;2074;p221"/>
          <p:cNvSpPr txBox="1"/>
          <p:nvPr>
            <p:ph type="title"/>
          </p:nvPr>
        </p:nvSpPr>
        <p:spPr>
          <a:xfrm>
            <a:off x="1531950" y="4079643"/>
            <a:ext cx="919500" cy="40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solidFill>
                  <a:srgbClr val="FF0000"/>
                </a:solidFill>
              </a:rPr>
              <a:t>close</a:t>
            </a:r>
            <a:endParaRPr sz="1800">
              <a:solidFill>
                <a:srgbClr val="FF0000"/>
              </a:solidFill>
            </a:endParaRPr>
          </a:p>
        </p:txBody>
      </p:sp>
      <p:pic>
        <p:nvPicPr>
          <p:cNvPr id="2075" name="Google Shape;2075;p221"/>
          <p:cNvPicPr preferRelativeResize="0"/>
          <p:nvPr/>
        </p:nvPicPr>
        <p:blipFill rotWithShape="1">
          <a:blip r:embed="rId3">
            <a:alphaModFix/>
          </a:blip>
          <a:srcRect b="0" l="26754" r="27683" t="0"/>
          <a:stretch/>
        </p:blipFill>
        <p:spPr>
          <a:xfrm>
            <a:off x="7526512" y="2110151"/>
            <a:ext cx="992700" cy="1006616"/>
          </a:xfrm>
          <a:prstGeom prst="rect">
            <a:avLst/>
          </a:prstGeom>
          <a:noFill/>
          <a:ln>
            <a:noFill/>
          </a:ln>
        </p:spPr>
      </p:pic>
      <p:grpSp>
        <p:nvGrpSpPr>
          <p:cNvPr id="2076" name="Google Shape;2076;p221"/>
          <p:cNvGrpSpPr/>
          <p:nvPr/>
        </p:nvGrpSpPr>
        <p:grpSpPr>
          <a:xfrm>
            <a:off x="229468" y="2171362"/>
            <a:ext cx="1341323" cy="800783"/>
            <a:chOff x="2666325" y="4298650"/>
            <a:chExt cx="790176" cy="523250"/>
          </a:xfrm>
        </p:grpSpPr>
        <p:pic>
          <p:nvPicPr>
            <p:cNvPr id="2077" name="Google Shape;2077;p221"/>
            <p:cNvPicPr preferRelativeResize="0"/>
            <p:nvPr/>
          </p:nvPicPr>
          <p:blipFill rotWithShape="1">
            <a:blip r:embed="rId4">
              <a:alphaModFix/>
            </a:blip>
            <a:srcRect b="7747" l="12647" r="11801" t="6452"/>
            <a:stretch/>
          </p:blipFill>
          <p:spPr>
            <a:xfrm>
              <a:off x="2666325" y="4298650"/>
              <a:ext cx="790176" cy="523250"/>
            </a:xfrm>
            <a:prstGeom prst="rect">
              <a:avLst/>
            </a:prstGeom>
            <a:noFill/>
            <a:ln>
              <a:noFill/>
            </a:ln>
          </p:spPr>
        </p:pic>
        <p:sp>
          <p:nvSpPr>
            <p:cNvPr id="2078" name="Google Shape;2078;p221"/>
            <p:cNvSpPr txBox="1"/>
            <p:nvPr/>
          </p:nvSpPr>
          <p:spPr>
            <a:xfrm>
              <a:off x="2875538" y="4298650"/>
              <a:ext cx="3717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4"/>
                                        </p:tgtEl>
                                        <p:attrNameLst>
                                          <p:attrName>style.visibility</p:attrName>
                                        </p:attrNameLst>
                                      </p:cBhvr>
                                      <p:to>
                                        <p:strVal val="visible"/>
                                      </p:to>
                                    </p:set>
                                    <p:animEffect filter="fade" transition="in">
                                      <p:cBhvr>
                                        <p:cTn dur="1000"/>
                                        <p:tgtEl>
                                          <p:spTgt spid="2064"/>
                                        </p:tgtEl>
                                      </p:cBhvr>
                                    </p:animEffect>
                                  </p:childTnLst>
                                </p:cTn>
                              </p:par>
                              <p:par>
                                <p:cTn fill="hold" nodeType="withEffect" presetClass="entr" presetID="10" presetSubtype="0">
                                  <p:stCondLst>
                                    <p:cond delay="0"/>
                                  </p:stCondLst>
                                  <p:childTnLst>
                                    <p:set>
                                      <p:cBhvr>
                                        <p:cTn dur="1" fill="hold">
                                          <p:stCondLst>
                                            <p:cond delay="0"/>
                                          </p:stCondLst>
                                        </p:cTn>
                                        <p:tgtEl>
                                          <p:spTgt spid="2063"/>
                                        </p:tgtEl>
                                        <p:attrNameLst>
                                          <p:attrName>style.visibility</p:attrName>
                                        </p:attrNameLst>
                                      </p:cBhvr>
                                      <p:to>
                                        <p:strVal val="visible"/>
                                      </p:to>
                                    </p:set>
                                    <p:animEffect filter="fade" transition="in">
                                      <p:cBhvr>
                                        <p:cTn dur="1000"/>
                                        <p:tgtEl>
                                          <p:spTgt spid="20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9"/>
                                        </p:tgtEl>
                                        <p:attrNameLst>
                                          <p:attrName>style.visibility</p:attrName>
                                        </p:attrNameLst>
                                      </p:cBhvr>
                                      <p:to>
                                        <p:strVal val="visible"/>
                                      </p:to>
                                    </p:set>
                                    <p:animEffect filter="fade" transition="in">
                                      <p:cBhvr>
                                        <p:cTn dur="1000"/>
                                        <p:tgtEl>
                                          <p:spTgt spid="20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2"/>
                                        </p:tgtEl>
                                        <p:attrNameLst>
                                          <p:attrName>style.visibility</p:attrName>
                                        </p:attrNameLst>
                                      </p:cBhvr>
                                      <p:to>
                                        <p:strVal val="visible"/>
                                      </p:to>
                                    </p:set>
                                    <p:animEffect filter="fade" transition="in">
                                      <p:cBhvr>
                                        <p:cTn dur="1000"/>
                                        <p:tgtEl>
                                          <p:spTgt spid="20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7"/>
                                        </p:tgtEl>
                                        <p:attrNameLst>
                                          <p:attrName>style.visibility</p:attrName>
                                        </p:attrNameLst>
                                      </p:cBhvr>
                                      <p:to>
                                        <p:strVal val="visible"/>
                                      </p:to>
                                    </p:set>
                                    <p:animEffect filter="fade" transition="in">
                                      <p:cBhvr>
                                        <p:cTn dur="1000"/>
                                        <p:tgtEl>
                                          <p:spTgt spid="2067"/>
                                        </p:tgtEl>
                                      </p:cBhvr>
                                    </p:animEffect>
                                  </p:childTnLst>
                                </p:cTn>
                              </p:par>
                              <p:par>
                                <p:cTn fill="hold" nodeType="withEffect" presetClass="entr" presetID="10" presetSubtype="0">
                                  <p:stCondLst>
                                    <p:cond delay="0"/>
                                  </p:stCondLst>
                                  <p:childTnLst>
                                    <p:set>
                                      <p:cBhvr>
                                        <p:cTn dur="1" fill="hold">
                                          <p:stCondLst>
                                            <p:cond delay="0"/>
                                          </p:stCondLst>
                                        </p:cTn>
                                        <p:tgtEl>
                                          <p:spTgt spid="2071"/>
                                        </p:tgtEl>
                                        <p:attrNameLst>
                                          <p:attrName>style.visibility</p:attrName>
                                        </p:attrNameLst>
                                      </p:cBhvr>
                                      <p:to>
                                        <p:strVal val="visible"/>
                                      </p:to>
                                    </p:set>
                                    <p:animEffect filter="fade" transition="in">
                                      <p:cBhvr>
                                        <p:cTn dur="1000"/>
                                        <p:tgtEl>
                                          <p:spTgt spid="20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8"/>
                                        </p:tgtEl>
                                        <p:attrNameLst>
                                          <p:attrName>style.visibility</p:attrName>
                                        </p:attrNameLst>
                                      </p:cBhvr>
                                      <p:to>
                                        <p:strVal val="visible"/>
                                      </p:to>
                                    </p:set>
                                    <p:animEffect filter="fade" transition="in">
                                      <p:cBhvr>
                                        <p:cTn dur="1000"/>
                                        <p:tgtEl>
                                          <p:spTgt spid="20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2"/>
                                        </p:tgtEl>
                                        <p:attrNameLst>
                                          <p:attrName>style.visibility</p:attrName>
                                        </p:attrNameLst>
                                      </p:cBhvr>
                                      <p:to>
                                        <p:strVal val="visible"/>
                                      </p:to>
                                    </p:set>
                                    <p:animEffect filter="fade" transition="in">
                                      <p:cBhvr>
                                        <p:cTn dur="1000"/>
                                        <p:tgtEl>
                                          <p:spTgt spid="2072"/>
                                        </p:tgtEl>
                                      </p:cBhvr>
                                    </p:animEffect>
                                  </p:childTnLst>
                                </p:cTn>
                              </p:par>
                              <p:par>
                                <p:cTn fill="hold" nodeType="withEffect" presetClass="entr" presetID="10" presetSubtype="0">
                                  <p:stCondLst>
                                    <p:cond delay="0"/>
                                  </p:stCondLst>
                                  <p:childTnLst>
                                    <p:set>
                                      <p:cBhvr>
                                        <p:cTn dur="1" fill="hold">
                                          <p:stCondLst>
                                            <p:cond delay="0"/>
                                          </p:stCondLst>
                                        </p:cTn>
                                        <p:tgtEl>
                                          <p:spTgt spid="2069"/>
                                        </p:tgtEl>
                                        <p:attrNameLst>
                                          <p:attrName>style.visibility</p:attrName>
                                        </p:attrNameLst>
                                      </p:cBhvr>
                                      <p:to>
                                        <p:strVal val="visible"/>
                                      </p:to>
                                    </p:set>
                                    <p:animEffect filter="fade" transition="in">
                                      <p:cBhvr>
                                        <p:cTn dur="1000"/>
                                        <p:tgtEl>
                                          <p:spTgt spid="20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0"/>
                                        </p:tgtEl>
                                        <p:attrNameLst>
                                          <p:attrName>style.visibility</p:attrName>
                                        </p:attrNameLst>
                                      </p:cBhvr>
                                      <p:to>
                                        <p:strVal val="visible"/>
                                      </p:to>
                                    </p:set>
                                    <p:animEffect filter="fade" transition="in">
                                      <p:cBhvr>
                                        <p:cTn dur="1000"/>
                                        <p:tgtEl>
                                          <p:spTgt spid="20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3"/>
                                        </p:tgtEl>
                                        <p:attrNameLst>
                                          <p:attrName>style.visibility</p:attrName>
                                        </p:attrNameLst>
                                      </p:cBhvr>
                                      <p:to>
                                        <p:strVal val="visible"/>
                                      </p:to>
                                    </p:set>
                                    <p:animEffect filter="fade" transition="in">
                                      <p:cBhvr>
                                        <p:cTn dur="1000"/>
                                        <p:tgtEl>
                                          <p:spTgt spid="2073"/>
                                        </p:tgtEl>
                                      </p:cBhvr>
                                    </p:animEffect>
                                  </p:childTnLst>
                                </p:cTn>
                              </p:par>
                              <p:par>
                                <p:cTn fill="hold" nodeType="withEffect" presetClass="entr" presetID="10" presetSubtype="0">
                                  <p:stCondLst>
                                    <p:cond delay="0"/>
                                  </p:stCondLst>
                                  <p:childTnLst>
                                    <p:set>
                                      <p:cBhvr>
                                        <p:cTn dur="1" fill="hold">
                                          <p:stCondLst>
                                            <p:cond delay="0"/>
                                          </p:stCondLst>
                                        </p:cTn>
                                        <p:tgtEl>
                                          <p:spTgt spid="2074"/>
                                        </p:tgtEl>
                                        <p:attrNameLst>
                                          <p:attrName>style.visibility</p:attrName>
                                        </p:attrNameLst>
                                      </p:cBhvr>
                                      <p:to>
                                        <p:strVal val="visible"/>
                                      </p:to>
                                    </p:set>
                                    <p:animEffect filter="fade" transition="in">
                                      <p:cBhvr>
                                        <p:cTn dur="1000"/>
                                        <p:tgtEl>
                                          <p:spTgt spid="20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3"/>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276" name="Google Shape;276;p33"/>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Compiling vs Linking</a:t>
            </a:r>
            <a:endParaRPr sz="2200"/>
          </a:p>
          <a:p>
            <a:pPr indent="-368300" lvl="0" marL="457200" rtl="0" algn="l">
              <a:spcBef>
                <a:spcPts val="0"/>
              </a:spcBef>
              <a:spcAft>
                <a:spcPts val="0"/>
              </a:spcAft>
              <a:buSzPts val="2200"/>
              <a:buChar char="●"/>
            </a:pPr>
            <a:r>
              <a:rPr lang="en" sz="2200"/>
              <a:t>Compiled Languages</a:t>
            </a:r>
            <a:endParaRPr sz="2200"/>
          </a:p>
          <a:p>
            <a:pPr indent="-368300" lvl="0" marL="457200" rtl="0" algn="l">
              <a:spcBef>
                <a:spcPts val="0"/>
              </a:spcBef>
              <a:spcAft>
                <a:spcPts val="0"/>
              </a:spcAft>
              <a:buSzPts val="2200"/>
              <a:buChar char="●"/>
            </a:pPr>
            <a:r>
              <a:rPr lang="en" sz="2200"/>
              <a:t>Interrupted Languages</a:t>
            </a:r>
            <a:endParaRPr sz="2200"/>
          </a:p>
          <a:p>
            <a:pPr indent="-368300" lvl="0" marL="457200" rtl="0" algn="l">
              <a:spcBef>
                <a:spcPts val="0"/>
              </a:spcBef>
              <a:spcAft>
                <a:spcPts val="0"/>
              </a:spcAft>
              <a:buSzPts val="2200"/>
              <a:buChar char="●"/>
            </a:pPr>
            <a:r>
              <a:rPr lang="en" sz="2200"/>
              <a:t>Garbage collection</a:t>
            </a:r>
            <a:endParaRPr sz="2200"/>
          </a:p>
          <a:p>
            <a:pPr indent="-368300" lvl="0" marL="457200" rtl="0" algn="l">
              <a:spcBef>
                <a:spcPts val="0"/>
              </a:spcBef>
              <a:spcAft>
                <a:spcPts val="0"/>
              </a:spcAft>
              <a:buSzPts val="2200"/>
              <a:buChar char="●"/>
            </a:pPr>
            <a:r>
              <a:rPr lang="en" sz="2200"/>
              <a:t>V8</a:t>
            </a:r>
            <a:endParaRPr sz="2200"/>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sp>
        <p:nvSpPr>
          <p:cNvPr id="2083" name="Google Shape;2083;p222"/>
          <p:cNvSpPr txBox="1"/>
          <p:nvPr>
            <p:ph type="title"/>
          </p:nvPr>
        </p:nvSpPr>
        <p:spPr>
          <a:xfrm>
            <a:off x="31650" y="0"/>
            <a:ext cx="1827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HTTP 1.1</a:t>
            </a:r>
            <a:endParaRPr/>
          </a:p>
          <a:p>
            <a:pPr indent="0" lvl="0" marL="0" rtl="0" algn="l">
              <a:spcBef>
                <a:spcPts val="0"/>
              </a:spcBef>
              <a:spcAft>
                <a:spcPts val="0"/>
              </a:spcAft>
              <a:buNone/>
            </a:pPr>
            <a:r>
              <a:rPr lang="en"/>
              <a:t>Pipelining</a:t>
            </a:r>
            <a:endParaRPr/>
          </a:p>
        </p:txBody>
      </p:sp>
      <p:sp>
        <p:nvSpPr>
          <p:cNvPr id="2084" name="Google Shape;2084;p222"/>
          <p:cNvSpPr txBox="1"/>
          <p:nvPr/>
        </p:nvSpPr>
        <p:spPr>
          <a:xfrm>
            <a:off x="8509900" y="1750025"/>
            <a:ext cx="9300" cy="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2085" name="Google Shape;2085;p222"/>
          <p:cNvCxnSpPr/>
          <p:nvPr/>
        </p:nvCxnSpPr>
        <p:spPr>
          <a:xfrm>
            <a:off x="6827175" y="268275"/>
            <a:ext cx="36900" cy="4551300"/>
          </a:xfrm>
          <a:prstGeom prst="straightConnector1">
            <a:avLst/>
          </a:prstGeom>
          <a:noFill/>
          <a:ln cap="flat" cmpd="sng" w="38100">
            <a:solidFill>
              <a:schemeClr val="lt2"/>
            </a:solidFill>
            <a:prstDash val="solid"/>
            <a:round/>
            <a:headEnd len="med" w="med" type="none"/>
            <a:tailEnd len="med" w="med" type="none"/>
          </a:ln>
        </p:spPr>
      </p:cxnSp>
      <p:cxnSp>
        <p:nvCxnSpPr>
          <p:cNvPr id="2086" name="Google Shape;2086;p222"/>
          <p:cNvCxnSpPr/>
          <p:nvPr/>
        </p:nvCxnSpPr>
        <p:spPr>
          <a:xfrm flipH="1">
            <a:off x="2229575" y="286800"/>
            <a:ext cx="22800" cy="4569900"/>
          </a:xfrm>
          <a:prstGeom prst="straightConnector1">
            <a:avLst/>
          </a:prstGeom>
          <a:noFill/>
          <a:ln cap="flat" cmpd="sng" w="38100">
            <a:solidFill>
              <a:schemeClr val="lt2"/>
            </a:solidFill>
            <a:prstDash val="solid"/>
            <a:round/>
            <a:headEnd len="med" w="med" type="none"/>
            <a:tailEnd len="med" w="med" type="none"/>
          </a:ln>
        </p:spPr>
      </p:cxnSp>
      <p:grpSp>
        <p:nvGrpSpPr>
          <p:cNvPr id="2087" name="Google Shape;2087;p222"/>
          <p:cNvGrpSpPr/>
          <p:nvPr/>
        </p:nvGrpSpPr>
        <p:grpSpPr>
          <a:xfrm>
            <a:off x="2275691" y="1352467"/>
            <a:ext cx="4375800" cy="757425"/>
            <a:chOff x="2377475" y="1277825"/>
            <a:chExt cx="4375800" cy="757425"/>
          </a:xfrm>
        </p:grpSpPr>
        <p:cxnSp>
          <p:nvCxnSpPr>
            <p:cNvPr id="2088" name="Google Shape;2088;p222"/>
            <p:cNvCxnSpPr/>
            <p:nvPr/>
          </p:nvCxnSpPr>
          <p:spPr>
            <a:xfrm>
              <a:off x="2377475" y="1517150"/>
              <a:ext cx="4375800" cy="518100"/>
            </a:xfrm>
            <a:prstGeom prst="straightConnector1">
              <a:avLst/>
            </a:prstGeom>
            <a:noFill/>
            <a:ln cap="flat" cmpd="sng" w="28575">
              <a:solidFill>
                <a:srgbClr val="0000FF"/>
              </a:solidFill>
              <a:prstDash val="solid"/>
              <a:round/>
              <a:headEnd len="med" w="med" type="none"/>
              <a:tailEnd len="med" w="med" type="triangle"/>
            </a:ln>
          </p:spPr>
        </p:cxnSp>
        <p:sp>
          <p:nvSpPr>
            <p:cNvPr id="2089" name="Google Shape;2089;p222"/>
            <p:cNvSpPr txBox="1"/>
            <p:nvPr/>
          </p:nvSpPr>
          <p:spPr>
            <a:xfrm rot="378785">
              <a:off x="4022730" y="1369119"/>
              <a:ext cx="1680591" cy="36101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GET /index.html</a:t>
              </a:r>
              <a:endParaRPr>
                <a:solidFill>
                  <a:schemeClr val="accent2"/>
                </a:solidFill>
              </a:endParaRPr>
            </a:p>
          </p:txBody>
        </p:sp>
      </p:grpSp>
      <p:cxnSp>
        <p:nvCxnSpPr>
          <p:cNvPr id="2090" name="Google Shape;2090;p222"/>
          <p:cNvCxnSpPr/>
          <p:nvPr/>
        </p:nvCxnSpPr>
        <p:spPr>
          <a:xfrm flipH="1">
            <a:off x="2388625" y="3313950"/>
            <a:ext cx="4327200" cy="255300"/>
          </a:xfrm>
          <a:prstGeom prst="straightConnector1">
            <a:avLst/>
          </a:prstGeom>
          <a:noFill/>
          <a:ln cap="flat" cmpd="sng" w="28575">
            <a:solidFill>
              <a:srgbClr val="FF0000"/>
            </a:solidFill>
            <a:prstDash val="solid"/>
            <a:round/>
            <a:headEnd len="med" w="med" type="none"/>
            <a:tailEnd len="med" w="med" type="triangle"/>
          </a:ln>
        </p:spPr>
      </p:cxnSp>
      <p:cxnSp>
        <p:nvCxnSpPr>
          <p:cNvPr id="2091" name="Google Shape;2091;p222"/>
          <p:cNvCxnSpPr/>
          <p:nvPr/>
        </p:nvCxnSpPr>
        <p:spPr>
          <a:xfrm>
            <a:off x="1609650" y="1227575"/>
            <a:ext cx="841800" cy="0"/>
          </a:xfrm>
          <a:prstGeom prst="straightConnector1">
            <a:avLst/>
          </a:prstGeom>
          <a:noFill/>
          <a:ln cap="flat" cmpd="sng" w="76200">
            <a:solidFill>
              <a:srgbClr val="38761D"/>
            </a:solidFill>
            <a:prstDash val="solid"/>
            <a:round/>
            <a:headEnd len="med" w="med" type="none"/>
            <a:tailEnd len="med" w="med" type="none"/>
          </a:ln>
        </p:spPr>
      </p:cxnSp>
      <p:sp>
        <p:nvSpPr>
          <p:cNvPr id="2092" name="Google Shape;2092;p222"/>
          <p:cNvSpPr txBox="1"/>
          <p:nvPr>
            <p:ph type="title"/>
          </p:nvPr>
        </p:nvSpPr>
        <p:spPr>
          <a:xfrm>
            <a:off x="1531950" y="760756"/>
            <a:ext cx="919500" cy="40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solidFill>
                  <a:srgbClr val="6AA84F"/>
                </a:solidFill>
              </a:rPr>
              <a:t>open</a:t>
            </a:r>
            <a:endParaRPr sz="1800">
              <a:solidFill>
                <a:srgbClr val="6AA84F"/>
              </a:solidFill>
            </a:endParaRPr>
          </a:p>
        </p:txBody>
      </p:sp>
      <p:sp>
        <p:nvSpPr>
          <p:cNvPr id="2093" name="Google Shape;2093;p222"/>
          <p:cNvSpPr txBox="1"/>
          <p:nvPr/>
        </p:nvSpPr>
        <p:spPr>
          <a:xfrm>
            <a:off x="4146625" y="4262550"/>
            <a:ext cx="786300" cy="3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a:t>
            </a:r>
            <a:endParaRPr>
              <a:solidFill>
                <a:schemeClr val="accent2"/>
              </a:solidFill>
            </a:endParaRPr>
          </a:p>
        </p:txBody>
      </p:sp>
      <p:sp>
        <p:nvSpPr>
          <p:cNvPr id="2094" name="Google Shape;2094;p222"/>
          <p:cNvSpPr txBox="1"/>
          <p:nvPr/>
        </p:nvSpPr>
        <p:spPr>
          <a:xfrm>
            <a:off x="7817000" y="758575"/>
            <a:ext cx="980700" cy="1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80</a:t>
            </a:r>
            <a:endParaRPr>
              <a:solidFill>
                <a:schemeClr val="accent2"/>
              </a:solidFill>
            </a:endParaRPr>
          </a:p>
        </p:txBody>
      </p:sp>
      <p:cxnSp>
        <p:nvCxnSpPr>
          <p:cNvPr id="2095" name="Google Shape;2095;p222"/>
          <p:cNvCxnSpPr/>
          <p:nvPr/>
        </p:nvCxnSpPr>
        <p:spPr>
          <a:xfrm>
            <a:off x="2351875" y="1960650"/>
            <a:ext cx="4375800" cy="518100"/>
          </a:xfrm>
          <a:prstGeom prst="straightConnector1">
            <a:avLst/>
          </a:prstGeom>
          <a:noFill/>
          <a:ln cap="flat" cmpd="sng" w="28575">
            <a:solidFill>
              <a:srgbClr val="0000FF"/>
            </a:solidFill>
            <a:prstDash val="solid"/>
            <a:round/>
            <a:headEnd len="med" w="med" type="none"/>
            <a:tailEnd len="med" w="med" type="triangle"/>
          </a:ln>
        </p:spPr>
      </p:cxnSp>
      <p:cxnSp>
        <p:nvCxnSpPr>
          <p:cNvPr id="2096" name="Google Shape;2096;p222"/>
          <p:cNvCxnSpPr/>
          <p:nvPr/>
        </p:nvCxnSpPr>
        <p:spPr>
          <a:xfrm flipH="1">
            <a:off x="2343325" y="3036350"/>
            <a:ext cx="4392900" cy="132000"/>
          </a:xfrm>
          <a:prstGeom prst="straightConnector1">
            <a:avLst/>
          </a:prstGeom>
          <a:noFill/>
          <a:ln cap="flat" cmpd="sng" w="28575">
            <a:solidFill>
              <a:srgbClr val="FF0000"/>
            </a:solidFill>
            <a:prstDash val="solid"/>
            <a:round/>
            <a:headEnd len="med" w="med" type="none"/>
            <a:tailEnd len="med" w="med" type="triangle"/>
          </a:ln>
        </p:spPr>
      </p:cxnSp>
      <p:cxnSp>
        <p:nvCxnSpPr>
          <p:cNvPr id="2097" name="Google Shape;2097;p222"/>
          <p:cNvCxnSpPr/>
          <p:nvPr/>
        </p:nvCxnSpPr>
        <p:spPr>
          <a:xfrm>
            <a:off x="2351875" y="2274038"/>
            <a:ext cx="4375800" cy="518100"/>
          </a:xfrm>
          <a:prstGeom prst="straightConnector1">
            <a:avLst/>
          </a:prstGeom>
          <a:noFill/>
          <a:ln cap="flat" cmpd="sng" w="28575">
            <a:solidFill>
              <a:srgbClr val="0000FF"/>
            </a:solidFill>
            <a:prstDash val="solid"/>
            <a:round/>
            <a:headEnd len="med" w="med" type="none"/>
            <a:tailEnd len="med" w="med" type="triangle"/>
          </a:ln>
        </p:spPr>
      </p:cxnSp>
      <p:cxnSp>
        <p:nvCxnSpPr>
          <p:cNvPr id="2098" name="Google Shape;2098;p222"/>
          <p:cNvCxnSpPr/>
          <p:nvPr/>
        </p:nvCxnSpPr>
        <p:spPr>
          <a:xfrm flipH="1">
            <a:off x="2360275" y="3585775"/>
            <a:ext cx="4359000" cy="269100"/>
          </a:xfrm>
          <a:prstGeom prst="straightConnector1">
            <a:avLst/>
          </a:prstGeom>
          <a:noFill/>
          <a:ln cap="flat" cmpd="sng" w="28575">
            <a:solidFill>
              <a:srgbClr val="FF0000"/>
            </a:solidFill>
            <a:prstDash val="solid"/>
            <a:round/>
            <a:headEnd len="med" w="med" type="none"/>
            <a:tailEnd len="med" w="med" type="triangle"/>
          </a:ln>
        </p:spPr>
      </p:cxnSp>
      <p:sp>
        <p:nvSpPr>
          <p:cNvPr id="2099" name="Google Shape;2099;p222"/>
          <p:cNvSpPr txBox="1"/>
          <p:nvPr/>
        </p:nvSpPr>
        <p:spPr>
          <a:xfrm rot="378785">
            <a:off x="3833230" y="1800269"/>
            <a:ext cx="1680591" cy="36101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GET /img1.jpg</a:t>
            </a:r>
            <a:endParaRPr>
              <a:solidFill>
                <a:schemeClr val="accent2"/>
              </a:solidFill>
            </a:endParaRPr>
          </a:p>
        </p:txBody>
      </p:sp>
      <p:sp>
        <p:nvSpPr>
          <p:cNvPr id="2100" name="Google Shape;2100;p222"/>
          <p:cNvSpPr txBox="1"/>
          <p:nvPr/>
        </p:nvSpPr>
        <p:spPr>
          <a:xfrm rot="378785">
            <a:off x="3799005" y="2202744"/>
            <a:ext cx="1680591" cy="36101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GET /img2.jpg</a:t>
            </a:r>
            <a:endParaRPr>
              <a:solidFill>
                <a:schemeClr val="accent2"/>
              </a:solidFill>
            </a:endParaRPr>
          </a:p>
        </p:txBody>
      </p:sp>
      <p:cxnSp>
        <p:nvCxnSpPr>
          <p:cNvPr id="2101" name="Google Shape;2101;p222"/>
          <p:cNvCxnSpPr/>
          <p:nvPr/>
        </p:nvCxnSpPr>
        <p:spPr>
          <a:xfrm>
            <a:off x="1609650" y="4544150"/>
            <a:ext cx="841800" cy="0"/>
          </a:xfrm>
          <a:prstGeom prst="straightConnector1">
            <a:avLst/>
          </a:prstGeom>
          <a:noFill/>
          <a:ln cap="flat" cmpd="sng" w="76200">
            <a:solidFill>
              <a:srgbClr val="FF0000"/>
            </a:solidFill>
            <a:prstDash val="solid"/>
            <a:round/>
            <a:headEnd len="med" w="med" type="none"/>
            <a:tailEnd len="med" w="med" type="none"/>
          </a:ln>
        </p:spPr>
      </p:cxnSp>
      <p:sp>
        <p:nvSpPr>
          <p:cNvPr id="2102" name="Google Shape;2102;p222"/>
          <p:cNvSpPr txBox="1"/>
          <p:nvPr>
            <p:ph type="title"/>
          </p:nvPr>
        </p:nvSpPr>
        <p:spPr>
          <a:xfrm>
            <a:off x="1531950" y="4079643"/>
            <a:ext cx="919500" cy="40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solidFill>
                  <a:srgbClr val="FF0000"/>
                </a:solidFill>
              </a:rPr>
              <a:t>close</a:t>
            </a:r>
            <a:endParaRPr sz="1800">
              <a:solidFill>
                <a:srgbClr val="FF0000"/>
              </a:solidFill>
            </a:endParaRPr>
          </a:p>
        </p:txBody>
      </p:sp>
      <p:pic>
        <p:nvPicPr>
          <p:cNvPr id="2103" name="Google Shape;2103;p222"/>
          <p:cNvPicPr preferRelativeResize="0"/>
          <p:nvPr/>
        </p:nvPicPr>
        <p:blipFill rotWithShape="1">
          <a:blip r:embed="rId3">
            <a:alphaModFix/>
          </a:blip>
          <a:srcRect b="0" l="26754" r="27683" t="0"/>
          <a:stretch/>
        </p:blipFill>
        <p:spPr>
          <a:xfrm>
            <a:off x="7526512" y="2110151"/>
            <a:ext cx="992700" cy="1006616"/>
          </a:xfrm>
          <a:prstGeom prst="rect">
            <a:avLst/>
          </a:prstGeom>
          <a:noFill/>
          <a:ln>
            <a:noFill/>
          </a:ln>
        </p:spPr>
      </p:pic>
      <p:grpSp>
        <p:nvGrpSpPr>
          <p:cNvPr id="2104" name="Google Shape;2104;p222"/>
          <p:cNvGrpSpPr/>
          <p:nvPr/>
        </p:nvGrpSpPr>
        <p:grpSpPr>
          <a:xfrm>
            <a:off x="229468" y="2171362"/>
            <a:ext cx="1341323" cy="800783"/>
            <a:chOff x="2666325" y="4298650"/>
            <a:chExt cx="790176" cy="523250"/>
          </a:xfrm>
        </p:grpSpPr>
        <p:pic>
          <p:nvPicPr>
            <p:cNvPr id="2105" name="Google Shape;2105;p222"/>
            <p:cNvPicPr preferRelativeResize="0"/>
            <p:nvPr/>
          </p:nvPicPr>
          <p:blipFill rotWithShape="1">
            <a:blip r:embed="rId4">
              <a:alphaModFix/>
            </a:blip>
            <a:srcRect b="7747" l="12647" r="11801" t="6452"/>
            <a:stretch/>
          </p:blipFill>
          <p:spPr>
            <a:xfrm>
              <a:off x="2666325" y="4298650"/>
              <a:ext cx="790176" cy="523250"/>
            </a:xfrm>
            <a:prstGeom prst="rect">
              <a:avLst/>
            </a:prstGeom>
            <a:noFill/>
            <a:ln>
              <a:noFill/>
            </a:ln>
          </p:spPr>
        </p:pic>
        <p:sp>
          <p:nvSpPr>
            <p:cNvPr id="2106" name="Google Shape;2106;p222"/>
            <p:cNvSpPr txBox="1"/>
            <p:nvPr/>
          </p:nvSpPr>
          <p:spPr>
            <a:xfrm>
              <a:off x="2875538" y="4298650"/>
              <a:ext cx="3717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sp>
        <p:nvSpPr>
          <p:cNvPr id="2111" name="Google Shape;2111;p2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HTTP 1.1</a:t>
            </a:r>
            <a:endParaRPr/>
          </a:p>
        </p:txBody>
      </p:sp>
      <p:sp>
        <p:nvSpPr>
          <p:cNvPr id="2112" name="Google Shape;2112;p223"/>
          <p:cNvSpPr txBox="1"/>
          <p:nvPr>
            <p:ph idx="1" type="body"/>
          </p:nvPr>
        </p:nvSpPr>
        <p:spPr>
          <a:xfrm>
            <a:off x="311700" y="1152475"/>
            <a:ext cx="8520600" cy="3157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381000" lvl="0" marL="457200" rtl="0" algn="l">
              <a:lnSpc>
                <a:spcPct val="150000"/>
              </a:lnSpc>
              <a:spcBef>
                <a:spcPts val="1200"/>
              </a:spcBef>
              <a:spcAft>
                <a:spcPts val="0"/>
              </a:spcAft>
              <a:buSzPts val="2400"/>
              <a:buChar char="●"/>
            </a:pPr>
            <a:r>
              <a:rPr lang="en" sz="2400"/>
              <a:t>Persisted TCP Connection</a:t>
            </a:r>
            <a:endParaRPr sz="2400"/>
          </a:p>
          <a:p>
            <a:pPr indent="-381000" lvl="1" marL="914400" rtl="0" algn="l">
              <a:lnSpc>
                <a:spcPct val="150000"/>
              </a:lnSpc>
              <a:spcBef>
                <a:spcPts val="0"/>
              </a:spcBef>
              <a:spcAft>
                <a:spcPts val="0"/>
              </a:spcAft>
              <a:buSzPts val="2400"/>
              <a:buChar char="○"/>
            </a:pPr>
            <a:r>
              <a:rPr lang="en" sz="2400"/>
              <a:t>keepalive</a:t>
            </a:r>
            <a:endParaRPr sz="2400"/>
          </a:p>
          <a:p>
            <a:pPr indent="-381000" lvl="0" marL="457200" rtl="0" algn="l">
              <a:lnSpc>
                <a:spcPct val="150000"/>
              </a:lnSpc>
              <a:spcBef>
                <a:spcPts val="0"/>
              </a:spcBef>
              <a:spcAft>
                <a:spcPts val="0"/>
              </a:spcAft>
              <a:buSzPts val="2400"/>
              <a:buChar char="●"/>
            </a:pPr>
            <a:r>
              <a:rPr lang="en" sz="2400"/>
              <a:t>Low Latency &amp; Low CPU Usage</a:t>
            </a:r>
            <a:endParaRPr sz="2400"/>
          </a:p>
          <a:p>
            <a:pPr indent="-381000" lvl="0" marL="457200" rtl="0" algn="l">
              <a:lnSpc>
                <a:spcPct val="150000"/>
              </a:lnSpc>
              <a:spcBef>
                <a:spcPts val="0"/>
              </a:spcBef>
              <a:spcAft>
                <a:spcPts val="0"/>
              </a:spcAft>
              <a:buSzPts val="2400"/>
              <a:buChar char="●"/>
            </a:pPr>
            <a:r>
              <a:rPr lang="en" sz="2400"/>
              <a:t>Fixed length response</a:t>
            </a:r>
            <a:endParaRPr sz="2400"/>
          </a:p>
          <a:p>
            <a:pPr indent="-381000" lvl="0" marL="457200" rtl="0" algn="l">
              <a:lnSpc>
                <a:spcPct val="150000"/>
              </a:lnSpc>
              <a:spcBef>
                <a:spcPts val="0"/>
              </a:spcBef>
              <a:spcAft>
                <a:spcPts val="0"/>
              </a:spcAft>
              <a:buSzPts val="2400"/>
              <a:buChar char="●"/>
            </a:pPr>
            <a:r>
              <a:rPr lang="en" sz="2400"/>
              <a:t>Streaming with Chunked transfer</a:t>
            </a:r>
            <a:endParaRPr sz="2400"/>
          </a:p>
          <a:p>
            <a:pPr indent="-381000" lvl="0" marL="457200" rtl="0" algn="l">
              <a:lnSpc>
                <a:spcPct val="150000"/>
              </a:lnSpc>
              <a:spcBef>
                <a:spcPts val="0"/>
              </a:spcBef>
              <a:spcAft>
                <a:spcPts val="0"/>
              </a:spcAft>
              <a:buSzPts val="2400"/>
              <a:buChar char="●"/>
            </a:pPr>
            <a:r>
              <a:rPr lang="en" sz="2400"/>
              <a:t>Proxying</a:t>
            </a:r>
            <a:endParaRPr sz="2400"/>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2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HTTP Client</a:t>
            </a:r>
            <a:endParaRPr/>
          </a:p>
        </p:txBody>
      </p:sp>
      <p:sp>
        <p:nvSpPr>
          <p:cNvPr id="2118" name="Google Shape;2118;p2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Client connects to a server</a:t>
            </a:r>
            <a:endParaRPr/>
          </a:p>
          <a:p>
            <a:pPr indent="-342900" lvl="0" marL="457200" rtl="0" algn="l">
              <a:spcBef>
                <a:spcPts val="0"/>
              </a:spcBef>
              <a:spcAft>
                <a:spcPts val="0"/>
              </a:spcAft>
              <a:buSzPts val="1800"/>
              <a:buChar char="●"/>
            </a:pPr>
            <a:r>
              <a:rPr lang="en"/>
              <a:t>Client gets a connection</a:t>
            </a:r>
            <a:endParaRPr/>
          </a:p>
          <a:p>
            <a:pPr indent="-342900" lvl="0" marL="457200" rtl="0" algn="l">
              <a:spcBef>
                <a:spcPts val="0"/>
              </a:spcBef>
              <a:spcAft>
                <a:spcPts val="0"/>
              </a:spcAft>
              <a:buSzPts val="1800"/>
              <a:buChar char="●"/>
            </a:pPr>
            <a:r>
              <a:rPr lang="en"/>
              <a:t>Client writes a request to the connection</a:t>
            </a:r>
            <a:endParaRPr/>
          </a:p>
          <a:p>
            <a:pPr indent="-342900" lvl="0" marL="457200" rtl="0" algn="l">
              <a:spcBef>
                <a:spcPts val="0"/>
              </a:spcBef>
              <a:spcAft>
                <a:spcPts val="0"/>
              </a:spcAft>
              <a:buSzPts val="1800"/>
              <a:buChar char="●"/>
            </a:pPr>
            <a:r>
              <a:rPr lang="en"/>
              <a:t>Client gets back a response </a:t>
            </a:r>
            <a:endParaRPr/>
          </a:p>
        </p:txBody>
      </p:sp>
      <p:pic>
        <p:nvPicPr>
          <p:cNvPr id="2119" name="Google Shape;2119;p224"/>
          <p:cNvPicPr preferRelativeResize="0"/>
          <p:nvPr/>
        </p:nvPicPr>
        <p:blipFill rotWithShape="1">
          <a:blip r:embed="rId3">
            <a:alphaModFix/>
          </a:blip>
          <a:srcRect b="0" l="17566" r="18462" t="0"/>
          <a:stretch/>
        </p:blipFill>
        <p:spPr>
          <a:xfrm>
            <a:off x="352100" y="2951775"/>
            <a:ext cx="1612952" cy="1478050"/>
          </a:xfrm>
          <a:prstGeom prst="rect">
            <a:avLst/>
          </a:prstGeom>
          <a:noFill/>
          <a:ln>
            <a:noFill/>
          </a:ln>
        </p:spPr>
      </p:pic>
      <p:pic>
        <p:nvPicPr>
          <p:cNvPr id="2120" name="Google Shape;2120;p224"/>
          <p:cNvPicPr preferRelativeResize="0"/>
          <p:nvPr/>
        </p:nvPicPr>
        <p:blipFill rotWithShape="1">
          <a:blip r:embed="rId4">
            <a:alphaModFix/>
          </a:blip>
          <a:srcRect b="0" l="23767" r="23882" t="0"/>
          <a:stretch/>
        </p:blipFill>
        <p:spPr>
          <a:xfrm>
            <a:off x="6838550" y="2837675"/>
            <a:ext cx="1481852" cy="1592150"/>
          </a:xfrm>
          <a:prstGeom prst="rect">
            <a:avLst/>
          </a:prstGeom>
          <a:noFill/>
          <a:ln>
            <a:noFill/>
          </a:ln>
        </p:spPr>
      </p:pic>
      <p:pic>
        <p:nvPicPr>
          <p:cNvPr id="2121" name="Google Shape;2121;p224"/>
          <p:cNvPicPr preferRelativeResize="0"/>
          <p:nvPr/>
        </p:nvPicPr>
        <p:blipFill rotWithShape="1">
          <a:blip r:embed="rId5">
            <a:alphaModFix/>
          </a:blip>
          <a:srcRect b="37485" l="78204" r="0" t="19047"/>
          <a:stretch/>
        </p:blipFill>
        <p:spPr>
          <a:xfrm>
            <a:off x="7683100" y="2152325"/>
            <a:ext cx="549200" cy="616099"/>
          </a:xfrm>
          <a:prstGeom prst="rect">
            <a:avLst/>
          </a:prstGeom>
          <a:noFill/>
          <a:ln>
            <a:noFill/>
          </a:ln>
        </p:spPr>
      </p:pic>
      <p:sp>
        <p:nvSpPr>
          <p:cNvPr id="2122" name="Google Shape;2122;p224"/>
          <p:cNvSpPr txBox="1"/>
          <p:nvPr/>
        </p:nvSpPr>
        <p:spPr>
          <a:xfrm>
            <a:off x="7190375" y="4384250"/>
            <a:ext cx="778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10.0.0.2</a:t>
            </a:r>
            <a:endParaRPr sz="1200">
              <a:solidFill>
                <a:schemeClr val="lt2"/>
              </a:solidFill>
            </a:endParaRPr>
          </a:p>
        </p:txBody>
      </p:sp>
      <p:sp>
        <p:nvSpPr>
          <p:cNvPr id="2123" name="Google Shape;2123;p224"/>
          <p:cNvSpPr txBox="1"/>
          <p:nvPr/>
        </p:nvSpPr>
        <p:spPr>
          <a:xfrm>
            <a:off x="769475" y="4342825"/>
            <a:ext cx="778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10.0.0.3</a:t>
            </a:r>
            <a:endParaRPr sz="1200">
              <a:solidFill>
                <a:schemeClr val="lt2"/>
              </a:solidFill>
            </a:endParaRPr>
          </a:p>
        </p:txBody>
      </p:sp>
      <p:cxnSp>
        <p:nvCxnSpPr>
          <p:cNvPr id="2124" name="Google Shape;2124;p224"/>
          <p:cNvCxnSpPr/>
          <p:nvPr/>
        </p:nvCxnSpPr>
        <p:spPr>
          <a:xfrm flipH="1" rot="10800000">
            <a:off x="2692403" y="3627692"/>
            <a:ext cx="3484800" cy="18600"/>
          </a:xfrm>
          <a:prstGeom prst="straightConnector1">
            <a:avLst/>
          </a:prstGeom>
          <a:noFill/>
          <a:ln cap="flat" cmpd="sng" w="76200">
            <a:solidFill>
              <a:schemeClr val="dk1"/>
            </a:solidFill>
            <a:prstDash val="solid"/>
            <a:round/>
            <a:headEnd len="med" w="med" type="none"/>
            <a:tailEnd len="med" w="med" type="none"/>
          </a:ln>
        </p:spPr>
      </p:cxnSp>
      <p:pic>
        <p:nvPicPr>
          <p:cNvPr id="2125" name="Google Shape;2125;p224"/>
          <p:cNvPicPr preferRelativeResize="0"/>
          <p:nvPr/>
        </p:nvPicPr>
        <p:blipFill rotWithShape="1">
          <a:blip r:embed="rId5">
            <a:alphaModFix/>
          </a:blip>
          <a:srcRect b="33644" l="60596" r="22922" t="2379"/>
          <a:stretch/>
        </p:blipFill>
        <p:spPr>
          <a:xfrm rot="5400000">
            <a:off x="6211661" y="3269101"/>
            <a:ext cx="375540" cy="685438"/>
          </a:xfrm>
          <a:prstGeom prst="rect">
            <a:avLst/>
          </a:prstGeom>
          <a:noFill/>
          <a:ln>
            <a:noFill/>
          </a:ln>
        </p:spPr>
      </p:pic>
      <p:pic>
        <p:nvPicPr>
          <p:cNvPr id="2126" name="Google Shape;2126;p224"/>
          <p:cNvPicPr preferRelativeResize="0"/>
          <p:nvPr/>
        </p:nvPicPr>
        <p:blipFill rotWithShape="1">
          <a:blip r:embed="rId5">
            <a:alphaModFix/>
          </a:blip>
          <a:srcRect b="33644" l="60596" r="22922" t="2379"/>
          <a:stretch/>
        </p:blipFill>
        <p:spPr>
          <a:xfrm rot="-5400000">
            <a:off x="2271799" y="3312961"/>
            <a:ext cx="375540" cy="685438"/>
          </a:xfrm>
          <a:prstGeom prst="rect">
            <a:avLst/>
          </a:prstGeom>
          <a:noFill/>
          <a:ln>
            <a:noFill/>
          </a:ln>
        </p:spPr>
      </p:pic>
      <p:sp>
        <p:nvSpPr>
          <p:cNvPr id="2127" name="Google Shape;2127;p224"/>
          <p:cNvSpPr txBox="1"/>
          <p:nvPr/>
        </p:nvSpPr>
        <p:spPr>
          <a:xfrm>
            <a:off x="2063175" y="4004000"/>
            <a:ext cx="1291200" cy="9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Connection created, </a:t>
            </a:r>
            <a:endParaRPr sz="1000">
              <a:solidFill>
                <a:schemeClr val="lt2"/>
              </a:solidFill>
            </a:endParaRPr>
          </a:p>
          <a:p>
            <a:pPr indent="0" lvl="0" marL="0" rtl="0" algn="l">
              <a:spcBef>
                <a:spcPts val="0"/>
              </a:spcBef>
              <a:spcAft>
                <a:spcPts val="0"/>
              </a:spcAft>
              <a:buNone/>
            </a:pPr>
            <a:r>
              <a:rPr lang="en" sz="1000">
                <a:solidFill>
                  <a:schemeClr val="lt2"/>
                </a:solidFill>
              </a:rPr>
              <a:t>Fd 18:</a:t>
            </a:r>
            <a:endParaRPr sz="1000">
              <a:solidFill>
                <a:schemeClr val="lt2"/>
              </a:solidFill>
            </a:endParaRPr>
          </a:p>
          <a:p>
            <a:pPr indent="0" lvl="0" marL="0" rtl="0" algn="l">
              <a:spcBef>
                <a:spcPts val="0"/>
              </a:spcBef>
              <a:spcAft>
                <a:spcPts val="0"/>
              </a:spcAft>
              <a:buNone/>
            </a:pPr>
            <a:r>
              <a:rPr lang="en" sz="1000">
                <a:solidFill>
                  <a:schemeClr val="lt2"/>
                </a:solidFill>
              </a:rPr>
              <a:t>10.0.0.2:8080</a:t>
            </a:r>
            <a:endParaRPr sz="1000">
              <a:solidFill>
                <a:schemeClr val="lt2"/>
              </a:solidFill>
            </a:endParaRPr>
          </a:p>
          <a:p>
            <a:pPr indent="0" lvl="0" marL="0" rtl="0" algn="l">
              <a:spcBef>
                <a:spcPts val="0"/>
              </a:spcBef>
              <a:spcAft>
                <a:spcPts val="0"/>
              </a:spcAft>
              <a:buNone/>
            </a:pPr>
            <a:r>
              <a:rPr lang="en" sz="1000">
                <a:solidFill>
                  <a:schemeClr val="lt2"/>
                </a:solidFill>
              </a:rPr>
              <a:t>10.0.0.3:53444</a:t>
            </a:r>
            <a:endParaRPr sz="1000">
              <a:solidFill>
                <a:schemeClr val="lt2"/>
              </a:solidFill>
            </a:endParaRPr>
          </a:p>
          <a:p>
            <a:pPr indent="0" lvl="0" marL="0" rtl="0" algn="l">
              <a:spcBef>
                <a:spcPts val="0"/>
              </a:spcBef>
              <a:spcAft>
                <a:spcPts val="0"/>
              </a:spcAft>
              <a:buNone/>
            </a:pPr>
            <a:r>
              <a:t/>
            </a:r>
            <a:endParaRPr sz="1000">
              <a:solidFill>
                <a:schemeClr val="lt2"/>
              </a:solidFill>
            </a:endParaRPr>
          </a:p>
        </p:txBody>
      </p:sp>
      <p:sp>
        <p:nvSpPr>
          <p:cNvPr id="2128" name="Google Shape;2128;p224"/>
          <p:cNvSpPr txBox="1"/>
          <p:nvPr/>
        </p:nvSpPr>
        <p:spPr>
          <a:xfrm>
            <a:off x="6810800" y="1246625"/>
            <a:ext cx="1291200" cy="9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Connection accepted!, </a:t>
            </a:r>
            <a:endParaRPr sz="1000">
              <a:solidFill>
                <a:schemeClr val="lt2"/>
              </a:solidFill>
            </a:endParaRPr>
          </a:p>
          <a:p>
            <a:pPr indent="0" lvl="0" marL="0" rtl="0" algn="l">
              <a:spcBef>
                <a:spcPts val="0"/>
              </a:spcBef>
              <a:spcAft>
                <a:spcPts val="0"/>
              </a:spcAft>
              <a:buNone/>
            </a:pPr>
            <a:r>
              <a:rPr lang="en" sz="1000">
                <a:solidFill>
                  <a:schemeClr val="lt2"/>
                </a:solidFill>
              </a:rPr>
              <a:t>Fd 20:</a:t>
            </a:r>
            <a:endParaRPr sz="1000">
              <a:solidFill>
                <a:schemeClr val="lt2"/>
              </a:solidFill>
            </a:endParaRPr>
          </a:p>
          <a:p>
            <a:pPr indent="0" lvl="0" marL="0" rtl="0" algn="l">
              <a:spcBef>
                <a:spcPts val="0"/>
              </a:spcBef>
              <a:spcAft>
                <a:spcPts val="0"/>
              </a:spcAft>
              <a:buNone/>
            </a:pPr>
            <a:r>
              <a:rPr lang="en" sz="1000">
                <a:solidFill>
                  <a:schemeClr val="lt2"/>
                </a:solidFill>
              </a:rPr>
              <a:t>10.0.0.2:8080</a:t>
            </a:r>
            <a:endParaRPr sz="1000">
              <a:solidFill>
                <a:schemeClr val="lt2"/>
              </a:solidFill>
            </a:endParaRPr>
          </a:p>
          <a:p>
            <a:pPr indent="0" lvl="0" marL="0" rtl="0" algn="l">
              <a:spcBef>
                <a:spcPts val="0"/>
              </a:spcBef>
              <a:spcAft>
                <a:spcPts val="0"/>
              </a:spcAft>
              <a:buNone/>
            </a:pPr>
            <a:r>
              <a:rPr lang="en" sz="1000">
                <a:solidFill>
                  <a:schemeClr val="lt2"/>
                </a:solidFill>
              </a:rPr>
              <a:t>10.0.0.3:53444</a:t>
            </a:r>
            <a:endParaRPr sz="1000">
              <a:solidFill>
                <a:schemeClr val="lt2"/>
              </a:solidFill>
            </a:endParaRPr>
          </a:p>
          <a:p>
            <a:pPr indent="0" lvl="0" marL="0" rtl="0" algn="l">
              <a:spcBef>
                <a:spcPts val="0"/>
              </a:spcBef>
              <a:spcAft>
                <a:spcPts val="0"/>
              </a:spcAft>
              <a:buNone/>
            </a:pPr>
            <a:r>
              <a:t/>
            </a:r>
            <a:endParaRPr sz="1000">
              <a:solidFill>
                <a:schemeClr val="lt2"/>
              </a:solidFill>
            </a:endParaRPr>
          </a:p>
        </p:txBody>
      </p:sp>
      <p:sp>
        <p:nvSpPr>
          <p:cNvPr id="2129" name="Google Shape;2129;p224"/>
          <p:cNvSpPr txBox="1"/>
          <p:nvPr/>
        </p:nvSpPr>
        <p:spPr>
          <a:xfrm>
            <a:off x="7755175" y="1566650"/>
            <a:ext cx="1291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Socket listener  </a:t>
            </a:r>
            <a:endParaRPr sz="1000">
              <a:solidFill>
                <a:schemeClr val="lt2"/>
              </a:solidFill>
            </a:endParaRPr>
          </a:p>
          <a:p>
            <a:pPr indent="0" lvl="0" marL="0" rtl="0" algn="l">
              <a:spcBef>
                <a:spcPts val="0"/>
              </a:spcBef>
              <a:spcAft>
                <a:spcPts val="0"/>
              </a:spcAft>
              <a:buNone/>
            </a:pPr>
            <a:r>
              <a:rPr lang="en" sz="1000">
                <a:solidFill>
                  <a:schemeClr val="lt2"/>
                </a:solidFill>
              </a:rPr>
              <a:t>(10.0.0.2: 8080)</a:t>
            </a:r>
            <a:endParaRPr sz="1000">
              <a:solidFill>
                <a:schemeClr val="lt2"/>
              </a:solidFill>
            </a:endParaRPr>
          </a:p>
          <a:p>
            <a:pPr indent="0" lvl="0" marL="0" rtl="0" algn="l">
              <a:spcBef>
                <a:spcPts val="0"/>
              </a:spcBef>
              <a:spcAft>
                <a:spcPts val="0"/>
              </a:spcAft>
              <a:buNone/>
            </a:pPr>
            <a:r>
              <a:rPr lang="en" sz="1000">
                <a:solidFill>
                  <a:schemeClr val="lt2"/>
                </a:solidFill>
              </a:rPr>
              <a:t>Fd:19</a:t>
            </a:r>
            <a:endParaRPr sz="1000">
              <a:solidFill>
                <a:schemeClr val="lt2"/>
              </a:solidFill>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3" name="Shape 2133"/>
        <p:cNvGrpSpPr/>
        <p:nvPr/>
      </p:nvGrpSpPr>
      <p:grpSpPr>
        <a:xfrm>
          <a:off x="0" y="0"/>
          <a:ext cx="0" cy="0"/>
          <a:chOff x="0" y="0"/>
          <a:chExt cx="0" cy="0"/>
        </a:xfrm>
      </p:grpSpPr>
      <p:sp>
        <p:nvSpPr>
          <p:cNvPr id="2134" name="Google Shape;2134;p225"/>
          <p:cNvSpPr/>
          <p:nvPr/>
        </p:nvSpPr>
        <p:spPr>
          <a:xfrm>
            <a:off x="6071375" y="1465963"/>
            <a:ext cx="955200" cy="9933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5" name="Google Shape;2135;p225"/>
          <p:cNvSpPr/>
          <p:nvPr/>
        </p:nvSpPr>
        <p:spPr>
          <a:xfrm>
            <a:off x="5815000" y="1152475"/>
            <a:ext cx="2990700" cy="25509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6" name="Google Shape;2136;p225"/>
          <p:cNvSpPr txBox="1"/>
          <p:nvPr/>
        </p:nvSpPr>
        <p:spPr>
          <a:xfrm>
            <a:off x="6071375" y="1465963"/>
            <a:ext cx="10104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Host1 sockets</a:t>
            </a:r>
            <a:endParaRPr sz="1000">
              <a:solidFill>
                <a:schemeClr val="lt2"/>
              </a:solidFill>
            </a:endParaRPr>
          </a:p>
        </p:txBody>
      </p:sp>
      <p:sp>
        <p:nvSpPr>
          <p:cNvPr id="2137" name="Google Shape;2137;p225"/>
          <p:cNvSpPr/>
          <p:nvPr/>
        </p:nvSpPr>
        <p:spPr>
          <a:xfrm>
            <a:off x="6065705" y="2571750"/>
            <a:ext cx="955200" cy="9933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Node HTTP agent (http.Agent)</a:t>
            </a:r>
            <a:endParaRPr/>
          </a:p>
        </p:txBody>
      </p:sp>
      <p:sp>
        <p:nvSpPr>
          <p:cNvPr id="2139" name="Google Shape;2139;p225"/>
          <p:cNvSpPr txBox="1"/>
          <p:nvPr>
            <p:ph idx="1" type="body"/>
          </p:nvPr>
        </p:nvSpPr>
        <p:spPr>
          <a:xfrm>
            <a:off x="311700" y="1152475"/>
            <a:ext cx="5468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Client side</a:t>
            </a:r>
            <a:endParaRPr/>
          </a:p>
          <a:p>
            <a:pPr indent="-342900" lvl="0" marL="457200" rtl="0" algn="l">
              <a:spcBef>
                <a:spcPts val="0"/>
              </a:spcBef>
              <a:spcAft>
                <a:spcPts val="0"/>
              </a:spcAft>
              <a:buSzPts val="1800"/>
              <a:buChar char="●"/>
            </a:pPr>
            <a:r>
              <a:rPr lang="en"/>
              <a:t>Supports pool of connections (per host)</a:t>
            </a:r>
            <a:endParaRPr/>
          </a:p>
          <a:p>
            <a:pPr indent="-342900" lvl="0" marL="457200" rtl="0" algn="l">
              <a:spcBef>
                <a:spcPts val="0"/>
              </a:spcBef>
              <a:spcAft>
                <a:spcPts val="0"/>
              </a:spcAft>
              <a:buSzPts val="1800"/>
              <a:buChar char="●"/>
            </a:pPr>
            <a:r>
              <a:rPr lang="en"/>
              <a:t>Queue of requests</a:t>
            </a:r>
            <a:endParaRPr/>
          </a:p>
          <a:p>
            <a:pPr indent="-342900" lvl="0" marL="457200" rtl="0" algn="l">
              <a:spcBef>
                <a:spcPts val="0"/>
              </a:spcBef>
              <a:spcAft>
                <a:spcPts val="0"/>
              </a:spcAft>
              <a:buSzPts val="1800"/>
              <a:buChar char="●"/>
            </a:pPr>
            <a:r>
              <a:rPr lang="en"/>
              <a:t>Keep socket alive to keep the connection alive</a:t>
            </a:r>
            <a:endParaRPr/>
          </a:p>
          <a:p>
            <a:pPr indent="-342900" lvl="0" marL="457200" rtl="0" algn="l">
              <a:spcBef>
                <a:spcPts val="0"/>
              </a:spcBef>
              <a:spcAft>
                <a:spcPts val="0"/>
              </a:spcAft>
              <a:buSzPts val="1800"/>
              <a:buChar char="●"/>
            </a:pPr>
            <a:r>
              <a:rPr lang="en"/>
              <a:t>There is always an agent, a global one is default</a:t>
            </a:r>
            <a:endParaRPr/>
          </a:p>
        </p:txBody>
      </p:sp>
      <p:sp>
        <p:nvSpPr>
          <p:cNvPr id="2140" name="Google Shape;2140;p225"/>
          <p:cNvSpPr/>
          <p:nvPr/>
        </p:nvSpPr>
        <p:spPr>
          <a:xfrm>
            <a:off x="6244200" y="2907500"/>
            <a:ext cx="249300" cy="235500"/>
          </a:xfrm>
          <a:prstGeom prst="ellipse">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1" name="Google Shape;2141;p225"/>
          <p:cNvSpPr/>
          <p:nvPr/>
        </p:nvSpPr>
        <p:spPr>
          <a:xfrm>
            <a:off x="6583500" y="2907500"/>
            <a:ext cx="249300" cy="235500"/>
          </a:xfrm>
          <a:prstGeom prst="ellipse">
            <a:avLst/>
          </a:prstGeom>
          <a:solidFill>
            <a:srgbClr val="DF3079"/>
          </a:solid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2" name="Google Shape;2142;p225"/>
          <p:cNvSpPr/>
          <p:nvPr/>
        </p:nvSpPr>
        <p:spPr>
          <a:xfrm>
            <a:off x="6244200" y="3212300"/>
            <a:ext cx="249300" cy="235500"/>
          </a:xfrm>
          <a:prstGeom prst="ellipse">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3" name="Google Shape;2143;p225"/>
          <p:cNvSpPr/>
          <p:nvPr/>
        </p:nvSpPr>
        <p:spPr>
          <a:xfrm>
            <a:off x="6583500" y="3212300"/>
            <a:ext cx="249300" cy="235500"/>
          </a:xfrm>
          <a:prstGeom prst="ellipse">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4" name="Google Shape;2144;p225"/>
          <p:cNvSpPr txBox="1"/>
          <p:nvPr/>
        </p:nvSpPr>
        <p:spPr>
          <a:xfrm>
            <a:off x="6098975" y="2571750"/>
            <a:ext cx="10104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Host2 sockets</a:t>
            </a:r>
            <a:endParaRPr sz="1000">
              <a:solidFill>
                <a:schemeClr val="lt2"/>
              </a:solidFill>
            </a:endParaRPr>
          </a:p>
        </p:txBody>
      </p:sp>
      <p:sp>
        <p:nvSpPr>
          <p:cNvPr id="2145" name="Google Shape;2145;p225"/>
          <p:cNvSpPr txBox="1"/>
          <p:nvPr/>
        </p:nvSpPr>
        <p:spPr>
          <a:xfrm>
            <a:off x="7774100" y="2454000"/>
            <a:ext cx="9072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Requests queue</a:t>
            </a:r>
            <a:endParaRPr sz="1000">
              <a:solidFill>
                <a:schemeClr val="lt2"/>
              </a:solidFill>
            </a:endParaRPr>
          </a:p>
        </p:txBody>
      </p:sp>
      <p:sp>
        <p:nvSpPr>
          <p:cNvPr id="2146" name="Google Shape;2146;p225"/>
          <p:cNvSpPr/>
          <p:nvPr/>
        </p:nvSpPr>
        <p:spPr>
          <a:xfrm>
            <a:off x="7843325" y="2893650"/>
            <a:ext cx="166200" cy="138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7" name="Google Shape;2147;p225"/>
          <p:cNvSpPr/>
          <p:nvPr/>
        </p:nvSpPr>
        <p:spPr>
          <a:xfrm>
            <a:off x="8037261" y="2893650"/>
            <a:ext cx="166200" cy="138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8" name="Google Shape;2148;p225"/>
          <p:cNvSpPr/>
          <p:nvPr/>
        </p:nvSpPr>
        <p:spPr>
          <a:xfrm>
            <a:off x="7843325" y="3074000"/>
            <a:ext cx="166200" cy="138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9" name="Google Shape;2149;p225"/>
          <p:cNvSpPr/>
          <p:nvPr/>
        </p:nvSpPr>
        <p:spPr>
          <a:xfrm>
            <a:off x="8037261" y="3074000"/>
            <a:ext cx="166200" cy="138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0" name="Google Shape;2150;p225"/>
          <p:cNvSpPr/>
          <p:nvPr/>
        </p:nvSpPr>
        <p:spPr>
          <a:xfrm>
            <a:off x="7843325" y="3254350"/>
            <a:ext cx="166200" cy="138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1" name="Google Shape;2151;p225"/>
          <p:cNvSpPr/>
          <p:nvPr/>
        </p:nvSpPr>
        <p:spPr>
          <a:xfrm>
            <a:off x="8037261" y="3254350"/>
            <a:ext cx="166200" cy="138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2" name="Google Shape;2152;p225"/>
          <p:cNvSpPr/>
          <p:nvPr/>
        </p:nvSpPr>
        <p:spPr>
          <a:xfrm>
            <a:off x="8231186" y="2893650"/>
            <a:ext cx="166200" cy="138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3" name="Google Shape;2153;p225"/>
          <p:cNvSpPr/>
          <p:nvPr/>
        </p:nvSpPr>
        <p:spPr>
          <a:xfrm>
            <a:off x="8231186" y="3074000"/>
            <a:ext cx="166200" cy="138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4" name="Google Shape;2154;p225"/>
          <p:cNvSpPr/>
          <p:nvPr/>
        </p:nvSpPr>
        <p:spPr>
          <a:xfrm>
            <a:off x="8231186" y="3254350"/>
            <a:ext cx="166200" cy="138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5" name="Google Shape;2155;p225"/>
          <p:cNvSpPr txBox="1"/>
          <p:nvPr/>
        </p:nvSpPr>
        <p:spPr>
          <a:xfrm>
            <a:off x="6866900" y="856000"/>
            <a:ext cx="9072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Agent</a:t>
            </a:r>
            <a:endParaRPr sz="1000">
              <a:solidFill>
                <a:schemeClr val="lt2"/>
              </a:solidFill>
            </a:endParaRPr>
          </a:p>
        </p:txBody>
      </p:sp>
      <p:sp>
        <p:nvSpPr>
          <p:cNvPr id="2156" name="Google Shape;2156;p225"/>
          <p:cNvSpPr/>
          <p:nvPr/>
        </p:nvSpPr>
        <p:spPr>
          <a:xfrm>
            <a:off x="6216600" y="1801713"/>
            <a:ext cx="249300" cy="235500"/>
          </a:xfrm>
          <a:prstGeom prst="ellipse">
            <a:avLst/>
          </a:prstGeom>
          <a:solidFill>
            <a:srgbClr val="DF3079"/>
          </a:solid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7" name="Google Shape;2157;p225"/>
          <p:cNvSpPr/>
          <p:nvPr/>
        </p:nvSpPr>
        <p:spPr>
          <a:xfrm>
            <a:off x="6555900" y="1801713"/>
            <a:ext cx="249300" cy="235500"/>
          </a:xfrm>
          <a:prstGeom prst="ellipse">
            <a:avLst/>
          </a:prstGeom>
          <a:solidFill>
            <a:srgbClr val="DF3079"/>
          </a:solid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1" name="Shape 2161"/>
        <p:cNvGrpSpPr/>
        <p:nvPr/>
      </p:nvGrpSpPr>
      <p:grpSpPr>
        <a:xfrm>
          <a:off x="0" y="0"/>
          <a:ext cx="0" cy="0"/>
          <a:chOff x="0" y="0"/>
          <a:chExt cx="0" cy="0"/>
        </a:xfrm>
      </p:grpSpPr>
      <p:sp>
        <p:nvSpPr>
          <p:cNvPr id="2162" name="Google Shape;2162;p2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Node Request (http.clientRequest)</a:t>
            </a:r>
            <a:endParaRPr/>
          </a:p>
        </p:txBody>
      </p:sp>
      <p:sp>
        <p:nvSpPr>
          <p:cNvPr id="2163" name="Google Shape;2163;p2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Using an agent, send a request</a:t>
            </a:r>
            <a:endParaRPr/>
          </a:p>
          <a:p>
            <a:pPr indent="-342900" lvl="0" marL="457200" rtl="0" algn="l">
              <a:spcBef>
                <a:spcPts val="0"/>
              </a:spcBef>
              <a:spcAft>
                <a:spcPts val="0"/>
              </a:spcAft>
              <a:buSzPts val="1800"/>
              <a:buChar char="●"/>
            </a:pPr>
            <a:r>
              <a:rPr lang="en"/>
              <a:t>If no agent is provided, use the global one</a:t>
            </a:r>
            <a:endParaRPr/>
          </a:p>
          <a:p>
            <a:pPr indent="-342900" lvl="0" marL="457200" rtl="0" algn="l">
              <a:spcBef>
                <a:spcPts val="0"/>
              </a:spcBef>
              <a:spcAft>
                <a:spcPts val="0"/>
              </a:spcAft>
              <a:buSzPts val="1800"/>
              <a:buChar char="●"/>
            </a:pPr>
            <a:r>
              <a:rPr lang="en"/>
              <a:t>Pick a free connection and writes the request to it</a:t>
            </a:r>
            <a:endParaRPr/>
          </a:p>
          <a:p>
            <a:pPr indent="-342900" lvl="0" marL="457200" rtl="0" algn="l">
              <a:spcBef>
                <a:spcPts val="0"/>
              </a:spcBef>
              <a:spcAft>
                <a:spcPts val="0"/>
              </a:spcAft>
              <a:buSzPts val="1800"/>
              <a:buChar char="●"/>
            </a:pPr>
            <a:r>
              <a:rPr lang="en"/>
              <a:t>If no free connection is available create one</a:t>
            </a:r>
            <a:endParaRPr/>
          </a:p>
          <a:p>
            <a:pPr indent="-317500" lvl="1" marL="914400" rtl="0" algn="l">
              <a:spcBef>
                <a:spcPts val="0"/>
              </a:spcBef>
              <a:spcAft>
                <a:spcPts val="0"/>
              </a:spcAft>
              <a:buSzPts val="1400"/>
              <a:buChar char="○"/>
            </a:pPr>
            <a:r>
              <a:rPr lang="en"/>
              <a:t>Unless maxSockets is reached</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7" name="Shape 2167"/>
        <p:cNvGrpSpPr/>
        <p:nvPr/>
      </p:nvGrpSpPr>
      <p:grpSpPr>
        <a:xfrm>
          <a:off x="0" y="0"/>
          <a:ext cx="0" cy="0"/>
          <a:chOff x="0" y="0"/>
          <a:chExt cx="0" cy="0"/>
        </a:xfrm>
      </p:grpSpPr>
      <p:sp>
        <p:nvSpPr>
          <p:cNvPr id="2168" name="Google Shape;2168;p2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Node Request (http.clientRequest)</a:t>
            </a:r>
            <a:endParaRPr/>
          </a:p>
        </p:txBody>
      </p:sp>
      <p:sp>
        <p:nvSpPr>
          <p:cNvPr id="2169" name="Google Shape;2169;p2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Takes a URL</a:t>
            </a:r>
            <a:endParaRPr/>
          </a:p>
          <a:p>
            <a:pPr indent="-317500" lvl="1" marL="914400" rtl="0" algn="l">
              <a:spcBef>
                <a:spcPts val="0"/>
              </a:spcBef>
              <a:spcAft>
                <a:spcPts val="0"/>
              </a:spcAft>
              <a:buSzPts val="1400"/>
              <a:buChar char="○"/>
            </a:pPr>
            <a:r>
              <a:rPr lang="en"/>
              <a:t>String or URL object (why?)</a:t>
            </a:r>
            <a:endParaRPr/>
          </a:p>
          <a:p>
            <a:pPr indent="-317500" lvl="1" marL="914400" rtl="0" algn="l">
              <a:spcBef>
                <a:spcPts val="0"/>
              </a:spcBef>
              <a:spcAft>
                <a:spcPts val="0"/>
              </a:spcAft>
              <a:buSzPts val="1400"/>
              <a:buChar char="○"/>
            </a:pPr>
            <a:r>
              <a:rPr lang="en"/>
              <a:t>Parsing URLs </a:t>
            </a:r>
            <a:r>
              <a:rPr lang="en"/>
              <a:t>isn't</a:t>
            </a:r>
            <a:r>
              <a:rPr lang="en"/>
              <a:t> cheap, you can parse once and pass it.</a:t>
            </a:r>
            <a:endParaRPr/>
          </a:p>
          <a:p>
            <a:pPr indent="-342900" lvl="0" marL="457200" rtl="0" algn="l">
              <a:spcBef>
                <a:spcPts val="0"/>
              </a:spcBef>
              <a:spcAft>
                <a:spcPts val="0"/>
              </a:spcAft>
              <a:buSzPts val="1800"/>
              <a:buChar char="●"/>
            </a:pPr>
            <a:r>
              <a:rPr lang="en"/>
              <a:t>And options</a:t>
            </a:r>
            <a:endParaRPr/>
          </a:p>
          <a:p>
            <a:pPr indent="-317500" lvl="1" marL="914400" rtl="0" algn="l">
              <a:spcBef>
                <a:spcPts val="0"/>
              </a:spcBef>
              <a:spcAft>
                <a:spcPts val="0"/>
              </a:spcAft>
              <a:buSzPts val="1400"/>
              <a:buChar char="○"/>
            </a:pPr>
            <a:r>
              <a:rPr lang="en"/>
              <a:t>Method, path, headers, agent</a:t>
            </a:r>
            <a:endParaRPr/>
          </a:p>
          <a:p>
            <a:pPr indent="-317500" lvl="1" marL="914400" rtl="0" algn="l">
              <a:spcBef>
                <a:spcPts val="0"/>
              </a:spcBef>
              <a:spcAft>
                <a:spcPts val="0"/>
              </a:spcAft>
              <a:buSzPts val="1400"/>
              <a:buChar char="○"/>
            </a:pPr>
            <a:r>
              <a:rPr lang="en"/>
              <a:t>Many more! </a:t>
            </a:r>
            <a:endParaRPr/>
          </a:p>
        </p:txBody>
      </p:sp>
      <p:pic>
        <p:nvPicPr>
          <p:cNvPr id="2170" name="Google Shape;2170;p227"/>
          <p:cNvPicPr preferRelativeResize="0"/>
          <p:nvPr/>
        </p:nvPicPr>
        <p:blipFill rotWithShape="1">
          <a:blip r:embed="rId3">
            <a:alphaModFix/>
          </a:blip>
          <a:srcRect b="0" l="17566" r="18462" t="0"/>
          <a:stretch/>
        </p:blipFill>
        <p:spPr>
          <a:xfrm>
            <a:off x="421700" y="3807714"/>
            <a:ext cx="1510700" cy="1258985"/>
          </a:xfrm>
          <a:prstGeom prst="rect">
            <a:avLst/>
          </a:prstGeom>
          <a:noFill/>
          <a:ln>
            <a:noFill/>
          </a:ln>
        </p:spPr>
      </p:pic>
      <p:pic>
        <p:nvPicPr>
          <p:cNvPr id="2171" name="Google Shape;2171;p227"/>
          <p:cNvPicPr preferRelativeResize="0"/>
          <p:nvPr/>
        </p:nvPicPr>
        <p:blipFill rotWithShape="1">
          <a:blip r:embed="rId4">
            <a:alphaModFix/>
          </a:blip>
          <a:srcRect b="0" l="23767" r="23882" t="0"/>
          <a:stretch/>
        </p:blipFill>
        <p:spPr>
          <a:xfrm>
            <a:off x="6496940" y="3710525"/>
            <a:ext cx="1387908" cy="1356174"/>
          </a:xfrm>
          <a:prstGeom prst="rect">
            <a:avLst/>
          </a:prstGeom>
          <a:noFill/>
          <a:ln>
            <a:noFill/>
          </a:ln>
        </p:spPr>
      </p:pic>
      <p:grpSp>
        <p:nvGrpSpPr>
          <p:cNvPr id="2172" name="Google Shape;2172;p227"/>
          <p:cNvGrpSpPr/>
          <p:nvPr/>
        </p:nvGrpSpPr>
        <p:grpSpPr>
          <a:xfrm>
            <a:off x="2074564" y="4210032"/>
            <a:ext cx="4332056" cy="357245"/>
            <a:chOff x="2116850" y="3424050"/>
            <a:chExt cx="4625300" cy="419400"/>
          </a:xfrm>
        </p:grpSpPr>
        <p:cxnSp>
          <p:nvCxnSpPr>
            <p:cNvPr id="2173" name="Google Shape;2173;p227"/>
            <p:cNvCxnSpPr/>
            <p:nvPr/>
          </p:nvCxnSpPr>
          <p:spPr>
            <a:xfrm flipH="1" rot="10800000">
              <a:off x="2692403" y="3627692"/>
              <a:ext cx="3484800" cy="18600"/>
            </a:xfrm>
            <a:prstGeom prst="straightConnector1">
              <a:avLst/>
            </a:prstGeom>
            <a:noFill/>
            <a:ln cap="flat" cmpd="sng" w="76200">
              <a:solidFill>
                <a:schemeClr val="dk1"/>
              </a:solidFill>
              <a:prstDash val="solid"/>
              <a:round/>
              <a:headEnd len="med" w="med" type="none"/>
              <a:tailEnd len="med" w="med" type="none"/>
            </a:ln>
          </p:spPr>
        </p:cxnSp>
        <p:pic>
          <p:nvPicPr>
            <p:cNvPr id="2174" name="Google Shape;2174;p227"/>
            <p:cNvPicPr preferRelativeResize="0"/>
            <p:nvPr/>
          </p:nvPicPr>
          <p:blipFill rotWithShape="1">
            <a:blip r:embed="rId5">
              <a:alphaModFix/>
            </a:blip>
            <a:srcRect b="33644" l="60596" r="22922" t="2379"/>
            <a:stretch/>
          </p:blipFill>
          <p:spPr>
            <a:xfrm rot="5400000">
              <a:off x="6211661" y="3269101"/>
              <a:ext cx="375540" cy="685438"/>
            </a:xfrm>
            <a:prstGeom prst="rect">
              <a:avLst/>
            </a:prstGeom>
            <a:noFill/>
            <a:ln>
              <a:noFill/>
            </a:ln>
          </p:spPr>
        </p:pic>
        <p:pic>
          <p:nvPicPr>
            <p:cNvPr id="2175" name="Google Shape;2175;p227"/>
            <p:cNvPicPr preferRelativeResize="0"/>
            <p:nvPr/>
          </p:nvPicPr>
          <p:blipFill rotWithShape="1">
            <a:blip r:embed="rId5">
              <a:alphaModFix/>
            </a:blip>
            <a:srcRect b="33644" l="60596" r="22922" t="2379"/>
            <a:stretch/>
          </p:blipFill>
          <p:spPr>
            <a:xfrm rot="-5400000">
              <a:off x="2271799" y="3312961"/>
              <a:ext cx="375540" cy="685438"/>
            </a:xfrm>
            <a:prstGeom prst="rect">
              <a:avLst/>
            </a:prstGeom>
            <a:noFill/>
            <a:ln>
              <a:noFill/>
            </a:ln>
          </p:spPr>
        </p:pic>
      </p:grpSp>
      <p:cxnSp>
        <p:nvCxnSpPr>
          <p:cNvPr id="2176" name="Google Shape;2176;p227"/>
          <p:cNvCxnSpPr/>
          <p:nvPr/>
        </p:nvCxnSpPr>
        <p:spPr>
          <a:xfrm rot="10800000">
            <a:off x="3329750" y="4210025"/>
            <a:ext cx="1640700" cy="6900"/>
          </a:xfrm>
          <a:prstGeom prst="straightConnector1">
            <a:avLst/>
          </a:prstGeom>
          <a:noFill/>
          <a:ln cap="flat" cmpd="sng" w="9525">
            <a:solidFill>
              <a:srgbClr val="DF3079"/>
            </a:solidFill>
            <a:prstDash val="solid"/>
            <a:round/>
            <a:headEnd len="med" w="med" type="triangle"/>
            <a:tailEnd len="med" w="med" type="none"/>
          </a:ln>
        </p:spPr>
      </p:cxnSp>
      <p:sp>
        <p:nvSpPr>
          <p:cNvPr id="2177" name="Google Shape;2177;p227"/>
          <p:cNvSpPr txBox="1"/>
          <p:nvPr/>
        </p:nvSpPr>
        <p:spPr>
          <a:xfrm>
            <a:off x="3769350" y="3864075"/>
            <a:ext cx="1010700" cy="2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request</a:t>
            </a:r>
            <a:endParaRPr sz="1200">
              <a:solidFill>
                <a:schemeClr val="lt2"/>
              </a:solidFill>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1" name="Shape 2181"/>
        <p:cNvGrpSpPr/>
        <p:nvPr/>
      </p:nvGrpSpPr>
      <p:grpSpPr>
        <a:xfrm>
          <a:off x="0" y="0"/>
          <a:ext cx="0" cy="0"/>
          <a:chOff x="0" y="0"/>
          <a:chExt cx="0" cy="0"/>
        </a:xfrm>
      </p:grpSpPr>
      <p:sp>
        <p:nvSpPr>
          <p:cNvPr id="2182" name="Google Shape;2182;p2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look at URL anatomy</a:t>
            </a:r>
            <a:endParaRPr/>
          </a:p>
        </p:txBody>
      </p:sp>
      <p:pic>
        <p:nvPicPr>
          <p:cNvPr id="2183" name="Google Shape;2183;p228"/>
          <p:cNvPicPr preferRelativeResize="0"/>
          <p:nvPr/>
        </p:nvPicPr>
        <p:blipFill>
          <a:blip r:embed="rId3">
            <a:alphaModFix/>
          </a:blip>
          <a:stretch>
            <a:fillRect/>
          </a:stretch>
        </p:blipFill>
        <p:spPr>
          <a:xfrm>
            <a:off x="214775" y="1135550"/>
            <a:ext cx="6196176" cy="3820975"/>
          </a:xfrm>
          <a:prstGeom prst="rect">
            <a:avLst/>
          </a:prstGeom>
          <a:noFill/>
          <a:ln>
            <a:noFill/>
          </a:ln>
        </p:spPr>
      </p:pic>
      <p:sp>
        <p:nvSpPr>
          <p:cNvPr id="2184" name="Google Shape;2184;p228"/>
          <p:cNvSpPr txBox="1"/>
          <p:nvPr/>
        </p:nvSpPr>
        <p:spPr>
          <a:xfrm>
            <a:off x="6920125" y="4697425"/>
            <a:ext cx="2064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4"/>
              </a:rPr>
              <a:t>https://nodejs.org/api/url.html</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8" name="Shape 2188"/>
        <p:cNvGrpSpPr/>
        <p:nvPr/>
      </p:nvGrpSpPr>
      <p:grpSpPr>
        <a:xfrm>
          <a:off x="0" y="0"/>
          <a:ext cx="0" cy="0"/>
          <a:chOff x="0" y="0"/>
          <a:chExt cx="0" cy="0"/>
        </a:xfrm>
      </p:grpSpPr>
      <p:sp>
        <p:nvSpPr>
          <p:cNvPr id="2189" name="Google Shape;2189;p2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Client on Response</a:t>
            </a:r>
            <a:endParaRPr/>
          </a:p>
        </p:txBody>
      </p:sp>
      <p:sp>
        <p:nvSpPr>
          <p:cNvPr id="2190" name="Google Shape;2190;p2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Response event</a:t>
            </a:r>
            <a:endParaRPr/>
          </a:p>
          <a:p>
            <a:pPr indent="-342900" lvl="0" marL="457200" rtl="0" algn="l">
              <a:spcBef>
                <a:spcPts val="0"/>
              </a:spcBef>
              <a:spcAft>
                <a:spcPts val="0"/>
              </a:spcAft>
              <a:buSzPts val="1800"/>
              <a:buChar char="●"/>
            </a:pPr>
            <a:r>
              <a:rPr lang="en"/>
              <a:t>We get a Readable stream</a:t>
            </a:r>
            <a:endParaRPr/>
          </a:p>
          <a:p>
            <a:pPr indent="-342900" lvl="0" marL="457200" rtl="0" algn="l">
              <a:spcBef>
                <a:spcPts val="0"/>
              </a:spcBef>
              <a:spcAft>
                <a:spcPts val="0"/>
              </a:spcAft>
              <a:buSzPts val="1800"/>
              <a:buChar char="●"/>
            </a:pPr>
            <a:r>
              <a:rPr lang="en"/>
              <a:t>Backend writes headers, status then body on the socket</a:t>
            </a:r>
            <a:endParaRPr/>
          </a:p>
          <a:p>
            <a:pPr indent="-342900" lvl="0" marL="457200" rtl="0" algn="l">
              <a:spcBef>
                <a:spcPts val="0"/>
              </a:spcBef>
              <a:spcAft>
                <a:spcPts val="0"/>
              </a:spcAft>
              <a:buSzPts val="1800"/>
              <a:buChar char="●"/>
            </a:pPr>
            <a:r>
              <a:rPr lang="en"/>
              <a:t>It only contains the headers, status code</a:t>
            </a:r>
            <a:endParaRPr/>
          </a:p>
          <a:p>
            <a:pPr indent="-342900" lvl="0" marL="457200" rtl="0" algn="l">
              <a:spcBef>
                <a:spcPts val="0"/>
              </a:spcBef>
              <a:spcAft>
                <a:spcPts val="0"/>
              </a:spcAft>
              <a:buSzPts val="1800"/>
              <a:buChar char="●"/>
            </a:pPr>
            <a:r>
              <a:rPr lang="en"/>
              <a:t>Read can happen by assigning “data” event</a:t>
            </a:r>
            <a:endParaRPr/>
          </a:p>
          <a:p>
            <a:pPr indent="-317500" lvl="1" marL="914400" rtl="0" algn="l">
              <a:spcBef>
                <a:spcPts val="0"/>
              </a:spcBef>
              <a:spcAft>
                <a:spcPts val="0"/>
              </a:spcAft>
              <a:buSzPts val="1400"/>
              <a:buChar char="○"/>
            </a:pPr>
            <a:r>
              <a:rPr lang="en"/>
              <a:t>Read it from the kernel to user space</a:t>
            </a:r>
            <a:endParaRPr/>
          </a:p>
          <a:p>
            <a:pPr indent="-317500" lvl="1" marL="914400" rtl="0" algn="l">
              <a:spcBef>
                <a:spcPts val="0"/>
              </a:spcBef>
              <a:spcAft>
                <a:spcPts val="0"/>
              </a:spcAft>
              <a:buSzPts val="1400"/>
              <a:buChar char="○"/>
            </a:pPr>
            <a:r>
              <a:rPr lang="en"/>
              <a:t>Parse it</a:t>
            </a:r>
            <a:endParaRPr/>
          </a:p>
          <a:p>
            <a:pPr indent="-317500" lvl="1" marL="914400" rtl="0" algn="l">
              <a:spcBef>
                <a:spcPts val="0"/>
              </a:spcBef>
              <a:spcAft>
                <a:spcPts val="0"/>
              </a:spcAft>
              <a:buSzPts val="1400"/>
              <a:buChar char="○"/>
            </a:pPr>
            <a:r>
              <a:rPr lang="en"/>
              <a:t>Encode it</a:t>
            </a:r>
            <a:endParaRPr/>
          </a:p>
        </p:txBody>
      </p:sp>
      <p:pic>
        <p:nvPicPr>
          <p:cNvPr id="2191" name="Google Shape;2191;p229"/>
          <p:cNvPicPr preferRelativeResize="0"/>
          <p:nvPr/>
        </p:nvPicPr>
        <p:blipFill rotWithShape="1">
          <a:blip r:embed="rId3">
            <a:alphaModFix/>
          </a:blip>
          <a:srcRect b="0" l="17566" r="18462" t="0"/>
          <a:stretch/>
        </p:blipFill>
        <p:spPr>
          <a:xfrm>
            <a:off x="421700" y="3807714"/>
            <a:ext cx="1510700" cy="1258985"/>
          </a:xfrm>
          <a:prstGeom prst="rect">
            <a:avLst/>
          </a:prstGeom>
          <a:noFill/>
          <a:ln>
            <a:noFill/>
          </a:ln>
        </p:spPr>
      </p:pic>
      <p:pic>
        <p:nvPicPr>
          <p:cNvPr id="2192" name="Google Shape;2192;p229"/>
          <p:cNvPicPr preferRelativeResize="0"/>
          <p:nvPr/>
        </p:nvPicPr>
        <p:blipFill rotWithShape="1">
          <a:blip r:embed="rId4">
            <a:alphaModFix/>
          </a:blip>
          <a:srcRect b="0" l="23767" r="23882" t="0"/>
          <a:stretch/>
        </p:blipFill>
        <p:spPr>
          <a:xfrm>
            <a:off x="6496940" y="3710525"/>
            <a:ext cx="1387908" cy="1356174"/>
          </a:xfrm>
          <a:prstGeom prst="rect">
            <a:avLst/>
          </a:prstGeom>
          <a:noFill/>
          <a:ln>
            <a:noFill/>
          </a:ln>
        </p:spPr>
      </p:pic>
      <p:grpSp>
        <p:nvGrpSpPr>
          <p:cNvPr id="2193" name="Google Shape;2193;p229"/>
          <p:cNvGrpSpPr/>
          <p:nvPr/>
        </p:nvGrpSpPr>
        <p:grpSpPr>
          <a:xfrm>
            <a:off x="2074564" y="4210032"/>
            <a:ext cx="4332056" cy="357245"/>
            <a:chOff x="2116850" y="3424050"/>
            <a:chExt cx="4625300" cy="419400"/>
          </a:xfrm>
        </p:grpSpPr>
        <p:cxnSp>
          <p:nvCxnSpPr>
            <p:cNvPr id="2194" name="Google Shape;2194;p229"/>
            <p:cNvCxnSpPr/>
            <p:nvPr/>
          </p:nvCxnSpPr>
          <p:spPr>
            <a:xfrm flipH="1" rot="10800000">
              <a:off x="2692403" y="3627692"/>
              <a:ext cx="3484800" cy="18600"/>
            </a:xfrm>
            <a:prstGeom prst="straightConnector1">
              <a:avLst/>
            </a:prstGeom>
            <a:noFill/>
            <a:ln cap="flat" cmpd="sng" w="76200">
              <a:solidFill>
                <a:schemeClr val="dk1"/>
              </a:solidFill>
              <a:prstDash val="solid"/>
              <a:round/>
              <a:headEnd len="med" w="med" type="none"/>
              <a:tailEnd len="med" w="med" type="none"/>
            </a:ln>
          </p:spPr>
        </p:cxnSp>
        <p:pic>
          <p:nvPicPr>
            <p:cNvPr id="2195" name="Google Shape;2195;p229"/>
            <p:cNvPicPr preferRelativeResize="0"/>
            <p:nvPr/>
          </p:nvPicPr>
          <p:blipFill rotWithShape="1">
            <a:blip r:embed="rId5">
              <a:alphaModFix/>
            </a:blip>
            <a:srcRect b="33644" l="60596" r="22922" t="2379"/>
            <a:stretch/>
          </p:blipFill>
          <p:spPr>
            <a:xfrm rot="5400000">
              <a:off x="6211661" y="3269101"/>
              <a:ext cx="375540" cy="685438"/>
            </a:xfrm>
            <a:prstGeom prst="rect">
              <a:avLst/>
            </a:prstGeom>
            <a:noFill/>
            <a:ln>
              <a:noFill/>
            </a:ln>
          </p:spPr>
        </p:pic>
        <p:pic>
          <p:nvPicPr>
            <p:cNvPr id="2196" name="Google Shape;2196;p229"/>
            <p:cNvPicPr preferRelativeResize="0"/>
            <p:nvPr/>
          </p:nvPicPr>
          <p:blipFill rotWithShape="1">
            <a:blip r:embed="rId5">
              <a:alphaModFix/>
            </a:blip>
            <a:srcRect b="33644" l="60596" r="22922" t="2379"/>
            <a:stretch/>
          </p:blipFill>
          <p:spPr>
            <a:xfrm rot="-5400000">
              <a:off x="2271799" y="3312961"/>
              <a:ext cx="375540" cy="685438"/>
            </a:xfrm>
            <a:prstGeom prst="rect">
              <a:avLst/>
            </a:prstGeom>
            <a:noFill/>
            <a:ln>
              <a:noFill/>
            </a:ln>
          </p:spPr>
        </p:pic>
      </p:grpSp>
      <p:cxnSp>
        <p:nvCxnSpPr>
          <p:cNvPr id="2197" name="Google Shape;2197;p229"/>
          <p:cNvCxnSpPr/>
          <p:nvPr/>
        </p:nvCxnSpPr>
        <p:spPr>
          <a:xfrm rot="10800000">
            <a:off x="3454350" y="4210025"/>
            <a:ext cx="1640700" cy="6900"/>
          </a:xfrm>
          <a:prstGeom prst="straightConnector1">
            <a:avLst/>
          </a:prstGeom>
          <a:noFill/>
          <a:ln cap="flat" cmpd="sng" w="9525">
            <a:solidFill>
              <a:srgbClr val="DF3079"/>
            </a:solidFill>
            <a:prstDash val="solid"/>
            <a:round/>
            <a:headEnd len="med" w="med" type="none"/>
            <a:tailEnd len="med" w="med" type="triangle"/>
          </a:ln>
        </p:spPr>
      </p:cxnSp>
      <p:sp>
        <p:nvSpPr>
          <p:cNvPr id="2198" name="Google Shape;2198;p229"/>
          <p:cNvSpPr txBox="1"/>
          <p:nvPr/>
        </p:nvSpPr>
        <p:spPr>
          <a:xfrm>
            <a:off x="3769350" y="3864075"/>
            <a:ext cx="1010700" cy="2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response</a:t>
            </a:r>
            <a:endParaRPr sz="1200">
              <a:solidFill>
                <a:schemeClr val="lt2"/>
              </a:solidFill>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2" name="Shape 2202"/>
        <p:cNvGrpSpPr/>
        <p:nvPr/>
      </p:nvGrpSpPr>
      <p:grpSpPr>
        <a:xfrm>
          <a:off x="0" y="0"/>
          <a:ext cx="0" cy="0"/>
          <a:chOff x="0" y="0"/>
          <a:chExt cx="0" cy="0"/>
        </a:xfrm>
      </p:grpSpPr>
      <p:sp>
        <p:nvSpPr>
          <p:cNvPr id="2203" name="Google Shape;2203;p2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When the response is ready</a:t>
            </a:r>
            <a:endParaRPr/>
          </a:p>
        </p:txBody>
      </p:sp>
      <p:sp>
        <p:nvSpPr>
          <p:cNvPr id="2204" name="Google Shape;2204;p230"/>
          <p:cNvSpPr txBox="1"/>
          <p:nvPr>
            <p:ph idx="1" type="body"/>
          </p:nvPr>
        </p:nvSpPr>
        <p:spPr>
          <a:xfrm>
            <a:off x="311700" y="1152475"/>
            <a:ext cx="8520600" cy="3603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on response callback is fired when a response is received</a:t>
            </a:r>
            <a:endParaRPr/>
          </a:p>
          <a:p>
            <a:pPr indent="-342900" lvl="0" marL="457200" rtl="0" algn="l">
              <a:spcBef>
                <a:spcPts val="0"/>
              </a:spcBef>
              <a:spcAft>
                <a:spcPts val="0"/>
              </a:spcAft>
              <a:buSzPts val="1800"/>
              <a:buChar char="●"/>
            </a:pPr>
            <a:r>
              <a:rPr lang="en"/>
              <a:t>What does that mean?</a:t>
            </a:r>
            <a:endParaRPr/>
          </a:p>
          <a:p>
            <a:pPr indent="-342900" lvl="0" marL="457200" rtl="0" algn="l">
              <a:spcBef>
                <a:spcPts val="0"/>
              </a:spcBef>
              <a:spcAft>
                <a:spcPts val="0"/>
              </a:spcAft>
              <a:buSzPts val="1800"/>
              <a:buChar char="●"/>
            </a:pPr>
            <a:r>
              <a:rPr lang="en"/>
              <a:t>Node reads from the connection</a:t>
            </a:r>
            <a:endParaRPr/>
          </a:p>
          <a:p>
            <a:pPr indent="-342900" lvl="0" marL="457200" rtl="0" algn="l">
              <a:spcBef>
                <a:spcPts val="0"/>
              </a:spcBef>
              <a:spcAft>
                <a:spcPts val="0"/>
              </a:spcAft>
              <a:buSzPts val="1800"/>
              <a:buChar char="●"/>
            </a:pPr>
            <a:r>
              <a:rPr lang="en"/>
              <a:t>Parses the data until it gets the end of a response</a:t>
            </a:r>
            <a:endParaRPr/>
          </a:p>
          <a:p>
            <a:pPr indent="-342900" lvl="0" marL="457200" rtl="0" algn="l">
              <a:spcBef>
                <a:spcPts val="0"/>
              </a:spcBef>
              <a:spcAft>
                <a:spcPts val="0"/>
              </a:spcAft>
              <a:buSzPts val="1800"/>
              <a:buChar char="●"/>
            </a:pPr>
            <a:r>
              <a:rPr lang="en"/>
              <a:t>Packages the response as object and puts it on the callback</a:t>
            </a:r>
            <a:endParaRPr/>
          </a:p>
        </p:txBody>
      </p:sp>
      <p:sp>
        <p:nvSpPr>
          <p:cNvPr id="2205" name="Google Shape;2205;p230"/>
          <p:cNvSpPr txBox="1"/>
          <p:nvPr/>
        </p:nvSpPr>
        <p:spPr>
          <a:xfrm>
            <a:off x="5178100" y="2967850"/>
            <a:ext cx="4091400" cy="178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50">
                <a:solidFill>
                  <a:srgbClr val="2FFF12"/>
                </a:solidFill>
              </a:rPr>
              <a:t>&lt; HTTP/1.1 200 OK</a:t>
            </a:r>
            <a:endParaRPr sz="1350">
              <a:solidFill>
                <a:srgbClr val="2FFF12"/>
              </a:solidFill>
            </a:endParaRPr>
          </a:p>
          <a:p>
            <a:pPr indent="0" lvl="0" marL="0" rtl="0" algn="l">
              <a:lnSpc>
                <a:spcPct val="115000"/>
              </a:lnSpc>
              <a:spcBef>
                <a:spcPts val="0"/>
              </a:spcBef>
              <a:spcAft>
                <a:spcPts val="0"/>
              </a:spcAft>
              <a:buNone/>
            </a:pPr>
            <a:r>
              <a:rPr lang="en" sz="1350">
                <a:solidFill>
                  <a:srgbClr val="2FFF12"/>
                </a:solidFill>
              </a:rPr>
              <a:t>&lt; Content-Type: text/html</a:t>
            </a:r>
            <a:endParaRPr sz="1350">
              <a:solidFill>
                <a:srgbClr val="2FFF12"/>
              </a:solidFill>
            </a:endParaRPr>
          </a:p>
          <a:p>
            <a:pPr indent="0" lvl="0" marL="0" rtl="0" algn="l">
              <a:lnSpc>
                <a:spcPct val="115000"/>
              </a:lnSpc>
              <a:spcBef>
                <a:spcPts val="0"/>
              </a:spcBef>
              <a:spcAft>
                <a:spcPts val="0"/>
              </a:spcAft>
              <a:buNone/>
            </a:pPr>
            <a:r>
              <a:rPr lang="en" sz="1350">
                <a:solidFill>
                  <a:srgbClr val="2FFF12"/>
                </a:solidFill>
              </a:rPr>
              <a:t>&lt; Date: Thu, 16 Jan 2025 00:04:36 GMT</a:t>
            </a:r>
            <a:endParaRPr sz="1350">
              <a:solidFill>
                <a:srgbClr val="2FFF12"/>
              </a:solidFill>
            </a:endParaRPr>
          </a:p>
          <a:p>
            <a:pPr indent="0" lvl="0" marL="0" rtl="0" algn="l">
              <a:lnSpc>
                <a:spcPct val="115000"/>
              </a:lnSpc>
              <a:spcBef>
                <a:spcPts val="0"/>
              </a:spcBef>
              <a:spcAft>
                <a:spcPts val="0"/>
              </a:spcAft>
              <a:buNone/>
            </a:pPr>
            <a:r>
              <a:rPr lang="en" sz="1350">
                <a:solidFill>
                  <a:srgbClr val="2FFF12"/>
                </a:solidFill>
              </a:rPr>
              <a:t>&lt; Content-Length: 30</a:t>
            </a:r>
            <a:endParaRPr sz="1350">
              <a:solidFill>
                <a:srgbClr val="2FFF12"/>
              </a:solidFill>
            </a:endParaRPr>
          </a:p>
          <a:p>
            <a:pPr indent="0" lvl="0" marL="0" rtl="0" algn="l">
              <a:lnSpc>
                <a:spcPct val="115000"/>
              </a:lnSpc>
              <a:spcBef>
                <a:spcPts val="0"/>
              </a:spcBef>
              <a:spcAft>
                <a:spcPts val="0"/>
              </a:spcAft>
              <a:buNone/>
            </a:pPr>
            <a:r>
              <a:rPr lang="en" sz="1350">
                <a:solidFill>
                  <a:srgbClr val="2FFF12"/>
                </a:solidFill>
              </a:rPr>
              <a:t>&lt; Connection: keep-alive</a:t>
            </a:r>
            <a:endParaRPr sz="1350">
              <a:solidFill>
                <a:srgbClr val="2FFF12"/>
              </a:solidFill>
            </a:endParaRPr>
          </a:p>
          <a:p>
            <a:pPr indent="0" lvl="0" marL="0" rtl="0" algn="l">
              <a:lnSpc>
                <a:spcPct val="115000"/>
              </a:lnSpc>
              <a:spcBef>
                <a:spcPts val="0"/>
              </a:spcBef>
              <a:spcAft>
                <a:spcPts val="0"/>
              </a:spcAft>
              <a:buNone/>
            </a:pPr>
            <a:r>
              <a:rPr lang="en" sz="1350">
                <a:solidFill>
                  <a:srgbClr val="2FFF12"/>
                </a:solidFill>
              </a:rPr>
              <a:t>&lt; &lt;html&gt;&lt;body&gt;xxxx&lt;/body&gt;&lt;/html&gt;</a:t>
            </a:r>
            <a:endParaRPr sz="1350">
              <a:solidFill>
                <a:srgbClr val="2FFF12"/>
              </a:solidFill>
            </a:endParaRPr>
          </a:p>
          <a:p>
            <a:pPr indent="0" lvl="0" marL="0" rtl="0" algn="l">
              <a:lnSpc>
                <a:spcPct val="115000"/>
              </a:lnSpc>
              <a:spcBef>
                <a:spcPts val="0"/>
              </a:spcBef>
              <a:spcAft>
                <a:spcPts val="0"/>
              </a:spcAft>
              <a:buNone/>
            </a:pPr>
            <a:r>
              <a:t/>
            </a:r>
            <a:endParaRPr sz="1100"/>
          </a:p>
        </p:txBody>
      </p:sp>
      <p:cxnSp>
        <p:nvCxnSpPr>
          <p:cNvPr id="2206" name="Google Shape;2206;p230"/>
          <p:cNvCxnSpPr/>
          <p:nvPr/>
        </p:nvCxnSpPr>
        <p:spPr>
          <a:xfrm>
            <a:off x="4721200" y="3159250"/>
            <a:ext cx="456900" cy="6900"/>
          </a:xfrm>
          <a:prstGeom prst="straightConnector1">
            <a:avLst/>
          </a:prstGeom>
          <a:noFill/>
          <a:ln cap="flat" cmpd="sng" w="9525">
            <a:solidFill>
              <a:srgbClr val="DF3079"/>
            </a:solidFill>
            <a:prstDash val="solid"/>
            <a:round/>
            <a:headEnd len="med" w="med" type="none"/>
            <a:tailEnd len="med" w="med" type="triangle"/>
          </a:ln>
        </p:spPr>
      </p:cxnSp>
      <p:cxnSp>
        <p:nvCxnSpPr>
          <p:cNvPr id="2207" name="Google Shape;2207;p230"/>
          <p:cNvCxnSpPr/>
          <p:nvPr/>
        </p:nvCxnSpPr>
        <p:spPr>
          <a:xfrm>
            <a:off x="4721200" y="4370575"/>
            <a:ext cx="456900" cy="6900"/>
          </a:xfrm>
          <a:prstGeom prst="straightConnector1">
            <a:avLst/>
          </a:prstGeom>
          <a:noFill/>
          <a:ln cap="flat" cmpd="sng" w="9525">
            <a:solidFill>
              <a:srgbClr val="DF3079"/>
            </a:solidFill>
            <a:prstDash val="solid"/>
            <a:round/>
            <a:headEnd len="med" w="med" type="none"/>
            <a:tailEnd len="med" w="med" type="triangle"/>
          </a:ln>
        </p:spPr>
      </p:cxnSp>
      <p:sp>
        <p:nvSpPr>
          <p:cNvPr id="2208" name="Google Shape;2208;p230"/>
          <p:cNvSpPr txBox="1"/>
          <p:nvPr/>
        </p:nvSpPr>
        <p:spPr>
          <a:xfrm>
            <a:off x="3731300" y="2967850"/>
            <a:ext cx="10482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Response</a:t>
            </a:r>
            <a:r>
              <a:rPr lang="en" sz="1000">
                <a:solidFill>
                  <a:schemeClr val="lt2"/>
                </a:solidFill>
              </a:rPr>
              <a:t> start</a:t>
            </a:r>
            <a:endParaRPr sz="1000">
              <a:solidFill>
                <a:schemeClr val="lt2"/>
              </a:solidFill>
            </a:endParaRPr>
          </a:p>
        </p:txBody>
      </p:sp>
      <p:sp>
        <p:nvSpPr>
          <p:cNvPr id="2209" name="Google Shape;2209;p230"/>
          <p:cNvSpPr txBox="1"/>
          <p:nvPr/>
        </p:nvSpPr>
        <p:spPr>
          <a:xfrm>
            <a:off x="3765800" y="4179175"/>
            <a:ext cx="10137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Response end</a:t>
            </a:r>
            <a:endParaRPr sz="1000">
              <a:solidFill>
                <a:schemeClr val="lt2"/>
              </a:solidFill>
            </a:endParaRPr>
          </a:p>
        </p:txBody>
      </p:sp>
      <p:sp>
        <p:nvSpPr>
          <p:cNvPr id="2210" name="Google Shape;2210;p230"/>
          <p:cNvSpPr txBox="1"/>
          <p:nvPr/>
        </p:nvSpPr>
        <p:spPr>
          <a:xfrm>
            <a:off x="3765450" y="4370575"/>
            <a:ext cx="16131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FF00"/>
                </a:solidFill>
              </a:rPr>
              <a:t>On response fires</a:t>
            </a:r>
            <a:endParaRPr sz="1000">
              <a:solidFill>
                <a:srgbClr val="00FF00"/>
              </a:solidFill>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4" name="Shape 2214"/>
        <p:cNvGrpSpPr/>
        <p:nvPr/>
      </p:nvGrpSpPr>
      <p:grpSpPr>
        <a:xfrm>
          <a:off x="0" y="0"/>
          <a:ext cx="0" cy="0"/>
          <a:chOff x="0" y="0"/>
          <a:chExt cx="0" cy="0"/>
        </a:xfrm>
      </p:grpSpPr>
      <p:sp>
        <p:nvSpPr>
          <p:cNvPr id="2215" name="Google Shape;2215;p231"/>
          <p:cNvSpPr txBox="1"/>
          <p:nvPr>
            <p:ph type="title"/>
          </p:nvPr>
        </p:nvSpPr>
        <p:spPr>
          <a:xfrm>
            <a:off x="311700" y="382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Request options</a:t>
            </a:r>
            <a:endParaRPr/>
          </a:p>
        </p:txBody>
      </p:sp>
      <p:sp>
        <p:nvSpPr>
          <p:cNvPr id="2216" name="Google Shape;2216;p231"/>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264795" lvl="0" marL="457200" marR="25400" rtl="0" algn="l">
              <a:spcBef>
                <a:spcPts val="0"/>
              </a:spcBef>
              <a:spcAft>
                <a:spcPts val="0"/>
              </a:spcAft>
              <a:buClr>
                <a:srgbClr val="FFFFFF"/>
              </a:buClr>
              <a:buSzPts val="570"/>
              <a:buFont typeface="Verdana"/>
              <a:buChar char="●"/>
            </a:pPr>
            <a:r>
              <a:rPr lang="en" sz="622">
                <a:solidFill>
                  <a:srgbClr val="FFFFFF"/>
                </a:solidFill>
                <a:latin typeface="Courier New"/>
                <a:ea typeface="Courier New"/>
                <a:cs typeface="Courier New"/>
                <a:sym typeface="Courier New"/>
              </a:rPr>
              <a:t>agent</a:t>
            </a:r>
            <a:r>
              <a:rPr lang="en" sz="670">
                <a:solidFill>
                  <a:srgbClr val="FFFFFF"/>
                </a:solidFill>
                <a:latin typeface="Verdana"/>
                <a:ea typeface="Verdana"/>
                <a:cs typeface="Verdana"/>
                <a:sym typeface="Verdana"/>
              </a:rPr>
              <a:t> </a:t>
            </a:r>
            <a:r>
              <a:rPr lang="en" sz="575" u="sng">
                <a:solidFill>
                  <a:schemeClr val="hlink"/>
                </a:solidFill>
                <a:latin typeface="Courier New"/>
                <a:ea typeface="Courier New"/>
                <a:cs typeface="Courier New"/>
                <a:sym typeface="Courier New"/>
                <a:hlinkClick r:id="rId3"/>
              </a:rPr>
              <a:t>&lt;http.Agent&gt;</a:t>
            </a:r>
            <a:r>
              <a:rPr lang="en" sz="670">
                <a:solidFill>
                  <a:srgbClr val="FFFFFF"/>
                </a:solidFill>
                <a:latin typeface="Verdana"/>
                <a:ea typeface="Verdana"/>
                <a:cs typeface="Verdana"/>
                <a:sym typeface="Verdana"/>
              </a:rPr>
              <a:t> | </a:t>
            </a:r>
            <a:r>
              <a:rPr lang="en" sz="575" u="sng">
                <a:solidFill>
                  <a:schemeClr val="hlink"/>
                </a:solidFill>
                <a:latin typeface="Courier New"/>
                <a:ea typeface="Courier New"/>
                <a:cs typeface="Courier New"/>
                <a:sym typeface="Courier New"/>
                <a:hlinkClick r:id="rId4"/>
              </a:rPr>
              <a:t>&lt;boolean&gt;</a:t>
            </a:r>
            <a:r>
              <a:rPr lang="en" sz="670">
                <a:solidFill>
                  <a:srgbClr val="FFFFFF"/>
                </a:solidFill>
                <a:latin typeface="Verdana"/>
                <a:ea typeface="Verdana"/>
                <a:cs typeface="Verdana"/>
                <a:sym typeface="Verdana"/>
              </a:rPr>
              <a:t> Controls </a:t>
            </a:r>
            <a:r>
              <a:rPr lang="en" sz="622" u="sng">
                <a:solidFill>
                  <a:srgbClr val="FFFFFF"/>
                </a:solidFill>
                <a:latin typeface="Courier New"/>
                <a:ea typeface="Courier New"/>
                <a:cs typeface="Courier New"/>
                <a:sym typeface="Courier New"/>
                <a:hlinkClick r:id="rId5">
                  <a:extLst>
                    <a:ext uri="{A12FA001-AC4F-418D-AE19-62706E023703}">
                      <ahyp:hlinkClr val="tx"/>
                    </a:ext>
                  </a:extLst>
                </a:hlinkClick>
              </a:rPr>
              <a:t>Agent</a:t>
            </a:r>
            <a:r>
              <a:rPr lang="en" sz="670">
                <a:solidFill>
                  <a:srgbClr val="FFFFFF"/>
                </a:solidFill>
                <a:latin typeface="Verdana"/>
                <a:ea typeface="Verdana"/>
                <a:cs typeface="Verdana"/>
                <a:sym typeface="Verdana"/>
              </a:rPr>
              <a:t> behavior. Possible values:</a:t>
            </a:r>
            <a:endParaRPr sz="670">
              <a:solidFill>
                <a:srgbClr val="FFFFFF"/>
              </a:solidFill>
              <a:latin typeface="Verdana"/>
              <a:ea typeface="Verdana"/>
              <a:cs typeface="Verdana"/>
              <a:sym typeface="Verdana"/>
            </a:endParaRPr>
          </a:p>
          <a:p>
            <a:pPr indent="-264794" lvl="1" marL="914400" marR="25400" rtl="0" algn="l">
              <a:spcBef>
                <a:spcPts val="0"/>
              </a:spcBef>
              <a:spcAft>
                <a:spcPts val="0"/>
              </a:spcAft>
              <a:buClr>
                <a:srgbClr val="FFFFFF"/>
              </a:buClr>
              <a:buSzPts val="570"/>
              <a:buFont typeface="Verdana"/>
              <a:buChar char="○"/>
            </a:pPr>
            <a:r>
              <a:rPr lang="en" sz="622">
                <a:solidFill>
                  <a:srgbClr val="FFFFFF"/>
                </a:solidFill>
                <a:latin typeface="Courier New"/>
                <a:ea typeface="Courier New"/>
                <a:cs typeface="Courier New"/>
                <a:sym typeface="Courier New"/>
              </a:rPr>
              <a:t>undefined</a:t>
            </a:r>
            <a:r>
              <a:rPr lang="en" sz="670">
                <a:solidFill>
                  <a:srgbClr val="FFFFFF"/>
                </a:solidFill>
                <a:latin typeface="Verdana"/>
                <a:ea typeface="Verdana"/>
                <a:cs typeface="Verdana"/>
                <a:sym typeface="Verdana"/>
              </a:rPr>
              <a:t> (default): use </a:t>
            </a:r>
            <a:r>
              <a:rPr lang="en" sz="622" u="sng">
                <a:solidFill>
                  <a:srgbClr val="FFFFFF"/>
                </a:solidFill>
                <a:latin typeface="Courier New"/>
                <a:ea typeface="Courier New"/>
                <a:cs typeface="Courier New"/>
                <a:sym typeface="Courier New"/>
                <a:hlinkClick r:id="rId6">
                  <a:extLst>
                    <a:ext uri="{A12FA001-AC4F-418D-AE19-62706E023703}">
                      <ahyp:hlinkClr val="tx"/>
                    </a:ext>
                  </a:extLst>
                </a:hlinkClick>
              </a:rPr>
              <a:t>http.globalAgent</a:t>
            </a:r>
            <a:r>
              <a:rPr lang="en" sz="670">
                <a:solidFill>
                  <a:srgbClr val="FFFFFF"/>
                </a:solidFill>
                <a:latin typeface="Verdana"/>
                <a:ea typeface="Verdana"/>
                <a:cs typeface="Verdana"/>
                <a:sym typeface="Verdana"/>
              </a:rPr>
              <a:t> for this host and port.</a:t>
            </a:r>
            <a:endParaRPr sz="670">
              <a:solidFill>
                <a:srgbClr val="FFFFFF"/>
              </a:solidFill>
              <a:latin typeface="Verdana"/>
              <a:ea typeface="Verdana"/>
              <a:cs typeface="Verdana"/>
              <a:sym typeface="Verdana"/>
            </a:endParaRPr>
          </a:p>
          <a:p>
            <a:pPr indent="-264794" lvl="1" marL="914400" rtl="0" algn="l">
              <a:spcBef>
                <a:spcPts val="0"/>
              </a:spcBef>
              <a:spcAft>
                <a:spcPts val="0"/>
              </a:spcAft>
              <a:buClr>
                <a:srgbClr val="FFFFFF"/>
              </a:buClr>
              <a:buSzPts val="570"/>
              <a:buFont typeface="Verdana"/>
              <a:buChar char="○"/>
            </a:pPr>
            <a:r>
              <a:rPr lang="en" sz="622">
                <a:solidFill>
                  <a:srgbClr val="FFFFFF"/>
                </a:solidFill>
                <a:latin typeface="Courier New"/>
                <a:ea typeface="Courier New"/>
                <a:cs typeface="Courier New"/>
                <a:sym typeface="Courier New"/>
              </a:rPr>
              <a:t>Agent</a:t>
            </a:r>
            <a:r>
              <a:rPr lang="en" sz="670">
                <a:solidFill>
                  <a:srgbClr val="FFFFFF"/>
                </a:solidFill>
                <a:latin typeface="Verdana"/>
                <a:ea typeface="Verdana"/>
                <a:cs typeface="Verdana"/>
                <a:sym typeface="Verdana"/>
              </a:rPr>
              <a:t> object: explicitly use the passed in </a:t>
            </a:r>
            <a:r>
              <a:rPr lang="en" sz="622">
                <a:solidFill>
                  <a:srgbClr val="FFFFFF"/>
                </a:solidFill>
                <a:latin typeface="Courier New"/>
                <a:ea typeface="Courier New"/>
                <a:cs typeface="Courier New"/>
                <a:sym typeface="Courier New"/>
              </a:rPr>
              <a:t>Agent</a:t>
            </a:r>
            <a:r>
              <a:rPr lang="en" sz="670">
                <a:solidFill>
                  <a:srgbClr val="FFFFFF"/>
                </a:solidFill>
                <a:latin typeface="Verdana"/>
                <a:ea typeface="Verdana"/>
                <a:cs typeface="Verdana"/>
                <a:sym typeface="Verdana"/>
              </a:rPr>
              <a:t>.</a:t>
            </a:r>
            <a:endParaRPr sz="670">
              <a:solidFill>
                <a:srgbClr val="FFFFFF"/>
              </a:solidFill>
              <a:latin typeface="Verdana"/>
              <a:ea typeface="Verdana"/>
              <a:cs typeface="Verdana"/>
              <a:sym typeface="Verdana"/>
            </a:endParaRPr>
          </a:p>
          <a:p>
            <a:pPr indent="-264794" lvl="1" marL="914400" rtl="0" algn="l">
              <a:spcBef>
                <a:spcPts val="0"/>
              </a:spcBef>
              <a:spcAft>
                <a:spcPts val="0"/>
              </a:spcAft>
              <a:buClr>
                <a:srgbClr val="FFFFFF"/>
              </a:buClr>
              <a:buSzPts val="570"/>
              <a:buFont typeface="Verdana"/>
              <a:buChar char="○"/>
            </a:pPr>
            <a:r>
              <a:rPr lang="en" sz="622">
                <a:solidFill>
                  <a:srgbClr val="FFFFFF"/>
                </a:solidFill>
                <a:latin typeface="Courier New"/>
                <a:ea typeface="Courier New"/>
                <a:cs typeface="Courier New"/>
                <a:sym typeface="Courier New"/>
              </a:rPr>
              <a:t>false</a:t>
            </a:r>
            <a:r>
              <a:rPr lang="en" sz="670">
                <a:solidFill>
                  <a:srgbClr val="FFFFFF"/>
                </a:solidFill>
                <a:latin typeface="Verdana"/>
                <a:ea typeface="Verdana"/>
                <a:cs typeface="Verdana"/>
                <a:sym typeface="Verdana"/>
              </a:rPr>
              <a:t>: causes a new </a:t>
            </a:r>
            <a:r>
              <a:rPr lang="en" sz="622">
                <a:solidFill>
                  <a:srgbClr val="FFFFFF"/>
                </a:solidFill>
                <a:latin typeface="Courier New"/>
                <a:ea typeface="Courier New"/>
                <a:cs typeface="Courier New"/>
                <a:sym typeface="Courier New"/>
              </a:rPr>
              <a:t>Agent</a:t>
            </a:r>
            <a:r>
              <a:rPr lang="en" sz="670">
                <a:solidFill>
                  <a:srgbClr val="FFFFFF"/>
                </a:solidFill>
                <a:latin typeface="Verdana"/>
                <a:ea typeface="Verdana"/>
                <a:cs typeface="Verdana"/>
                <a:sym typeface="Verdana"/>
              </a:rPr>
              <a:t> with default values to be used.</a:t>
            </a:r>
            <a:endParaRPr sz="670">
              <a:solidFill>
                <a:srgbClr val="FFFFFF"/>
              </a:solidFill>
              <a:latin typeface="Verdana"/>
              <a:ea typeface="Verdana"/>
              <a:cs typeface="Verdana"/>
              <a:sym typeface="Verdana"/>
            </a:endParaRPr>
          </a:p>
          <a:p>
            <a:pPr indent="-264795" lvl="0" marL="457200" marR="25400" rtl="0" algn="l">
              <a:spcBef>
                <a:spcPts val="0"/>
              </a:spcBef>
              <a:spcAft>
                <a:spcPts val="0"/>
              </a:spcAft>
              <a:buClr>
                <a:srgbClr val="FFFFFF"/>
              </a:buClr>
              <a:buSzPts val="570"/>
              <a:buFont typeface="Verdana"/>
              <a:buChar char="●"/>
            </a:pPr>
            <a:r>
              <a:rPr lang="en" sz="622">
                <a:solidFill>
                  <a:srgbClr val="FFFFFF"/>
                </a:solidFill>
                <a:latin typeface="Courier New"/>
                <a:ea typeface="Courier New"/>
                <a:cs typeface="Courier New"/>
                <a:sym typeface="Courier New"/>
              </a:rPr>
              <a:t>auth</a:t>
            </a:r>
            <a:r>
              <a:rPr lang="en" sz="670">
                <a:solidFill>
                  <a:srgbClr val="FFFFFF"/>
                </a:solidFill>
                <a:latin typeface="Verdana"/>
                <a:ea typeface="Verdana"/>
                <a:cs typeface="Verdana"/>
                <a:sym typeface="Verdana"/>
              </a:rPr>
              <a:t> </a:t>
            </a:r>
            <a:r>
              <a:rPr lang="en" sz="575" u="sng">
                <a:solidFill>
                  <a:schemeClr val="hlink"/>
                </a:solidFill>
                <a:latin typeface="Courier New"/>
                <a:ea typeface="Courier New"/>
                <a:cs typeface="Courier New"/>
                <a:sym typeface="Courier New"/>
                <a:hlinkClick r:id="rId7"/>
              </a:rPr>
              <a:t>&lt;string&gt;</a:t>
            </a:r>
            <a:r>
              <a:rPr lang="en" sz="670">
                <a:solidFill>
                  <a:srgbClr val="FFFFFF"/>
                </a:solidFill>
                <a:latin typeface="Verdana"/>
                <a:ea typeface="Verdana"/>
                <a:cs typeface="Verdana"/>
                <a:sym typeface="Verdana"/>
              </a:rPr>
              <a:t> Basic authentication (</a:t>
            </a:r>
            <a:r>
              <a:rPr lang="en" sz="622">
                <a:solidFill>
                  <a:srgbClr val="FFFFFF"/>
                </a:solidFill>
                <a:latin typeface="Courier New"/>
                <a:ea typeface="Courier New"/>
                <a:cs typeface="Courier New"/>
                <a:sym typeface="Courier New"/>
              </a:rPr>
              <a:t>'user:password'</a:t>
            </a:r>
            <a:r>
              <a:rPr lang="en" sz="670">
                <a:solidFill>
                  <a:srgbClr val="FFFFFF"/>
                </a:solidFill>
                <a:latin typeface="Verdana"/>
                <a:ea typeface="Verdana"/>
                <a:cs typeface="Verdana"/>
                <a:sym typeface="Verdana"/>
              </a:rPr>
              <a:t>) to compute an Authorization header.</a:t>
            </a:r>
            <a:endParaRPr sz="670">
              <a:solidFill>
                <a:srgbClr val="FFFFFF"/>
              </a:solidFill>
              <a:latin typeface="Verdana"/>
              <a:ea typeface="Verdana"/>
              <a:cs typeface="Verdana"/>
              <a:sym typeface="Verdana"/>
            </a:endParaRPr>
          </a:p>
          <a:p>
            <a:pPr indent="-264795" lvl="0" marL="457200" marR="25400" rtl="0" algn="l">
              <a:spcBef>
                <a:spcPts val="0"/>
              </a:spcBef>
              <a:spcAft>
                <a:spcPts val="0"/>
              </a:spcAft>
              <a:buClr>
                <a:srgbClr val="FFFFFF"/>
              </a:buClr>
              <a:buSzPts val="570"/>
              <a:buFont typeface="Verdana"/>
              <a:buChar char="●"/>
            </a:pPr>
            <a:r>
              <a:rPr lang="en" sz="622">
                <a:solidFill>
                  <a:srgbClr val="FFFFFF"/>
                </a:solidFill>
                <a:latin typeface="Courier New"/>
                <a:ea typeface="Courier New"/>
                <a:cs typeface="Courier New"/>
                <a:sym typeface="Courier New"/>
              </a:rPr>
              <a:t>createConnection</a:t>
            </a:r>
            <a:r>
              <a:rPr lang="en" sz="670">
                <a:solidFill>
                  <a:srgbClr val="FFFFFF"/>
                </a:solidFill>
                <a:latin typeface="Verdana"/>
                <a:ea typeface="Verdana"/>
                <a:cs typeface="Verdana"/>
                <a:sym typeface="Verdana"/>
              </a:rPr>
              <a:t> </a:t>
            </a:r>
            <a:r>
              <a:rPr lang="en" sz="575" u="sng">
                <a:solidFill>
                  <a:schemeClr val="hlink"/>
                </a:solidFill>
                <a:latin typeface="Courier New"/>
                <a:ea typeface="Courier New"/>
                <a:cs typeface="Courier New"/>
                <a:sym typeface="Courier New"/>
                <a:hlinkClick r:id="rId8"/>
              </a:rPr>
              <a:t>&lt;Function&gt;</a:t>
            </a:r>
            <a:r>
              <a:rPr lang="en" sz="670">
                <a:solidFill>
                  <a:srgbClr val="FFFFFF"/>
                </a:solidFill>
                <a:latin typeface="Verdana"/>
                <a:ea typeface="Verdana"/>
                <a:cs typeface="Verdana"/>
                <a:sym typeface="Verdana"/>
              </a:rPr>
              <a:t> A function that produces a socket/stream to use for the request when the </a:t>
            </a:r>
            <a:r>
              <a:rPr lang="en" sz="622">
                <a:solidFill>
                  <a:srgbClr val="FFFFFF"/>
                </a:solidFill>
                <a:latin typeface="Courier New"/>
                <a:ea typeface="Courier New"/>
                <a:cs typeface="Courier New"/>
                <a:sym typeface="Courier New"/>
              </a:rPr>
              <a:t>agent</a:t>
            </a:r>
            <a:r>
              <a:rPr lang="en" sz="670">
                <a:solidFill>
                  <a:srgbClr val="FFFFFF"/>
                </a:solidFill>
                <a:latin typeface="Verdana"/>
                <a:ea typeface="Verdana"/>
                <a:cs typeface="Verdana"/>
                <a:sym typeface="Verdana"/>
              </a:rPr>
              <a:t> option is not used. This can be used to avoid creating a custom </a:t>
            </a:r>
            <a:r>
              <a:rPr lang="en" sz="622">
                <a:solidFill>
                  <a:srgbClr val="FFFFFF"/>
                </a:solidFill>
                <a:latin typeface="Courier New"/>
                <a:ea typeface="Courier New"/>
                <a:cs typeface="Courier New"/>
                <a:sym typeface="Courier New"/>
              </a:rPr>
              <a:t>Agent</a:t>
            </a:r>
            <a:r>
              <a:rPr lang="en" sz="670">
                <a:solidFill>
                  <a:srgbClr val="FFFFFF"/>
                </a:solidFill>
                <a:latin typeface="Verdana"/>
                <a:ea typeface="Verdana"/>
                <a:cs typeface="Verdana"/>
                <a:sym typeface="Verdana"/>
              </a:rPr>
              <a:t> class just to override the default</a:t>
            </a:r>
            <a:r>
              <a:rPr lang="en" sz="622">
                <a:solidFill>
                  <a:srgbClr val="FFFFFF"/>
                </a:solidFill>
                <a:latin typeface="Courier New"/>
                <a:ea typeface="Courier New"/>
                <a:cs typeface="Courier New"/>
                <a:sym typeface="Courier New"/>
              </a:rPr>
              <a:t>createConnection</a:t>
            </a:r>
            <a:r>
              <a:rPr lang="en" sz="670">
                <a:solidFill>
                  <a:srgbClr val="FFFFFF"/>
                </a:solidFill>
                <a:latin typeface="Verdana"/>
                <a:ea typeface="Verdana"/>
                <a:cs typeface="Verdana"/>
                <a:sym typeface="Verdana"/>
              </a:rPr>
              <a:t> function. See </a:t>
            </a:r>
            <a:r>
              <a:rPr lang="en" sz="622" u="sng">
                <a:solidFill>
                  <a:srgbClr val="FFFFFF"/>
                </a:solidFill>
                <a:latin typeface="Courier New"/>
                <a:ea typeface="Courier New"/>
                <a:cs typeface="Courier New"/>
                <a:sym typeface="Courier New"/>
                <a:hlinkClick r:id="rId9">
                  <a:extLst>
                    <a:ext uri="{A12FA001-AC4F-418D-AE19-62706E023703}">
                      <ahyp:hlinkClr val="tx"/>
                    </a:ext>
                  </a:extLst>
                </a:hlinkClick>
              </a:rPr>
              <a:t>agent.createConnection()</a:t>
            </a:r>
            <a:r>
              <a:rPr lang="en" sz="670">
                <a:solidFill>
                  <a:srgbClr val="FFFFFF"/>
                </a:solidFill>
                <a:latin typeface="Verdana"/>
                <a:ea typeface="Verdana"/>
                <a:cs typeface="Verdana"/>
                <a:sym typeface="Verdana"/>
              </a:rPr>
              <a:t> for more details. Any </a:t>
            </a:r>
            <a:r>
              <a:rPr lang="en" sz="622" u="sng">
                <a:solidFill>
                  <a:srgbClr val="FFFFFF"/>
                </a:solidFill>
                <a:latin typeface="Courier New"/>
                <a:ea typeface="Courier New"/>
                <a:cs typeface="Courier New"/>
                <a:sym typeface="Courier New"/>
                <a:hlinkClick r:id="rId10">
                  <a:extLst>
                    <a:ext uri="{A12FA001-AC4F-418D-AE19-62706E023703}">
                      <ahyp:hlinkClr val="tx"/>
                    </a:ext>
                  </a:extLst>
                </a:hlinkClick>
              </a:rPr>
              <a:t>Duplex</a:t>
            </a:r>
            <a:r>
              <a:rPr lang="en" sz="670">
                <a:solidFill>
                  <a:srgbClr val="FFFFFF"/>
                </a:solidFill>
                <a:latin typeface="Verdana"/>
                <a:ea typeface="Verdana"/>
                <a:cs typeface="Verdana"/>
                <a:sym typeface="Verdana"/>
              </a:rPr>
              <a:t> stream is a valid return value.</a:t>
            </a:r>
            <a:endParaRPr sz="670">
              <a:solidFill>
                <a:srgbClr val="FFFFFF"/>
              </a:solidFill>
              <a:latin typeface="Verdana"/>
              <a:ea typeface="Verdana"/>
              <a:cs typeface="Verdana"/>
              <a:sym typeface="Verdana"/>
            </a:endParaRPr>
          </a:p>
          <a:p>
            <a:pPr indent="-264795" lvl="0" marL="457200" marR="25400" rtl="0" algn="l">
              <a:spcBef>
                <a:spcPts val="0"/>
              </a:spcBef>
              <a:spcAft>
                <a:spcPts val="0"/>
              </a:spcAft>
              <a:buClr>
                <a:srgbClr val="FFFFFF"/>
              </a:buClr>
              <a:buSzPts val="570"/>
              <a:buFont typeface="Verdana"/>
              <a:buChar char="●"/>
            </a:pPr>
            <a:r>
              <a:rPr lang="en" sz="622">
                <a:solidFill>
                  <a:srgbClr val="FFFFFF"/>
                </a:solidFill>
                <a:latin typeface="Courier New"/>
                <a:ea typeface="Courier New"/>
                <a:cs typeface="Courier New"/>
                <a:sym typeface="Courier New"/>
              </a:rPr>
              <a:t>defaultPort</a:t>
            </a:r>
            <a:r>
              <a:rPr lang="en" sz="670">
                <a:solidFill>
                  <a:srgbClr val="FFFFFF"/>
                </a:solidFill>
                <a:latin typeface="Verdana"/>
                <a:ea typeface="Verdana"/>
                <a:cs typeface="Verdana"/>
                <a:sym typeface="Verdana"/>
              </a:rPr>
              <a:t> </a:t>
            </a:r>
            <a:r>
              <a:rPr lang="en" sz="575" u="sng">
                <a:solidFill>
                  <a:schemeClr val="hlink"/>
                </a:solidFill>
                <a:latin typeface="Courier New"/>
                <a:ea typeface="Courier New"/>
                <a:cs typeface="Courier New"/>
                <a:sym typeface="Courier New"/>
                <a:hlinkClick r:id="rId11"/>
              </a:rPr>
              <a:t>&lt;number&gt;</a:t>
            </a:r>
            <a:r>
              <a:rPr lang="en" sz="670">
                <a:solidFill>
                  <a:srgbClr val="FFFFFF"/>
                </a:solidFill>
                <a:latin typeface="Verdana"/>
                <a:ea typeface="Verdana"/>
                <a:cs typeface="Verdana"/>
                <a:sym typeface="Verdana"/>
              </a:rPr>
              <a:t> Default port for the protocol. </a:t>
            </a:r>
            <a:r>
              <a:rPr b="1" lang="en" sz="670">
                <a:solidFill>
                  <a:srgbClr val="FFFFFF"/>
                </a:solidFill>
                <a:latin typeface="Verdana"/>
                <a:ea typeface="Verdana"/>
                <a:cs typeface="Verdana"/>
                <a:sym typeface="Verdana"/>
              </a:rPr>
              <a:t>Default:</a:t>
            </a:r>
            <a:r>
              <a:rPr lang="en" sz="670">
                <a:solidFill>
                  <a:srgbClr val="FFFFFF"/>
                </a:solidFill>
                <a:latin typeface="Verdana"/>
                <a:ea typeface="Verdana"/>
                <a:cs typeface="Verdana"/>
                <a:sym typeface="Verdana"/>
              </a:rPr>
              <a:t> </a:t>
            </a:r>
            <a:r>
              <a:rPr lang="en" sz="622">
                <a:solidFill>
                  <a:srgbClr val="FFFFFF"/>
                </a:solidFill>
                <a:latin typeface="Courier New"/>
                <a:ea typeface="Courier New"/>
                <a:cs typeface="Courier New"/>
                <a:sym typeface="Courier New"/>
              </a:rPr>
              <a:t>agent.defaultPort</a:t>
            </a:r>
            <a:r>
              <a:rPr lang="en" sz="670">
                <a:solidFill>
                  <a:srgbClr val="FFFFFF"/>
                </a:solidFill>
                <a:latin typeface="Verdana"/>
                <a:ea typeface="Verdana"/>
                <a:cs typeface="Verdana"/>
                <a:sym typeface="Verdana"/>
              </a:rPr>
              <a:t> if an </a:t>
            </a:r>
            <a:r>
              <a:rPr lang="en" sz="622">
                <a:solidFill>
                  <a:srgbClr val="FFFFFF"/>
                </a:solidFill>
                <a:latin typeface="Courier New"/>
                <a:ea typeface="Courier New"/>
                <a:cs typeface="Courier New"/>
                <a:sym typeface="Courier New"/>
              </a:rPr>
              <a:t>Agent</a:t>
            </a:r>
            <a:r>
              <a:rPr lang="en" sz="670">
                <a:solidFill>
                  <a:srgbClr val="FFFFFF"/>
                </a:solidFill>
                <a:latin typeface="Verdana"/>
                <a:ea typeface="Verdana"/>
                <a:cs typeface="Verdana"/>
                <a:sym typeface="Verdana"/>
              </a:rPr>
              <a:t> is used, else </a:t>
            </a:r>
            <a:r>
              <a:rPr lang="en" sz="622">
                <a:solidFill>
                  <a:srgbClr val="FFFFFF"/>
                </a:solidFill>
                <a:latin typeface="Courier New"/>
                <a:ea typeface="Courier New"/>
                <a:cs typeface="Courier New"/>
                <a:sym typeface="Courier New"/>
              </a:rPr>
              <a:t>undefined</a:t>
            </a:r>
            <a:r>
              <a:rPr lang="en" sz="670">
                <a:solidFill>
                  <a:srgbClr val="FFFFFF"/>
                </a:solidFill>
                <a:latin typeface="Verdana"/>
                <a:ea typeface="Verdana"/>
                <a:cs typeface="Verdana"/>
                <a:sym typeface="Verdana"/>
              </a:rPr>
              <a:t>.</a:t>
            </a:r>
            <a:endParaRPr sz="670">
              <a:solidFill>
                <a:srgbClr val="FFFFFF"/>
              </a:solidFill>
              <a:latin typeface="Verdana"/>
              <a:ea typeface="Verdana"/>
              <a:cs typeface="Verdana"/>
              <a:sym typeface="Verdana"/>
            </a:endParaRPr>
          </a:p>
          <a:p>
            <a:pPr indent="-264795" lvl="0" marL="457200" marR="25400" rtl="0" algn="l">
              <a:spcBef>
                <a:spcPts val="0"/>
              </a:spcBef>
              <a:spcAft>
                <a:spcPts val="0"/>
              </a:spcAft>
              <a:buClr>
                <a:srgbClr val="FFFFFF"/>
              </a:buClr>
              <a:buSzPts val="570"/>
              <a:buFont typeface="Verdana"/>
              <a:buChar char="●"/>
            </a:pPr>
            <a:r>
              <a:rPr lang="en" sz="622">
                <a:solidFill>
                  <a:srgbClr val="FFFFFF"/>
                </a:solidFill>
                <a:latin typeface="Courier New"/>
                <a:ea typeface="Courier New"/>
                <a:cs typeface="Courier New"/>
                <a:sym typeface="Courier New"/>
              </a:rPr>
              <a:t>family</a:t>
            </a:r>
            <a:r>
              <a:rPr lang="en" sz="670">
                <a:solidFill>
                  <a:srgbClr val="FFFFFF"/>
                </a:solidFill>
                <a:latin typeface="Verdana"/>
                <a:ea typeface="Verdana"/>
                <a:cs typeface="Verdana"/>
                <a:sym typeface="Verdana"/>
              </a:rPr>
              <a:t> </a:t>
            </a:r>
            <a:r>
              <a:rPr lang="en" sz="575" u="sng">
                <a:solidFill>
                  <a:schemeClr val="hlink"/>
                </a:solidFill>
                <a:latin typeface="Courier New"/>
                <a:ea typeface="Courier New"/>
                <a:cs typeface="Courier New"/>
                <a:sym typeface="Courier New"/>
                <a:hlinkClick r:id="rId12"/>
              </a:rPr>
              <a:t>&lt;number&gt;</a:t>
            </a:r>
            <a:r>
              <a:rPr lang="en" sz="670">
                <a:solidFill>
                  <a:srgbClr val="FFFFFF"/>
                </a:solidFill>
                <a:latin typeface="Verdana"/>
                <a:ea typeface="Verdana"/>
                <a:cs typeface="Verdana"/>
                <a:sym typeface="Verdana"/>
              </a:rPr>
              <a:t> IP address family to use when resolving </a:t>
            </a:r>
            <a:r>
              <a:rPr lang="en" sz="622">
                <a:solidFill>
                  <a:srgbClr val="FFFFFF"/>
                </a:solidFill>
                <a:latin typeface="Courier New"/>
                <a:ea typeface="Courier New"/>
                <a:cs typeface="Courier New"/>
                <a:sym typeface="Courier New"/>
              </a:rPr>
              <a:t>host</a:t>
            </a:r>
            <a:r>
              <a:rPr lang="en" sz="670">
                <a:solidFill>
                  <a:srgbClr val="FFFFFF"/>
                </a:solidFill>
                <a:latin typeface="Verdana"/>
                <a:ea typeface="Verdana"/>
                <a:cs typeface="Verdana"/>
                <a:sym typeface="Verdana"/>
              </a:rPr>
              <a:t> or </a:t>
            </a:r>
            <a:r>
              <a:rPr lang="en" sz="622">
                <a:solidFill>
                  <a:srgbClr val="FFFFFF"/>
                </a:solidFill>
                <a:latin typeface="Courier New"/>
                <a:ea typeface="Courier New"/>
                <a:cs typeface="Courier New"/>
                <a:sym typeface="Courier New"/>
              </a:rPr>
              <a:t>hostname</a:t>
            </a:r>
            <a:r>
              <a:rPr lang="en" sz="670">
                <a:solidFill>
                  <a:srgbClr val="FFFFFF"/>
                </a:solidFill>
                <a:latin typeface="Verdana"/>
                <a:ea typeface="Verdana"/>
                <a:cs typeface="Verdana"/>
                <a:sym typeface="Verdana"/>
              </a:rPr>
              <a:t>. Valid values are </a:t>
            </a:r>
            <a:r>
              <a:rPr lang="en" sz="622">
                <a:solidFill>
                  <a:srgbClr val="FFFFFF"/>
                </a:solidFill>
                <a:latin typeface="Courier New"/>
                <a:ea typeface="Courier New"/>
                <a:cs typeface="Courier New"/>
                <a:sym typeface="Courier New"/>
              </a:rPr>
              <a:t>4</a:t>
            </a:r>
            <a:r>
              <a:rPr lang="en" sz="670">
                <a:solidFill>
                  <a:srgbClr val="FFFFFF"/>
                </a:solidFill>
                <a:latin typeface="Verdana"/>
                <a:ea typeface="Verdana"/>
                <a:cs typeface="Verdana"/>
                <a:sym typeface="Verdana"/>
              </a:rPr>
              <a:t> or </a:t>
            </a:r>
            <a:r>
              <a:rPr lang="en" sz="622">
                <a:solidFill>
                  <a:srgbClr val="FFFFFF"/>
                </a:solidFill>
                <a:latin typeface="Courier New"/>
                <a:ea typeface="Courier New"/>
                <a:cs typeface="Courier New"/>
                <a:sym typeface="Courier New"/>
              </a:rPr>
              <a:t>6</a:t>
            </a:r>
            <a:r>
              <a:rPr lang="en" sz="670">
                <a:solidFill>
                  <a:srgbClr val="FFFFFF"/>
                </a:solidFill>
                <a:latin typeface="Verdana"/>
                <a:ea typeface="Verdana"/>
                <a:cs typeface="Verdana"/>
                <a:sym typeface="Verdana"/>
              </a:rPr>
              <a:t>. When unspecified, both IP v4 and v6 will be used.</a:t>
            </a:r>
            <a:endParaRPr sz="670">
              <a:solidFill>
                <a:srgbClr val="FFFFFF"/>
              </a:solidFill>
              <a:latin typeface="Verdana"/>
              <a:ea typeface="Verdana"/>
              <a:cs typeface="Verdana"/>
              <a:sym typeface="Verdana"/>
            </a:endParaRPr>
          </a:p>
          <a:p>
            <a:pPr indent="-264795" lvl="0" marL="457200" marR="25400" rtl="0" algn="l">
              <a:spcBef>
                <a:spcPts val="0"/>
              </a:spcBef>
              <a:spcAft>
                <a:spcPts val="0"/>
              </a:spcAft>
              <a:buClr>
                <a:srgbClr val="FFFFFF"/>
              </a:buClr>
              <a:buSzPts val="570"/>
              <a:buFont typeface="Verdana"/>
              <a:buChar char="●"/>
            </a:pPr>
            <a:r>
              <a:rPr lang="en" sz="622">
                <a:solidFill>
                  <a:srgbClr val="FFFFFF"/>
                </a:solidFill>
                <a:latin typeface="Courier New"/>
                <a:ea typeface="Courier New"/>
                <a:cs typeface="Courier New"/>
                <a:sym typeface="Courier New"/>
              </a:rPr>
              <a:t>headers</a:t>
            </a:r>
            <a:r>
              <a:rPr lang="en" sz="670">
                <a:solidFill>
                  <a:srgbClr val="FFFFFF"/>
                </a:solidFill>
                <a:latin typeface="Verdana"/>
                <a:ea typeface="Verdana"/>
                <a:cs typeface="Verdana"/>
                <a:sym typeface="Verdana"/>
              </a:rPr>
              <a:t> </a:t>
            </a:r>
            <a:r>
              <a:rPr lang="en" sz="575" u="sng">
                <a:solidFill>
                  <a:schemeClr val="hlink"/>
                </a:solidFill>
                <a:latin typeface="Courier New"/>
                <a:ea typeface="Courier New"/>
                <a:cs typeface="Courier New"/>
                <a:sym typeface="Courier New"/>
                <a:hlinkClick r:id="rId13"/>
              </a:rPr>
              <a:t>&lt;Object&gt;</a:t>
            </a:r>
            <a:r>
              <a:rPr lang="en" sz="670">
                <a:solidFill>
                  <a:srgbClr val="FFFFFF"/>
                </a:solidFill>
                <a:latin typeface="Verdana"/>
                <a:ea typeface="Verdana"/>
                <a:cs typeface="Verdana"/>
                <a:sym typeface="Verdana"/>
              </a:rPr>
              <a:t> An object containing request headers.</a:t>
            </a:r>
            <a:endParaRPr sz="670">
              <a:solidFill>
                <a:srgbClr val="FFFFFF"/>
              </a:solidFill>
              <a:latin typeface="Verdana"/>
              <a:ea typeface="Verdana"/>
              <a:cs typeface="Verdana"/>
              <a:sym typeface="Verdana"/>
            </a:endParaRPr>
          </a:p>
          <a:p>
            <a:pPr indent="-264795" lvl="0" marL="457200" marR="25400" rtl="0" algn="l">
              <a:spcBef>
                <a:spcPts val="0"/>
              </a:spcBef>
              <a:spcAft>
                <a:spcPts val="0"/>
              </a:spcAft>
              <a:buClr>
                <a:srgbClr val="FFFFFF"/>
              </a:buClr>
              <a:buSzPts val="570"/>
              <a:buFont typeface="Verdana"/>
              <a:buChar char="●"/>
            </a:pPr>
            <a:r>
              <a:rPr lang="en" sz="622">
                <a:solidFill>
                  <a:srgbClr val="FFFFFF"/>
                </a:solidFill>
                <a:latin typeface="Courier New"/>
                <a:ea typeface="Courier New"/>
                <a:cs typeface="Courier New"/>
                <a:sym typeface="Courier New"/>
              </a:rPr>
              <a:t>hints</a:t>
            </a:r>
            <a:r>
              <a:rPr lang="en" sz="670">
                <a:solidFill>
                  <a:srgbClr val="FFFFFF"/>
                </a:solidFill>
                <a:latin typeface="Verdana"/>
                <a:ea typeface="Verdana"/>
                <a:cs typeface="Verdana"/>
                <a:sym typeface="Verdana"/>
              </a:rPr>
              <a:t> </a:t>
            </a:r>
            <a:r>
              <a:rPr lang="en" sz="575" u="sng">
                <a:solidFill>
                  <a:schemeClr val="hlink"/>
                </a:solidFill>
                <a:latin typeface="Courier New"/>
                <a:ea typeface="Courier New"/>
                <a:cs typeface="Courier New"/>
                <a:sym typeface="Courier New"/>
                <a:hlinkClick r:id="rId14"/>
              </a:rPr>
              <a:t>&lt;number&gt;</a:t>
            </a:r>
            <a:r>
              <a:rPr lang="en" sz="670">
                <a:solidFill>
                  <a:srgbClr val="FFFFFF"/>
                </a:solidFill>
                <a:latin typeface="Verdana"/>
                <a:ea typeface="Verdana"/>
                <a:cs typeface="Verdana"/>
                <a:sym typeface="Verdana"/>
              </a:rPr>
              <a:t> Optional </a:t>
            </a:r>
            <a:r>
              <a:rPr lang="en" sz="622" u="sng">
                <a:solidFill>
                  <a:srgbClr val="FFFFFF"/>
                </a:solidFill>
                <a:latin typeface="Courier New"/>
                <a:ea typeface="Courier New"/>
                <a:cs typeface="Courier New"/>
                <a:sym typeface="Courier New"/>
                <a:hlinkClick r:id="rId15">
                  <a:extLst>
                    <a:ext uri="{A12FA001-AC4F-418D-AE19-62706E023703}">
                      <ahyp:hlinkClr val="tx"/>
                    </a:ext>
                  </a:extLst>
                </a:hlinkClick>
              </a:rPr>
              <a:t>dns.lookup()</a:t>
            </a:r>
            <a:r>
              <a:rPr lang="en" sz="670" u="sng">
                <a:solidFill>
                  <a:schemeClr val="hlink"/>
                </a:solidFill>
                <a:latin typeface="Verdana"/>
                <a:ea typeface="Verdana"/>
                <a:cs typeface="Verdana"/>
                <a:sym typeface="Verdana"/>
                <a:hlinkClick r:id="rId16"/>
              </a:rPr>
              <a:t> hints</a:t>
            </a:r>
            <a:r>
              <a:rPr lang="en" sz="670">
                <a:solidFill>
                  <a:srgbClr val="FFFFFF"/>
                </a:solidFill>
                <a:latin typeface="Verdana"/>
                <a:ea typeface="Verdana"/>
                <a:cs typeface="Verdana"/>
                <a:sym typeface="Verdana"/>
              </a:rPr>
              <a:t>.</a:t>
            </a:r>
            <a:endParaRPr sz="670">
              <a:solidFill>
                <a:srgbClr val="FFFFFF"/>
              </a:solidFill>
              <a:latin typeface="Verdana"/>
              <a:ea typeface="Verdana"/>
              <a:cs typeface="Verdana"/>
              <a:sym typeface="Verdana"/>
            </a:endParaRPr>
          </a:p>
          <a:p>
            <a:pPr indent="-264795" lvl="0" marL="457200" marR="25400" rtl="0" algn="l">
              <a:spcBef>
                <a:spcPts val="0"/>
              </a:spcBef>
              <a:spcAft>
                <a:spcPts val="0"/>
              </a:spcAft>
              <a:buClr>
                <a:srgbClr val="FFFFFF"/>
              </a:buClr>
              <a:buSzPts val="570"/>
              <a:buFont typeface="Verdana"/>
              <a:buChar char="●"/>
            </a:pPr>
            <a:r>
              <a:rPr lang="en" sz="622">
                <a:solidFill>
                  <a:srgbClr val="FFFFFF"/>
                </a:solidFill>
                <a:latin typeface="Courier New"/>
                <a:ea typeface="Courier New"/>
                <a:cs typeface="Courier New"/>
                <a:sym typeface="Courier New"/>
              </a:rPr>
              <a:t>host</a:t>
            </a:r>
            <a:r>
              <a:rPr lang="en" sz="670">
                <a:solidFill>
                  <a:srgbClr val="FFFFFF"/>
                </a:solidFill>
                <a:latin typeface="Verdana"/>
                <a:ea typeface="Verdana"/>
                <a:cs typeface="Verdana"/>
                <a:sym typeface="Verdana"/>
              </a:rPr>
              <a:t> </a:t>
            </a:r>
            <a:r>
              <a:rPr lang="en" sz="575" u="sng">
                <a:solidFill>
                  <a:schemeClr val="hlink"/>
                </a:solidFill>
                <a:latin typeface="Courier New"/>
                <a:ea typeface="Courier New"/>
                <a:cs typeface="Courier New"/>
                <a:sym typeface="Courier New"/>
                <a:hlinkClick r:id="rId17"/>
              </a:rPr>
              <a:t>&lt;string&gt;</a:t>
            </a:r>
            <a:r>
              <a:rPr lang="en" sz="670">
                <a:solidFill>
                  <a:srgbClr val="FFFFFF"/>
                </a:solidFill>
                <a:latin typeface="Verdana"/>
                <a:ea typeface="Verdana"/>
                <a:cs typeface="Verdana"/>
                <a:sym typeface="Verdana"/>
              </a:rPr>
              <a:t> A domain name or IP address of the server to issue the request to. </a:t>
            </a:r>
            <a:r>
              <a:rPr b="1" lang="en" sz="670">
                <a:solidFill>
                  <a:srgbClr val="FFFFFF"/>
                </a:solidFill>
                <a:latin typeface="Verdana"/>
                <a:ea typeface="Verdana"/>
                <a:cs typeface="Verdana"/>
                <a:sym typeface="Verdana"/>
              </a:rPr>
              <a:t>Default:</a:t>
            </a:r>
            <a:r>
              <a:rPr lang="en" sz="670">
                <a:solidFill>
                  <a:srgbClr val="FFFFFF"/>
                </a:solidFill>
                <a:latin typeface="Verdana"/>
                <a:ea typeface="Verdana"/>
                <a:cs typeface="Verdana"/>
                <a:sym typeface="Verdana"/>
              </a:rPr>
              <a:t> </a:t>
            </a:r>
            <a:r>
              <a:rPr lang="en" sz="622">
                <a:solidFill>
                  <a:srgbClr val="FFFFFF"/>
                </a:solidFill>
                <a:latin typeface="Courier New"/>
                <a:ea typeface="Courier New"/>
                <a:cs typeface="Courier New"/>
                <a:sym typeface="Courier New"/>
              </a:rPr>
              <a:t>'localhost'</a:t>
            </a:r>
            <a:r>
              <a:rPr lang="en" sz="670">
                <a:solidFill>
                  <a:srgbClr val="FFFFFF"/>
                </a:solidFill>
                <a:latin typeface="Verdana"/>
                <a:ea typeface="Verdana"/>
                <a:cs typeface="Verdana"/>
                <a:sym typeface="Verdana"/>
              </a:rPr>
              <a:t>.</a:t>
            </a:r>
            <a:endParaRPr sz="670">
              <a:solidFill>
                <a:srgbClr val="FFFFFF"/>
              </a:solidFill>
              <a:latin typeface="Verdana"/>
              <a:ea typeface="Verdana"/>
              <a:cs typeface="Verdana"/>
              <a:sym typeface="Verdana"/>
            </a:endParaRPr>
          </a:p>
          <a:p>
            <a:pPr indent="-264795" lvl="0" marL="457200" marR="25400" rtl="0" algn="l">
              <a:spcBef>
                <a:spcPts val="0"/>
              </a:spcBef>
              <a:spcAft>
                <a:spcPts val="0"/>
              </a:spcAft>
              <a:buClr>
                <a:srgbClr val="FFFFFF"/>
              </a:buClr>
              <a:buSzPts val="570"/>
              <a:buFont typeface="Verdana"/>
              <a:buChar char="●"/>
            </a:pPr>
            <a:r>
              <a:rPr lang="en" sz="622">
                <a:solidFill>
                  <a:srgbClr val="FFFFFF"/>
                </a:solidFill>
                <a:latin typeface="Courier New"/>
                <a:ea typeface="Courier New"/>
                <a:cs typeface="Courier New"/>
                <a:sym typeface="Courier New"/>
              </a:rPr>
              <a:t>hostname</a:t>
            </a:r>
            <a:r>
              <a:rPr lang="en" sz="670">
                <a:solidFill>
                  <a:srgbClr val="FFFFFF"/>
                </a:solidFill>
                <a:latin typeface="Verdana"/>
                <a:ea typeface="Verdana"/>
                <a:cs typeface="Verdana"/>
                <a:sym typeface="Verdana"/>
              </a:rPr>
              <a:t> </a:t>
            </a:r>
            <a:r>
              <a:rPr lang="en" sz="575" u="sng">
                <a:solidFill>
                  <a:schemeClr val="hlink"/>
                </a:solidFill>
                <a:latin typeface="Courier New"/>
                <a:ea typeface="Courier New"/>
                <a:cs typeface="Courier New"/>
                <a:sym typeface="Courier New"/>
                <a:hlinkClick r:id="rId18"/>
              </a:rPr>
              <a:t>&lt;string&gt;</a:t>
            </a:r>
            <a:r>
              <a:rPr lang="en" sz="670">
                <a:solidFill>
                  <a:srgbClr val="FFFFFF"/>
                </a:solidFill>
                <a:latin typeface="Verdana"/>
                <a:ea typeface="Verdana"/>
                <a:cs typeface="Verdana"/>
                <a:sym typeface="Verdana"/>
              </a:rPr>
              <a:t> Alias for </a:t>
            </a:r>
            <a:r>
              <a:rPr lang="en" sz="622">
                <a:solidFill>
                  <a:srgbClr val="FFFFFF"/>
                </a:solidFill>
                <a:latin typeface="Courier New"/>
                <a:ea typeface="Courier New"/>
                <a:cs typeface="Courier New"/>
                <a:sym typeface="Courier New"/>
              </a:rPr>
              <a:t>host</a:t>
            </a:r>
            <a:r>
              <a:rPr lang="en" sz="670">
                <a:solidFill>
                  <a:srgbClr val="FFFFFF"/>
                </a:solidFill>
                <a:latin typeface="Verdana"/>
                <a:ea typeface="Verdana"/>
                <a:cs typeface="Verdana"/>
                <a:sym typeface="Verdana"/>
              </a:rPr>
              <a:t>. To support </a:t>
            </a:r>
            <a:r>
              <a:rPr lang="en" sz="622" u="sng">
                <a:solidFill>
                  <a:srgbClr val="FFFFFF"/>
                </a:solidFill>
                <a:latin typeface="Courier New"/>
                <a:ea typeface="Courier New"/>
                <a:cs typeface="Courier New"/>
                <a:sym typeface="Courier New"/>
                <a:hlinkClick r:id="rId19">
                  <a:extLst>
                    <a:ext uri="{A12FA001-AC4F-418D-AE19-62706E023703}">
                      <ahyp:hlinkClr val="tx"/>
                    </a:ext>
                  </a:extLst>
                </a:hlinkClick>
              </a:rPr>
              <a:t>url.parse()</a:t>
            </a:r>
            <a:r>
              <a:rPr lang="en" sz="670">
                <a:solidFill>
                  <a:srgbClr val="FFFFFF"/>
                </a:solidFill>
                <a:latin typeface="Verdana"/>
                <a:ea typeface="Verdana"/>
                <a:cs typeface="Verdana"/>
                <a:sym typeface="Verdana"/>
              </a:rPr>
              <a:t>, </a:t>
            </a:r>
            <a:r>
              <a:rPr lang="en" sz="622">
                <a:solidFill>
                  <a:srgbClr val="FFFFFF"/>
                </a:solidFill>
                <a:latin typeface="Courier New"/>
                <a:ea typeface="Courier New"/>
                <a:cs typeface="Courier New"/>
                <a:sym typeface="Courier New"/>
              </a:rPr>
              <a:t>hostname</a:t>
            </a:r>
            <a:r>
              <a:rPr lang="en" sz="670">
                <a:solidFill>
                  <a:srgbClr val="FFFFFF"/>
                </a:solidFill>
                <a:latin typeface="Verdana"/>
                <a:ea typeface="Verdana"/>
                <a:cs typeface="Verdana"/>
                <a:sym typeface="Verdana"/>
              </a:rPr>
              <a:t> will be used if both </a:t>
            </a:r>
            <a:r>
              <a:rPr lang="en" sz="622">
                <a:solidFill>
                  <a:srgbClr val="FFFFFF"/>
                </a:solidFill>
                <a:latin typeface="Courier New"/>
                <a:ea typeface="Courier New"/>
                <a:cs typeface="Courier New"/>
                <a:sym typeface="Courier New"/>
              </a:rPr>
              <a:t>host</a:t>
            </a:r>
            <a:r>
              <a:rPr lang="en" sz="670">
                <a:solidFill>
                  <a:srgbClr val="FFFFFF"/>
                </a:solidFill>
                <a:latin typeface="Verdana"/>
                <a:ea typeface="Verdana"/>
                <a:cs typeface="Verdana"/>
                <a:sym typeface="Verdana"/>
              </a:rPr>
              <a:t> and </a:t>
            </a:r>
            <a:r>
              <a:rPr lang="en" sz="622">
                <a:solidFill>
                  <a:srgbClr val="FFFFFF"/>
                </a:solidFill>
                <a:latin typeface="Courier New"/>
                <a:ea typeface="Courier New"/>
                <a:cs typeface="Courier New"/>
                <a:sym typeface="Courier New"/>
              </a:rPr>
              <a:t>hostname</a:t>
            </a:r>
            <a:r>
              <a:rPr lang="en" sz="670">
                <a:solidFill>
                  <a:srgbClr val="FFFFFF"/>
                </a:solidFill>
                <a:latin typeface="Verdana"/>
                <a:ea typeface="Verdana"/>
                <a:cs typeface="Verdana"/>
                <a:sym typeface="Verdana"/>
              </a:rPr>
              <a:t> are specified.</a:t>
            </a:r>
            <a:endParaRPr sz="670">
              <a:solidFill>
                <a:srgbClr val="FFFFFF"/>
              </a:solidFill>
              <a:latin typeface="Verdana"/>
              <a:ea typeface="Verdana"/>
              <a:cs typeface="Verdana"/>
              <a:sym typeface="Verdana"/>
            </a:endParaRPr>
          </a:p>
          <a:p>
            <a:pPr indent="-264795" lvl="0" marL="457200" marR="25400" rtl="0" algn="l">
              <a:spcBef>
                <a:spcPts val="0"/>
              </a:spcBef>
              <a:spcAft>
                <a:spcPts val="0"/>
              </a:spcAft>
              <a:buClr>
                <a:srgbClr val="FFFFFF"/>
              </a:buClr>
              <a:buSzPts val="570"/>
              <a:buFont typeface="Verdana"/>
              <a:buChar char="●"/>
            </a:pPr>
            <a:r>
              <a:rPr lang="en" sz="622">
                <a:solidFill>
                  <a:srgbClr val="FFFFFF"/>
                </a:solidFill>
                <a:latin typeface="Courier New"/>
                <a:ea typeface="Courier New"/>
                <a:cs typeface="Courier New"/>
                <a:sym typeface="Courier New"/>
              </a:rPr>
              <a:t>insecureHTTPParser</a:t>
            </a:r>
            <a:r>
              <a:rPr lang="en" sz="670">
                <a:solidFill>
                  <a:srgbClr val="FFFFFF"/>
                </a:solidFill>
                <a:latin typeface="Verdana"/>
                <a:ea typeface="Verdana"/>
                <a:cs typeface="Verdana"/>
                <a:sym typeface="Verdana"/>
              </a:rPr>
              <a:t> </a:t>
            </a:r>
            <a:r>
              <a:rPr lang="en" sz="575" u="sng">
                <a:solidFill>
                  <a:schemeClr val="hlink"/>
                </a:solidFill>
                <a:latin typeface="Courier New"/>
                <a:ea typeface="Courier New"/>
                <a:cs typeface="Courier New"/>
                <a:sym typeface="Courier New"/>
                <a:hlinkClick r:id="rId20"/>
              </a:rPr>
              <a:t>&lt;boolean&gt;</a:t>
            </a:r>
            <a:r>
              <a:rPr lang="en" sz="670">
                <a:solidFill>
                  <a:srgbClr val="FFFFFF"/>
                </a:solidFill>
                <a:latin typeface="Verdana"/>
                <a:ea typeface="Verdana"/>
                <a:cs typeface="Verdana"/>
                <a:sym typeface="Verdana"/>
              </a:rPr>
              <a:t> If set to </a:t>
            </a:r>
            <a:r>
              <a:rPr lang="en" sz="622">
                <a:solidFill>
                  <a:srgbClr val="FFFFFF"/>
                </a:solidFill>
                <a:latin typeface="Courier New"/>
                <a:ea typeface="Courier New"/>
                <a:cs typeface="Courier New"/>
                <a:sym typeface="Courier New"/>
              </a:rPr>
              <a:t>true</a:t>
            </a:r>
            <a:r>
              <a:rPr lang="en" sz="670">
                <a:solidFill>
                  <a:srgbClr val="FFFFFF"/>
                </a:solidFill>
                <a:latin typeface="Verdana"/>
                <a:ea typeface="Verdana"/>
                <a:cs typeface="Verdana"/>
                <a:sym typeface="Verdana"/>
              </a:rPr>
              <a:t>, it will use a HTTP parser with leniency flags enabled. Using the insecure parser should be avoided. See </a:t>
            </a:r>
            <a:r>
              <a:rPr lang="en" sz="622" u="sng">
                <a:solidFill>
                  <a:srgbClr val="FFFFFF"/>
                </a:solidFill>
                <a:latin typeface="Courier New"/>
                <a:ea typeface="Courier New"/>
                <a:cs typeface="Courier New"/>
                <a:sym typeface="Courier New"/>
                <a:hlinkClick r:id="rId21">
                  <a:extLst>
                    <a:ext uri="{A12FA001-AC4F-418D-AE19-62706E023703}">
                      <ahyp:hlinkClr val="tx"/>
                    </a:ext>
                  </a:extLst>
                </a:hlinkClick>
              </a:rPr>
              <a:t>--insecure-http-parser</a:t>
            </a:r>
            <a:r>
              <a:rPr lang="en" sz="670">
                <a:solidFill>
                  <a:srgbClr val="FFFFFF"/>
                </a:solidFill>
                <a:latin typeface="Verdana"/>
                <a:ea typeface="Verdana"/>
                <a:cs typeface="Verdana"/>
                <a:sym typeface="Verdana"/>
              </a:rPr>
              <a:t> for more information. </a:t>
            </a:r>
            <a:r>
              <a:rPr b="1" lang="en" sz="670">
                <a:solidFill>
                  <a:srgbClr val="FFFFFF"/>
                </a:solidFill>
                <a:latin typeface="Verdana"/>
                <a:ea typeface="Verdana"/>
                <a:cs typeface="Verdana"/>
                <a:sym typeface="Verdana"/>
              </a:rPr>
              <a:t>Default:</a:t>
            </a:r>
            <a:r>
              <a:rPr lang="en" sz="670">
                <a:solidFill>
                  <a:srgbClr val="FFFFFF"/>
                </a:solidFill>
                <a:latin typeface="Verdana"/>
                <a:ea typeface="Verdana"/>
                <a:cs typeface="Verdana"/>
                <a:sym typeface="Verdana"/>
              </a:rPr>
              <a:t> </a:t>
            </a:r>
            <a:r>
              <a:rPr lang="en" sz="622">
                <a:solidFill>
                  <a:srgbClr val="FFFFFF"/>
                </a:solidFill>
                <a:latin typeface="Courier New"/>
                <a:ea typeface="Courier New"/>
                <a:cs typeface="Courier New"/>
                <a:sym typeface="Courier New"/>
              </a:rPr>
              <a:t>false</a:t>
            </a:r>
            <a:endParaRPr sz="622">
              <a:solidFill>
                <a:srgbClr val="FFFFFF"/>
              </a:solidFill>
              <a:latin typeface="Courier New"/>
              <a:ea typeface="Courier New"/>
              <a:cs typeface="Courier New"/>
              <a:sym typeface="Courier New"/>
            </a:endParaRPr>
          </a:p>
          <a:p>
            <a:pPr indent="-264795" lvl="0" marL="457200" marR="25400" rtl="0" algn="l">
              <a:spcBef>
                <a:spcPts val="0"/>
              </a:spcBef>
              <a:spcAft>
                <a:spcPts val="0"/>
              </a:spcAft>
              <a:buClr>
                <a:srgbClr val="FFFFFF"/>
              </a:buClr>
              <a:buSzPts val="570"/>
              <a:buFont typeface="Verdana"/>
              <a:buChar char="●"/>
            </a:pPr>
            <a:r>
              <a:rPr lang="en" sz="622">
                <a:solidFill>
                  <a:srgbClr val="FFFFFF"/>
                </a:solidFill>
                <a:latin typeface="Courier New"/>
                <a:ea typeface="Courier New"/>
                <a:cs typeface="Courier New"/>
                <a:sym typeface="Courier New"/>
              </a:rPr>
              <a:t>joinDuplicateHeaders</a:t>
            </a:r>
            <a:r>
              <a:rPr lang="en" sz="670">
                <a:solidFill>
                  <a:srgbClr val="FFFFFF"/>
                </a:solidFill>
                <a:latin typeface="Verdana"/>
                <a:ea typeface="Verdana"/>
                <a:cs typeface="Verdana"/>
                <a:sym typeface="Verdana"/>
              </a:rPr>
              <a:t> </a:t>
            </a:r>
            <a:r>
              <a:rPr lang="en" sz="575" u="sng">
                <a:solidFill>
                  <a:schemeClr val="hlink"/>
                </a:solidFill>
                <a:latin typeface="Courier New"/>
                <a:ea typeface="Courier New"/>
                <a:cs typeface="Courier New"/>
                <a:sym typeface="Courier New"/>
                <a:hlinkClick r:id="rId22"/>
              </a:rPr>
              <a:t>&lt;boolean&gt;</a:t>
            </a:r>
            <a:r>
              <a:rPr lang="en" sz="670">
                <a:solidFill>
                  <a:srgbClr val="FFFFFF"/>
                </a:solidFill>
                <a:latin typeface="Verdana"/>
                <a:ea typeface="Verdana"/>
                <a:cs typeface="Verdana"/>
                <a:sym typeface="Verdana"/>
              </a:rPr>
              <a:t> It joins the field line values of multiple headers in a request with </a:t>
            </a:r>
            <a:r>
              <a:rPr lang="en" sz="622">
                <a:solidFill>
                  <a:srgbClr val="FFFFFF"/>
                </a:solidFill>
                <a:latin typeface="Courier New"/>
                <a:ea typeface="Courier New"/>
                <a:cs typeface="Courier New"/>
                <a:sym typeface="Courier New"/>
              </a:rPr>
              <a:t>, </a:t>
            </a:r>
            <a:r>
              <a:rPr lang="en" sz="670">
                <a:solidFill>
                  <a:srgbClr val="FFFFFF"/>
                </a:solidFill>
                <a:latin typeface="Verdana"/>
                <a:ea typeface="Verdana"/>
                <a:cs typeface="Verdana"/>
                <a:sym typeface="Verdana"/>
              </a:rPr>
              <a:t>instead of discarding the duplicates. See </a:t>
            </a:r>
            <a:r>
              <a:rPr lang="en" sz="622" u="sng">
                <a:solidFill>
                  <a:srgbClr val="FFFFFF"/>
                </a:solidFill>
                <a:latin typeface="Courier New"/>
                <a:ea typeface="Courier New"/>
                <a:cs typeface="Courier New"/>
                <a:sym typeface="Courier New"/>
                <a:hlinkClick r:id="rId23">
                  <a:extLst>
                    <a:ext uri="{A12FA001-AC4F-418D-AE19-62706E023703}">
                      <ahyp:hlinkClr val="tx"/>
                    </a:ext>
                  </a:extLst>
                </a:hlinkClick>
              </a:rPr>
              <a:t>message.headers</a:t>
            </a:r>
            <a:r>
              <a:rPr lang="en" sz="670">
                <a:solidFill>
                  <a:srgbClr val="FFFFFF"/>
                </a:solidFill>
                <a:latin typeface="Verdana"/>
                <a:ea typeface="Verdana"/>
                <a:cs typeface="Verdana"/>
                <a:sym typeface="Verdana"/>
              </a:rPr>
              <a:t> for more information. </a:t>
            </a:r>
            <a:r>
              <a:rPr b="1" lang="en" sz="670">
                <a:solidFill>
                  <a:srgbClr val="FFFFFF"/>
                </a:solidFill>
                <a:latin typeface="Verdana"/>
                <a:ea typeface="Verdana"/>
                <a:cs typeface="Verdana"/>
                <a:sym typeface="Verdana"/>
              </a:rPr>
              <a:t>Default:</a:t>
            </a:r>
            <a:r>
              <a:rPr lang="en" sz="670">
                <a:solidFill>
                  <a:srgbClr val="FFFFFF"/>
                </a:solidFill>
                <a:latin typeface="Verdana"/>
                <a:ea typeface="Verdana"/>
                <a:cs typeface="Verdana"/>
                <a:sym typeface="Verdana"/>
              </a:rPr>
              <a:t> </a:t>
            </a:r>
            <a:r>
              <a:rPr lang="en" sz="622">
                <a:solidFill>
                  <a:srgbClr val="FFFFFF"/>
                </a:solidFill>
                <a:latin typeface="Courier New"/>
                <a:ea typeface="Courier New"/>
                <a:cs typeface="Courier New"/>
                <a:sym typeface="Courier New"/>
              </a:rPr>
              <a:t>false</a:t>
            </a:r>
            <a:r>
              <a:rPr lang="en" sz="670">
                <a:solidFill>
                  <a:srgbClr val="FFFFFF"/>
                </a:solidFill>
                <a:latin typeface="Verdana"/>
                <a:ea typeface="Verdana"/>
                <a:cs typeface="Verdana"/>
                <a:sym typeface="Verdana"/>
              </a:rPr>
              <a:t>.</a:t>
            </a:r>
            <a:endParaRPr sz="670">
              <a:solidFill>
                <a:srgbClr val="FFFFFF"/>
              </a:solidFill>
              <a:latin typeface="Verdana"/>
              <a:ea typeface="Verdana"/>
              <a:cs typeface="Verdana"/>
              <a:sym typeface="Verdana"/>
            </a:endParaRPr>
          </a:p>
          <a:p>
            <a:pPr indent="-264795" lvl="0" marL="457200" marR="25400" rtl="0" algn="l">
              <a:spcBef>
                <a:spcPts val="0"/>
              </a:spcBef>
              <a:spcAft>
                <a:spcPts val="0"/>
              </a:spcAft>
              <a:buClr>
                <a:srgbClr val="FFFFFF"/>
              </a:buClr>
              <a:buSzPts val="570"/>
              <a:buFont typeface="Verdana"/>
              <a:buChar char="●"/>
            </a:pPr>
            <a:r>
              <a:rPr lang="en" sz="622">
                <a:solidFill>
                  <a:srgbClr val="FFFFFF"/>
                </a:solidFill>
                <a:latin typeface="Courier New"/>
                <a:ea typeface="Courier New"/>
                <a:cs typeface="Courier New"/>
                <a:sym typeface="Courier New"/>
              </a:rPr>
              <a:t>localAddress</a:t>
            </a:r>
            <a:r>
              <a:rPr lang="en" sz="670">
                <a:solidFill>
                  <a:srgbClr val="FFFFFF"/>
                </a:solidFill>
                <a:latin typeface="Verdana"/>
                <a:ea typeface="Verdana"/>
                <a:cs typeface="Verdana"/>
                <a:sym typeface="Verdana"/>
              </a:rPr>
              <a:t> </a:t>
            </a:r>
            <a:r>
              <a:rPr lang="en" sz="575" u="sng">
                <a:solidFill>
                  <a:schemeClr val="hlink"/>
                </a:solidFill>
                <a:latin typeface="Courier New"/>
                <a:ea typeface="Courier New"/>
                <a:cs typeface="Courier New"/>
                <a:sym typeface="Courier New"/>
                <a:hlinkClick r:id="rId24"/>
              </a:rPr>
              <a:t>&lt;string&gt;</a:t>
            </a:r>
            <a:r>
              <a:rPr lang="en" sz="670">
                <a:solidFill>
                  <a:srgbClr val="FFFFFF"/>
                </a:solidFill>
                <a:latin typeface="Verdana"/>
                <a:ea typeface="Verdana"/>
                <a:cs typeface="Verdana"/>
                <a:sym typeface="Verdana"/>
              </a:rPr>
              <a:t> Local interface to bind for network connections.</a:t>
            </a:r>
            <a:endParaRPr sz="670">
              <a:solidFill>
                <a:srgbClr val="FFFFFF"/>
              </a:solidFill>
              <a:latin typeface="Verdana"/>
              <a:ea typeface="Verdana"/>
              <a:cs typeface="Verdana"/>
              <a:sym typeface="Verdana"/>
            </a:endParaRPr>
          </a:p>
          <a:p>
            <a:pPr indent="-264795" lvl="0" marL="457200" marR="25400" rtl="0" algn="l">
              <a:spcBef>
                <a:spcPts val="0"/>
              </a:spcBef>
              <a:spcAft>
                <a:spcPts val="0"/>
              </a:spcAft>
              <a:buClr>
                <a:srgbClr val="FFFFFF"/>
              </a:buClr>
              <a:buSzPts val="570"/>
              <a:buFont typeface="Verdana"/>
              <a:buChar char="●"/>
            </a:pPr>
            <a:r>
              <a:rPr lang="en" sz="622">
                <a:solidFill>
                  <a:srgbClr val="FFFFFF"/>
                </a:solidFill>
                <a:latin typeface="Courier New"/>
                <a:ea typeface="Courier New"/>
                <a:cs typeface="Courier New"/>
                <a:sym typeface="Courier New"/>
              </a:rPr>
              <a:t>localPort</a:t>
            </a:r>
            <a:r>
              <a:rPr lang="en" sz="670">
                <a:solidFill>
                  <a:srgbClr val="FFFFFF"/>
                </a:solidFill>
                <a:latin typeface="Verdana"/>
                <a:ea typeface="Verdana"/>
                <a:cs typeface="Verdana"/>
                <a:sym typeface="Verdana"/>
              </a:rPr>
              <a:t> </a:t>
            </a:r>
            <a:r>
              <a:rPr lang="en" sz="575" u="sng">
                <a:solidFill>
                  <a:schemeClr val="hlink"/>
                </a:solidFill>
                <a:latin typeface="Courier New"/>
                <a:ea typeface="Courier New"/>
                <a:cs typeface="Courier New"/>
                <a:sym typeface="Courier New"/>
                <a:hlinkClick r:id="rId25"/>
              </a:rPr>
              <a:t>&lt;number&gt;</a:t>
            </a:r>
            <a:r>
              <a:rPr lang="en" sz="670">
                <a:solidFill>
                  <a:srgbClr val="FFFFFF"/>
                </a:solidFill>
                <a:latin typeface="Verdana"/>
                <a:ea typeface="Verdana"/>
                <a:cs typeface="Verdana"/>
                <a:sym typeface="Verdana"/>
              </a:rPr>
              <a:t> Local port to connect from.</a:t>
            </a:r>
            <a:endParaRPr sz="670">
              <a:solidFill>
                <a:srgbClr val="FFFFFF"/>
              </a:solidFill>
              <a:latin typeface="Verdana"/>
              <a:ea typeface="Verdana"/>
              <a:cs typeface="Verdana"/>
              <a:sym typeface="Verdana"/>
            </a:endParaRPr>
          </a:p>
          <a:p>
            <a:pPr indent="-264795" lvl="0" marL="457200" marR="25400" rtl="0" algn="l">
              <a:spcBef>
                <a:spcPts val="0"/>
              </a:spcBef>
              <a:spcAft>
                <a:spcPts val="0"/>
              </a:spcAft>
              <a:buClr>
                <a:srgbClr val="FFFFFF"/>
              </a:buClr>
              <a:buSzPts val="570"/>
              <a:buFont typeface="Verdana"/>
              <a:buChar char="●"/>
            </a:pPr>
            <a:r>
              <a:rPr lang="en" sz="622">
                <a:solidFill>
                  <a:srgbClr val="FFFFFF"/>
                </a:solidFill>
                <a:latin typeface="Courier New"/>
                <a:ea typeface="Courier New"/>
                <a:cs typeface="Courier New"/>
                <a:sym typeface="Courier New"/>
              </a:rPr>
              <a:t>lookup</a:t>
            </a:r>
            <a:r>
              <a:rPr lang="en" sz="670">
                <a:solidFill>
                  <a:srgbClr val="FFFFFF"/>
                </a:solidFill>
                <a:latin typeface="Verdana"/>
                <a:ea typeface="Verdana"/>
                <a:cs typeface="Verdana"/>
                <a:sym typeface="Verdana"/>
              </a:rPr>
              <a:t> </a:t>
            </a:r>
            <a:r>
              <a:rPr lang="en" sz="575" u="sng">
                <a:solidFill>
                  <a:schemeClr val="hlink"/>
                </a:solidFill>
                <a:latin typeface="Courier New"/>
                <a:ea typeface="Courier New"/>
                <a:cs typeface="Courier New"/>
                <a:sym typeface="Courier New"/>
                <a:hlinkClick r:id="rId26"/>
              </a:rPr>
              <a:t>&lt;Function&gt;</a:t>
            </a:r>
            <a:r>
              <a:rPr lang="en" sz="670">
                <a:solidFill>
                  <a:srgbClr val="FFFFFF"/>
                </a:solidFill>
                <a:latin typeface="Verdana"/>
                <a:ea typeface="Verdana"/>
                <a:cs typeface="Verdana"/>
                <a:sym typeface="Verdana"/>
              </a:rPr>
              <a:t> Custom lookup function. </a:t>
            </a:r>
            <a:r>
              <a:rPr b="1" lang="en" sz="670">
                <a:solidFill>
                  <a:srgbClr val="FFFFFF"/>
                </a:solidFill>
                <a:latin typeface="Verdana"/>
                <a:ea typeface="Verdana"/>
                <a:cs typeface="Verdana"/>
                <a:sym typeface="Verdana"/>
              </a:rPr>
              <a:t>Default:</a:t>
            </a:r>
            <a:r>
              <a:rPr lang="en" sz="670">
                <a:solidFill>
                  <a:srgbClr val="FFFFFF"/>
                </a:solidFill>
                <a:latin typeface="Verdana"/>
                <a:ea typeface="Verdana"/>
                <a:cs typeface="Verdana"/>
                <a:sym typeface="Verdana"/>
              </a:rPr>
              <a:t> </a:t>
            </a:r>
            <a:r>
              <a:rPr lang="en" sz="622" u="sng">
                <a:solidFill>
                  <a:srgbClr val="FFFFFF"/>
                </a:solidFill>
                <a:latin typeface="Courier New"/>
                <a:ea typeface="Courier New"/>
                <a:cs typeface="Courier New"/>
                <a:sym typeface="Courier New"/>
                <a:hlinkClick r:id="rId27">
                  <a:extLst>
                    <a:ext uri="{A12FA001-AC4F-418D-AE19-62706E023703}">
                      <ahyp:hlinkClr val="tx"/>
                    </a:ext>
                  </a:extLst>
                </a:hlinkClick>
              </a:rPr>
              <a:t>dns.lookup()</a:t>
            </a:r>
            <a:r>
              <a:rPr lang="en" sz="670">
                <a:solidFill>
                  <a:srgbClr val="FFFFFF"/>
                </a:solidFill>
                <a:latin typeface="Verdana"/>
                <a:ea typeface="Verdana"/>
                <a:cs typeface="Verdana"/>
                <a:sym typeface="Verdana"/>
              </a:rPr>
              <a:t>.</a:t>
            </a:r>
            <a:endParaRPr sz="670">
              <a:solidFill>
                <a:srgbClr val="FFFFFF"/>
              </a:solidFill>
              <a:latin typeface="Verdana"/>
              <a:ea typeface="Verdana"/>
              <a:cs typeface="Verdana"/>
              <a:sym typeface="Verdana"/>
            </a:endParaRPr>
          </a:p>
          <a:p>
            <a:pPr indent="-264795" lvl="0" marL="457200" marR="25400" rtl="0" algn="l">
              <a:spcBef>
                <a:spcPts val="0"/>
              </a:spcBef>
              <a:spcAft>
                <a:spcPts val="0"/>
              </a:spcAft>
              <a:buClr>
                <a:srgbClr val="FFFFFF"/>
              </a:buClr>
              <a:buSzPts val="570"/>
              <a:buFont typeface="Verdana"/>
              <a:buChar char="●"/>
            </a:pPr>
            <a:r>
              <a:rPr lang="en" sz="622">
                <a:solidFill>
                  <a:srgbClr val="FFFFFF"/>
                </a:solidFill>
                <a:latin typeface="Courier New"/>
                <a:ea typeface="Courier New"/>
                <a:cs typeface="Courier New"/>
                <a:sym typeface="Courier New"/>
              </a:rPr>
              <a:t>maxHeaderSize</a:t>
            </a:r>
            <a:r>
              <a:rPr lang="en" sz="670">
                <a:solidFill>
                  <a:srgbClr val="FFFFFF"/>
                </a:solidFill>
                <a:latin typeface="Verdana"/>
                <a:ea typeface="Verdana"/>
                <a:cs typeface="Verdana"/>
                <a:sym typeface="Verdana"/>
              </a:rPr>
              <a:t> </a:t>
            </a:r>
            <a:r>
              <a:rPr lang="en" sz="575" u="sng">
                <a:solidFill>
                  <a:schemeClr val="hlink"/>
                </a:solidFill>
                <a:latin typeface="Courier New"/>
                <a:ea typeface="Courier New"/>
                <a:cs typeface="Courier New"/>
                <a:sym typeface="Courier New"/>
                <a:hlinkClick r:id="rId28"/>
              </a:rPr>
              <a:t>&lt;number&gt;</a:t>
            </a:r>
            <a:r>
              <a:rPr lang="en" sz="670">
                <a:solidFill>
                  <a:srgbClr val="FFFFFF"/>
                </a:solidFill>
                <a:latin typeface="Verdana"/>
                <a:ea typeface="Verdana"/>
                <a:cs typeface="Verdana"/>
                <a:sym typeface="Verdana"/>
              </a:rPr>
              <a:t> Optionally overrides the value of </a:t>
            </a:r>
            <a:r>
              <a:rPr lang="en" sz="622" u="sng">
                <a:solidFill>
                  <a:srgbClr val="FFFFFF"/>
                </a:solidFill>
                <a:latin typeface="Courier New"/>
                <a:ea typeface="Courier New"/>
                <a:cs typeface="Courier New"/>
                <a:sym typeface="Courier New"/>
                <a:hlinkClick r:id="rId29">
                  <a:extLst>
                    <a:ext uri="{A12FA001-AC4F-418D-AE19-62706E023703}">
                      <ahyp:hlinkClr val="tx"/>
                    </a:ext>
                  </a:extLst>
                </a:hlinkClick>
              </a:rPr>
              <a:t>--max-http-header-size</a:t>
            </a:r>
            <a:r>
              <a:rPr lang="en" sz="670">
                <a:solidFill>
                  <a:srgbClr val="FFFFFF"/>
                </a:solidFill>
                <a:latin typeface="Verdana"/>
                <a:ea typeface="Verdana"/>
                <a:cs typeface="Verdana"/>
                <a:sym typeface="Verdana"/>
              </a:rPr>
              <a:t> (the maximum length of response headers in bytes) for responses received from the server. </a:t>
            </a:r>
            <a:r>
              <a:rPr b="1" lang="en" sz="670">
                <a:solidFill>
                  <a:srgbClr val="FFFFFF"/>
                </a:solidFill>
                <a:latin typeface="Verdana"/>
                <a:ea typeface="Verdana"/>
                <a:cs typeface="Verdana"/>
                <a:sym typeface="Verdana"/>
              </a:rPr>
              <a:t>Default:</a:t>
            </a:r>
            <a:r>
              <a:rPr lang="en" sz="670">
                <a:solidFill>
                  <a:srgbClr val="FFFFFF"/>
                </a:solidFill>
                <a:latin typeface="Verdana"/>
                <a:ea typeface="Verdana"/>
                <a:cs typeface="Verdana"/>
                <a:sym typeface="Verdana"/>
              </a:rPr>
              <a:t> 16384 (16 KiB).</a:t>
            </a:r>
            <a:endParaRPr sz="670">
              <a:solidFill>
                <a:srgbClr val="FFFFFF"/>
              </a:solidFill>
              <a:latin typeface="Verdana"/>
              <a:ea typeface="Verdana"/>
              <a:cs typeface="Verdana"/>
              <a:sym typeface="Verdana"/>
            </a:endParaRPr>
          </a:p>
          <a:p>
            <a:pPr indent="-264795" lvl="0" marL="457200" marR="25400" rtl="0" algn="l">
              <a:spcBef>
                <a:spcPts val="0"/>
              </a:spcBef>
              <a:spcAft>
                <a:spcPts val="0"/>
              </a:spcAft>
              <a:buClr>
                <a:srgbClr val="FFFFFF"/>
              </a:buClr>
              <a:buSzPts val="570"/>
              <a:buFont typeface="Verdana"/>
              <a:buChar char="●"/>
            </a:pPr>
            <a:r>
              <a:rPr lang="en" sz="622">
                <a:solidFill>
                  <a:srgbClr val="FFFFFF"/>
                </a:solidFill>
                <a:latin typeface="Courier New"/>
                <a:ea typeface="Courier New"/>
                <a:cs typeface="Courier New"/>
                <a:sym typeface="Courier New"/>
              </a:rPr>
              <a:t>method</a:t>
            </a:r>
            <a:r>
              <a:rPr lang="en" sz="670">
                <a:solidFill>
                  <a:srgbClr val="FFFFFF"/>
                </a:solidFill>
                <a:latin typeface="Verdana"/>
                <a:ea typeface="Verdana"/>
                <a:cs typeface="Verdana"/>
                <a:sym typeface="Verdana"/>
              </a:rPr>
              <a:t> </a:t>
            </a:r>
            <a:r>
              <a:rPr lang="en" sz="575" u="sng">
                <a:solidFill>
                  <a:schemeClr val="hlink"/>
                </a:solidFill>
                <a:latin typeface="Courier New"/>
                <a:ea typeface="Courier New"/>
                <a:cs typeface="Courier New"/>
                <a:sym typeface="Courier New"/>
                <a:hlinkClick r:id="rId30"/>
              </a:rPr>
              <a:t>&lt;string&gt;</a:t>
            </a:r>
            <a:r>
              <a:rPr lang="en" sz="670">
                <a:solidFill>
                  <a:srgbClr val="FFFFFF"/>
                </a:solidFill>
                <a:latin typeface="Verdana"/>
                <a:ea typeface="Verdana"/>
                <a:cs typeface="Verdana"/>
                <a:sym typeface="Verdana"/>
              </a:rPr>
              <a:t> A string specifying the HTTP request method. </a:t>
            </a:r>
            <a:r>
              <a:rPr b="1" lang="en" sz="670">
                <a:solidFill>
                  <a:srgbClr val="FFFFFF"/>
                </a:solidFill>
                <a:latin typeface="Verdana"/>
                <a:ea typeface="Verdana"/>
                <a:cs typeface="Verdana"/>
                <a:sym typeface="Verdana"/>
              </a:rPr>
              <a:t>Default:</a:t>
            </a:r>
            <a:r>
              <a:rPr lang="en" sz="670">
                <a:solidFill>
                  <a:srgbClr val="FFFFFF"/>
                </a:solidFill>
                <a:latin typeface="Verdana"/>
                <a:ea typeface="Verdana"/>
                <a:cs typeface="Verdana"/>
                <a:sym typeface="Verdana"/>
              </a:rPr>
              <a:t> </a:t>
            </a:r>
            <a:r>
              <a:rPr lang="en" sz="622">
                <a:solidFill>
                  <a:srgbClr val="FFFFFF"/>
                </a:solidFill>
                <a:latin typeface="Courier New"/>
                <a:ea typeface="Courier New"/>
                <a:cs typeface="Courier New"/>
                <a:sym typeface="Courier New"/>
              </a:rPr>
              <a:t>'GET'</a:t>
            </a:r>
            <a:r>
              <a:rPr lang="en" sz="670">
                <a:solidFill>
                  <a:srgbClr val="FFFFFF"/>
                </a:solidFill>
                <a:latin typeface="Verdana"/>
                <a:ea typeface="Verdana"/>
                <a:cs typeface="Verdana"/>
                <a:sym typeface="Verdana"/>
              </a:rPr>
              <a:t>.</a:t>
            </a:r>
            <a:endParaRPr sz="670">
              <a:solidFill>
                <a:srgbClr val="FFFFFF"/>
              </a:solidFill>
              <a:latin typeface="Verdana"/>
              <a:ea typeface="Verdana"/>
              <a:cs typeface="Verdana"/>
              <a:sym typeface="Verdana"/>
            </a:endParaRPr>
          </a:p>
          <a:p>
            <a:pPr indent="-264795" lvl="0" marL="457200" marR="25400" rtl="0" algn="l">
              <a:spcBef>
                <a:spcPts val="0"/>
              </a:spcBef>
              <a:spcAft>
                <a:spcPts val="0"/>
              </a:spcAft>
              <a:buClr>
                <a:srgbClr val="FFFFFF"/>
              </a:buClr>
              <a:buSzPts val="570"/>
              <a:buFont typeface="Verdana"/>
              <a:buChar char="●"/>
            </a:pPr>
            <a:r>
              <a:rPr lang="en" sz="622">
                <a:solidFill>
                  <a:srgbClr val="FFFFFF"/>
                </a:solidFill>
                <a:latin typeface="Courier New"/>
                <a:ea typeface="Courier New"/>
                <a:cs typeface="Courier New"/>
                <a:sym typeface="Courier New"/>
              </a:rPr>
              <a:t>path</a:t>
            </a:r>
            <a:r>
              <a:rPr lang="en" sz="670">
                <a:solidFill>
                  <a:srgbClr val="FFFFFF"/>
                </a:solidFill>
                <a:latin typeface="Verdana"/>
                <a:ea typeface="Verdana"/>
                <a:cs typeface="Verdana"/>
                <a:sym typeface="Verdana"/>
              </a:rPr>
              <a:t> </a:t>
            </a:r>
            <a:r>
              <a:rPr lang="en" sz="575" u="sng">
                <a:solidFill>
                  <a:schemeClr val="hlink"/>
                </a:solidFill>
                <a:latin typeface="Courier New"/>
                <a:ea typeface="Courier New"/>
                <a:cs typeface="Courier New"/>
                <a:sym typeface="Courier New"/>
                <a:hlinkClick r:id="rId31"/>
              </a:rPr>
              <a:t>&lt;string&gt;</a:t>
            </a:r>
            <a:r>
              <a:rPr lang="en" sz="670">
                <a:solidFill>
                  <a:srgbClr val="FFFFFF"/>
                </a:solidFill>
                <a:latin typeface="Verdana"/>
                <a:ea typeface="Verdana"/>
                <a:cs typeface="Verdana"/>
                <a:sym typeface="Verdana"/>
              </a:rPr>
              <a:t> Request path. Should include query string if any. E.G. </a:t>
            </a:r>
            <a:r>
              <a:rPr lang="en" sz="622">
                <a:solidFill>
                  <a:srgbClr val="FFFFFF"/>
                </a:solidFill>
                <a:latin typeface="Courier New"/>
                <a:ea typeface="Courier New"/>
                <a:cs typeface="Courier New"/>
                <a:sym typeface="Courier New"/>
              </a:rPr>
              <a:t>'/index.html?page=12'</a:t>
            </a:r>
            <a:r>
              <a:rPr lang="en" sz="670">
                <a:solidFill>
                  <a:srgbClr val="FFFFFF"/>
                </a:solidFill>
                <a:latin typeface="Verdana"/>
                <a:ea typeface="Verdana"/>
                <a:cs typeface="Verdana"/>
                <a:sym typeface="Verdana"/>
              </a:rPr>
              <a:t>. An exception is thrown when the request path contains illegal characters. Currently, only spaces are rejected but that may change in the future. </a:t>
            </a:r>
            <a:r>
              <a:rPr b="1" lang="en" sz="670">
                <a:solidFill>
                  <a:srgbClr val="FFFFFF"/>
                </a:solidFill>
                <a:latin typeface="Verdana"/>
                <a:ea typeface="Verdana"/>
                <a:cs typeface="Verdana"/>
                <a:sym typeface="Verdana"/>
              </a:rPr>
              <a:t>Default:</a:t>
            </a:r>
            <a:r>
              <a:rPr lang="en" sz="670">
                <a:solidFill>
                  <a:srgbClr val="FFFFFF"/>
                </a:solidFill>
                <a:latin typeface="Verdana"/>
                <a:ea typeface="Verdana"/>
                <a:cs typeface="Verdana"/>
                <a:sym typeface="Verdana"/>
              </a:rPr>
              <a:t> </a:t>
            </a:r>
            <a:r>
              <a:rPr lang="en" sz="622">
                <a:solidFill>
                  <a:srgbClr val="FFFFFF"/>
                </a:solidFill>
                <a:latin typeface="Courier New"/>
                <a:ea typeface="Courier New"/>
                <a:cs typeface="Courier New"/>
                <a:sym typeface="Courier New"/>
              </a:rPr>
              <a:t>'/'</a:t>
            </a:r>
            <a:r>
              <a:rPr lang="en" sz="670">
                <a:solidFill>
                  <a:srgbClr val="FFFFFF"/>
                </a:solidFill>
                <a:latin typeface="Verdana"/>
                <a:ea typeface="Verdana"/>
                <a:cs typeface="Verdana"/>
                <a:sym typeface="Verdana"/>
              </a:rPr>
              <a:t>.</a:t>
            </a:r>
            <a:endParaRPr sz="670">
              <a:solidFill>
                <a:srgbClr val="FFFFFF"/>
              </a:solidFill>
              <a:latin typeface="Verdana"/>
              <a:ea typeface="Verdana"/>
              <a:cs typeface="Verdana"/>
              <a:sym typeface="Verdana"/>
            </a:endParaRPr>
          </a:p>
          <a:p>
            <a:pPr indent="-264795" lvl="0" marL="457200" marR="25400" rtl="0" algn="l">
              <a:spcBef>
                <a:spcPts val="0"/>
              </a:spcBef>
              <a:spcAft>
                <a:spcPts val="0"/>
              </a:spcAft>
              <a:buClr>
                <a:srgbClr val="FFFFFF"/>
              </a:buClr>
              <a:buSzPts val="570"/>
              <a:buFont typeface="Verdana"/>
              <a:buChar char="●"/>
            </a:pPr>
            <a:r>
              <a:rPr lang="en" sz="622">
                <a:solidFill>
                  <a:srgbClr val="FFFFFF"/>
                </a:solidFill>
                <a:latin typeface="Courier New"/>
                <a:ea typeface="Courier New"/>
                <a:cs typeface="Courier New"/>
                <a:sym typeface="Courier New"/>
              </a:rPr>
              <a:t>port</a:t>
            </a:r>
            <a:r>
              <a:rPr lang="en" sz="670">
                <a:solidFill>
                  <a:srgbClr val="FFFFFF"/>
                </a:solidFill>
                <a:latin typeface="Verdana"/>
                <a:ea typeface="Verdana"/>
                <a:cs typeface="Verdana"/>
                <a:sym typeface="Verdana"/>
              </a:rPr>
              <a:t> </a:t>
            </a:r>
            <a:r>
              <a:rPr lang="en" sz="575" u="sng">
                <a:solidFill>
                  <a:schemeClr val="hlink"/>
                </a:solidFill>
                <a:latin typeface="Courier New"/>
                <a:ea typeface="Courier New"/>
                <a:cs typeface="Courier New"/>
                <a:sym typeface="Courier New"/>
                <a:hlinkClick r:id="rId32"/>
              </a:rPr>
              <a:t>&lt;number&gt;</a:t>
            </a:r>
            <a:r>
              <a:rPr lang="en" sz="670">
                <a:solidFill>
                  <a:srgbClr val="FFFFFF"/>
                </a:solidFill>
                <a:latin typeface="Verdana"/>
                <a:ea typeface="Verdana"/>
                <a:cs typeface="Verdana"/>
                <a:sym typeface="Verdana"/>
              </a:rPr>
              <a:t> Port of remote server. </a:t>
            </a:r>
            <a:r>
              <a:rPr b="1" lang="en" sz="670">
                <a:solidFill>
                  <a:srgbClr val="FFFFFF"/>
                </a:solidFill>
                <a:latin typeface="Verdana"/>
                <a:ea typeface="Verdana"/>
                <a:cs typeface="Verdana"/>
                <a:sym typeface="Verdana"/>
              </a:rPr>
              <a:t>Default:</a:t>
            </a:r>
            <a:r>
              <a:rPr lang="en" sz="670">
                <a:solidFill>
                  <a:srgbClr val="FFFFFF"/>
                </a:solidFill>
                <a:latin typeface="Verdana"/>
                <a:ea typeface="Verdana"/>
                <a:cs typeface="Verdana"/>
                <a:sym typeface="Verdana"/>
              </a:rPr>
              <a:t> </a:t>
            </a:r>
            <a:r>
              <a:rPr lang="en" sz="622">
                <a:solidFill>
                  <a:srgbClr val="FFFFFF"/>
                </a:solidFill>
                <a:latin typeface="Courier New"/>
                <a:ea typeface="Courier New"/>
                <a:cs typeface="Courier New"/>
                <a:sym typeface="Courier New"/>
              </a:rPr>
              <a:t>defaultPort</a:t>
            </a:r>
            <a:r>
              <a:rPr lang="en" sz="670">
                <a:solidFill>
                  <a:srgbClr val="FFFFFF"/>
                </a:solidFill>
                <a:latin typeface="Verdana"/>
                <a:ea typeface="Verdana"/>
                <a:cs typeface="Verdana"/>
                <a:sym typeface="Verdana"/>
              </a:rPr>
              <a:t> if set, else </a:t>
            </a:r>
            <a:r>
              <a:rPr lang="en" sz="622">
                <a:solidFill>
                  <a:srgbClr val="FFFFFF"/>
                </a:solidFill>
                <a:latin typeface="Courier New"/>
                <a:ea typeface="Courier New"/>
                <a:cs typeface="Courier New"/>
                <a:sym typeface="Courier New"/>
              </a:rPr>
              <a:t>80</a:t>
            </a:r>
            <a:r>
              <a:rPr lang="en" sz="670">
                <a:solidFill>
                  <a:srgbClr val="FFFFFF"/>
                </a:solidFill>
                <a:latin typeface="Verdana"/>
                <a:ea typeface="Verdana"/>
                <a:cs typeface="Verdana"/>
                <a:sym typeface="Verdana"/>
              </a:rPr>
              <a:t>.</a:t>
            </a:r>
            <a:endParaRPr sz="670">
              <a:solidFill>
                <a:srgbClr val="FFFFFF"/>
              </a:solidFill>
              <a:latin typeface="Verdana"/>
              <a:ea typeface="Verdana"/>
              <a:cs typeface="Verdana"/>
              <a:sym typeface="Verdana"/>
            </a:endParaRPr>
          </a:p>
          <a:p>
            <a:pPr indent="-264795" lvl="0" marL="457200" marR="25400" rtl="0" algn="l">
              <a:spcBef>
                <a:spcPts val="0"/>
              </a:spcBef>
              <a:spcAft>
                <a:spcPts val="0"/>
              </a:spcAft>
              <a:buClr>
                <a:srgbClr val="FFFFFF"/>
              </a:buClr>
              <a:buSzPts val="570"/>
              <a:buFont typeface="Verdana"/>
              <a:buChar char="●"/>
            </a:pPr>
            <a:r>
              <a:rPr lang="en" sz="622">
                <a:solidFill>
                  <a:srgbClr val="FFFFFF"/>
                </a:solidFill>
                <a:latin typeface="Courier New"/>
                <a:ea typeface="Courier New"/>
                <a:cs typeface="Courier New"/>
                <a:sym typeface="Courier New"/>
              </a:rPr>
              <a:t>protocol</a:t>
            </a:r>
            <a:r>
              <a:rPr lang="en" sz="670">
                <a:solidFill>
                  <a:srgbClr val="FFFFFF"/>
                </a:solidFill>
                <a:latin typeface="Verdana"/>
                <a:ea typeface="Verdana"/>
                <a:cs typeface="Verdana"/>
                <a:sym typeface="Verdana"/>
              </a:rPr>
              <a:t> </a:t>
            </a:r>
            <a:r>
              <a:rPr lang="en" sz="575" u="sng">
                <a:solidFill>
                  <a:schemeClr val="hlink"/>
                </a:solidFill>
                <a:latin typeface="Courier New"/>
                <a:ea typeface="Courier New"/>
                <a:cs typeface="Courier New"/>
                <a:sym typeface="Courier New"/>
                <a:hlinkClick r:id="rId33"/>
              </a:rPr>
              <a:t>&lt;string&gt;</a:t>
            </a:r>
            <a:r>
              <a:rPr lang="en" sz="670">
                <a:solidFill>
                  <a:srgbClr val="FFFFFF"/>
                </a:solidFill>
                <a:latin typeface="Verdana"/>
                <a:ea typeface="Verdana"/>
                <a:cs typeface="Verdana"/>
                <a:sym typeface="Verdana"/>
              </a:rPr>
              <a:t> Protocol to use. </a:t>
            </a:r>
            <a:r>
              <a:rPr b="1" lang="en" sz="670">
                <a:solidFill>
                  <a:srgbClr val="FFFFFF"/>
                </a:solidFill>
                <a:latin typeface="Verdana"/>
                <a:ea typeface="Verdana"/>
                <a:cs typeface="Verdana"/>
                <a:sym typeface="Verdana"/>
              </a:rPr>
              <a:t>Default:</a:t>
            </a:r>
            <a:r>
              <a:rPr lang="en" sz="670">
                <a:solidFill>
                  <a:srgbClr val="FFFFFF"/>
                </a:solidFill>
                <a:latin typeface="Verdana"/>
                <a:ea typeface="Verdana"/>
                <a:cs typeface="Verdana"/>
                <a:sym typeface="Verdana"/>
              </a:rPr>
              <a:t> </a:t>
            </a:r>
            <a:r>
              <a:rPr lang="en" sz="622">
                <a:solidFill>
                  <a:srgbClr val="FFFFFF"/>
                </a:solidFill>
                <a:latin typeface="Courier New"/>
                <a:ea typeface="Courier New"/>
                <a:cs typeface="Courier New"/>
                <a:sym typeface="Courier New"/>
              </a:rPr>
              <a:t>'http:'</a:t>
            </a:r>
            <a:r>
              <a:rPr lang="en" sz="670">
                <a:solidFill>
                  <a:srgbClr val="FFFFFF"/>
                </a:solidFill>
                <a:latin typeface="Verdana"/>
                <a:ea typeface="Verdana"/>
                <a:cs typeface="Verdana"/>
                <a:sym typeface="Verdana"/>
              </a:rPr>
              <a:t>.</a:t>
            </a:r>
            <a:endParaRPr sz="670">
              <a:solidFill>
                <a:srgbClr val="FFFFFF"/>
              </a:solidFill>
              <a:latin typeface="Verdana"/>
              <a:ea typeface="Verdana"/>
              <a:cs typeface="Verdana"/>
              <a:sym typeface="Verdana"/>
            </a:endParaRPr>
          </a:p>
          <a:p>
            <a:pPr indent="-264795" lvl="0" marL="457200" marR="25400" rtl="0" algn="l">
              <a:spcBef>
                <a:spcPts val="0"/>
              </a:spcBef>
              <a:spcAft>
                <a:spcPts val="0"/>
              </a:spcAft>
              <a:buClr>
                <a:srgbClr val="FFFFFF"/>
              </a:buClr>
              <a:buSzPts val="570"/>
              <a:buFont typeface="Verdana"/>
              <a:buChar char="●"/>
            </a:pPr>
            <a:r>
              <a:rPr lang="en" sz="622">
                <a:solidFill>
                  <a:srgbClr val="FFFFFF"/>
                </a:solidFill>
                <a:latin typeface="Courier New"/>
                <a:ea typeface="Courier New"/>
                <a:cs typeface="Courier New"/>
                <a:sym typeface="Courier New"/>
              </a:rPr>
              <a:t>setDefaultHeaders</a:t>
            </a:r>
            <a:r>
              <a:rPr lang="en" sz="670">
                <a:solidFill>
                  <a:srgbClr val="FFFFFF"/>
                </a:solidFill>
                <a:latin typeface="Verdana"/>
                <a:ea typeface="Verdana"/>
                <a:cs typeface="Verdana"/>
                <a:sym typeface="Verdana"/>
              </a:rPr>
              <a:t> </a:t>
            </a:r>
            <a:r>
              <a:rPr lang="en" sz="575" u="sng">
                <a:solidFill>
                  <a:schemeClr val="hlink"/>
                </a:solidFill>
                <a:latin typeface="Courier New"/>
                <a:ea typeface="Courier New"/>
                <a:cs typeface="Courier New"/>
                <a:sym typeface="Courier New"/>
                <a:hlinkClick r:id="rId34"/>
              </a:rPr>
              <a:t>&lt;boolean&gt;</a:t>
            </a:r>
            <a:r>
              <a:rPr lang="en" sz="670">
                <a:solidFill>
                  <a:srgbClr val="FFFFFF"/>
                </a:solidFill>
                <a:latin typeface="Verdana"/>
                <a:ea typeface="Verdana"/>
                <a:cs typeface="Verdana"/>
                <a:sym typeface="Verdana"/>
              </a:rPr>
              <a:t>: Specifies whether or not to automatically add default headers such as </a:t>
            </a:r>
            <a:r>
              <a:rPr lang="en" sz="622">
                <a:solidFill>
                  <a:srgbClr val="FFFFFF"/>
                </a:solidFill>
                <a:latin typeface="Courier New"/>
                <a:ea typeface="Courier New"/>
                <a:cs typeface="Courier New"/>
                <a:sym typeface="Courier New"/>
              </a:rPr>
              <a:t>Connection</a:t>
            </a:r>
            <a:r>
              <a:rPr lang="en" sz="670">
                <a:solidFill>
                  <a:srgbClr val="FFFFFF"/>
                </a:solidFill>
                <a:latin typeface="Verdana"/>
                <a:ea typeface="Verdana"/>
                <a:cs typeface="Verdana"/>
                <a:sym typeface="Verdana"/>
              </a:rPr>
              <a:t>, </a:t>
            </a:r>
            <a:r>
              <a:rPr lang="en" sz="622">
                <a:solidFill>
                  <a:srgbClr val="FFFFFF"/>
                </a:solidFill>
                <a:latin typeface="Courier New"/>
                <a:ea typeface="Courier New"/>
                <a:cs typeface="Courier New"/>
                <a:sym typeface="Courier New"/>
              </a:rPr>
              <a:t>Content-Length</a:t>
            </a:r>
            <a:r>
              <a:rPr lang="en" sz="670">
                <a:solidFill>
                  <a:srgbClr val="FFFFFF"/>
                </a:solidFill>
                <a:latin typeface="Verdana"/>
                <a:ea typeface="Verdana"/>
                <a:cs typeface="Verdana"/>
                <a:sym typeface="Verdana"/>
              </a:rPr>
              <a:t>, </a:t>
            </a:r>
            <a:r>
              <a:rPr lang="en" sz="622">
                <a:solidFill>
                  <a:srgbClr val="FFFFFF"/>
                </a:solidFill>
                <a:latin typeface="Courier New"/>
                <a:ea typeface="Courier New"/>
                <a:cs typeface="Courier New"/>
                <a:sym typeface="Courier New"/>
              </a:rPr>
              <a:t>Transfer-Encoding</a:t>
            </a:r>
            <a:r>
              <a:rPr lang="en" sz="670">
                <a:solidFill>
                  <a:srgbClr val="FFFFFF"/>
                </a:solidFill>
                <a:latin typeface="Verdana"/>
                <a:ea typeface="Verdana"/>
                <a:cs typeface="Verdana"/>
                <a:sym typeface="Verdana"/>
              </a:rPr>
              <a:t>, and </a:t>
            </a:r>
            <a:r>
              <a:rPr lang="en" sz="622">
                <a:solidFill>
                  <a:srgbClr val="FFFFFF"/>
                </a:solidFill>
                <a:latin typeface="Courier New"/>
                <a:ea typeface="Courier New"/>
                <a:cs typeface="Courier New"/>
                <a:sym typeface="Courier New"/>
              </a:rPr>
              <a:t>Host</a:t>
            </a:r>
            <a:r>
              <a:rPr lang="en" sz="670">
                <a:solidFill>
                  <a:srgbClr val="FFFFFF"/>
                </a:solidFill>
                <a:latin typeface="Verdana"/>
                <a:ea typeface="Verdana"/>
                <a:cs typeface="Verdana"/>
                <a:sym typeface="Verdana"/>
              </a:rPr>
              <a:t>. If set to </a:t>
            </a:r>
            <a:r>
              <a:rPr lang="en" sz="622">
                <a:solidFill>
                  <a:srgbClr val="FFFFFF"/>
                </a:solidFill>
                <a:latin typeface="Courier New"/>
                <a:ea typeface="Courier New"/>
                <a:cs typeface="Courier New"/>
                <a:sym typeface="Courier New"/>
              </a:rPr>
              <a:t>false</a:t>
            </a:r>
            <a:r>
              <a:rPr lang="en" sz="670">
                <a:solidFill>
                  <a:srgbClr val="FFFFFF"/>
                </a:solidFill>
                <a:latin typeface="Verdana"/>
                <a:ea typeface="Verdana"/>
                <a:cs typeface="Verdana"/>
                <a:sym typeface="Verdana"/>
              </a:rPr>
              <a:t> then all necessary headers must be added manually. Defaults to </a:t>
            </a:r>
            <a:r>
              <a:rPr lang="en" sz="622">
                <a:solidFill>
                  <a:srgbClr val="FFFFFF"/>
                </a:solidFill>
                <a:latin typeface="Courier New"/>
                <a:ea typeface="Courier New"/>
                <a:cs typeface="Courier New"/>
                <a:sym typeface="Courier New"/>
              </a:rPr>
              <a:t>true</a:t>
            </a:r>
            <a:r>
              <a:rPr lang="en" sz="670">
                <a:solidFill>
                  <a:srgbClr val="FFFFFF"/>
                </a:solidFill>
                <a:latin typeface="Verdana"/>
                <a:ea typeface="Verdana"/>
                <a:cs typeface="Verdana"/>
                <a:sym typeface="Verdana"/>
              </a:rPr>
              <a:t>.</a:t>
            </a:r>
            <a:endParaRPr sz="670">
              <a:solidFill>
                <a:srgbClr val="FFFFFF"/>
              </a:solidFill>
              <a:latin typeface="Verdana"/>
              <a:ea typeface="Verdana"/>
              <a:cs typeface="Verdana"/>
              <a:sym typeface="Verdana"/>
            </a:endParaRPr>
          </a:p>
          <a:p>
            <a:pPr indent="-264795" lvl="0" marL="457200" marR="25400" rtl="0" algn="l">
              <a:spcBef>
                <a:spcPts val="0"/>
              </a:spcBef>
              <a:spcAft>
                <a:spcPts val="0"/>
              </a:spcAft>
              <a:buClr>
                <a:srgbClr val="FFFFFF"/>
              </a:buClr>
              <a:buSzPts val="570"/>
              <a:buFont typeface="Verdana"/>
              <a:buChar char="●"/>
            </a:pPr>
            <a:r>
              <a:rPr lang="en" sz="622">
                <a:solidFill>
                  <a:srgbClr val="FFFFFF"/>
                </a:solidFill>
                <a:latin typeface="Courier New"/>
                <a:ea typeface="Courier New"/>
                <a:cs typeface="Courier New"/>
                <a:sym typeface="Courier New"/>
              </a:rPr>
              <a:t>setHost</a:t>
            </a:r>
            <a:r>
              <a:rPr lang="en" sz="670">
                <a:solidFill>
                  <a:srgbClr val="FFFFFF"/>
                </a:solidFill>
                <a:latin typeface="Verdana"/>
                <a:ea typeface="Verdana"/>
                <a:cs typeface="Verdana"/>
                <a:sym typeface="Verdana"/>
              </a:rPr>
              <a:t> </a:t>
            </a:r>
            <a:r>
              <a:rPr lang="en" sz="575" u="sng">
                <a:solidFill>
                  <a:schemeClr val="hlink"/>
                </a:solidFill>
                <a:latin typeface="Courier New"/>
                <a:ea typeface="Courier New"/>
                <a:cs typeface="Courier New"/>
                <a:sym typeface="Courier New"/>
                <a:hlinkClick r:id="rId35"/>
              </a:rPr>
              <a:t>&lt;boolean&gt;</a:t>
            </a:r>
            <a:r>
              <a:rPr lang="en" sz="670">
                <a:solidFill>
                  <a:srgbClr val="FFFFFF"/>
                </a:solidFill>
                <a:latin typeface="Verdana"/>
                <a:ea typeface="Verdana"/>
                <a:cs typeface="Verdana"/>
                <a:sym typeface="Verdana"/>
              </a:rPr>
              <a:t>: Specifies whether or not to automatically add the </a:t>
            </a:r>
            <a:r>
              <a:rPr lang="en" sz="622">
                <a:solidFill>
                  <a:srgbClr val="FFFFFF"/>
                </a:solidFill>
                <a:latin typeface="Courier New"/>
                <a:ea typeface="Courier New"/>
                <a:cs typeface="Courier New"/>
                <a:sym typeface="Courier New"/>
              </a:rPr>
              <a:t>Host</a:t>
            </a:r>
            <a:r>
              <a:rPr lang="en" sz="670">
                <a:solidFill>
                  <a:srgbClr val="FFFFFF"/>
                </a:solidFill>
                <a:latin typeface="Verdana"/>
                <a:ea typeface="Verdana"/>
                <a:cs typeface="Verdana"/>
                <a:sym typeface="Verdana"/>
              </a:rPr>
              <a:t> header. If provided, this overrides </a:t>
            </a:r>
            <a:r>
              <a:rPr lang="en" sz="622">
                <a:solidFill>
                  <a:srgbClr val="FFFFFF"/>
                </a:solidFill>
                <a:latin typeface="Courier New"/>
                <a:ea typeface="Courier New"/>
                <a:cs typeface="Courier New"/>
                <a:sym typeface="Courier New"/>
              </a:rPr>
              <a:t>setDefaultHeaders</a:t>
            </a:r>
            <a:r>
              <a:rPr lang="en" sz="670">
                <a:solidFill>
                  <a:srgbClr val="FFFFFF"/>
                </a:solidFill>
                <a:latin typeface="Verdana"/>
                <a:ea typeface="Verdana"/>
                <a:cs typeface="Verdana"/>
                <a:sym typeface="Verdana"/>
              </a:rPr>
              <a:t>. Defaults to </a:t>
            </a:r>
            <a:r>
              <a:rPr lang="en" sz="622">
                <a:solidFill>
                  <a:srgbClr val="FFFFFF"/>
                </a:solidFill>
                <a:latin typeface="Courier New"/>
                <a:ea typeface="Courier New"/>
                <a:cs typeface="Courier New"/>
                <a:sym typeface="Courier New"/>
              </a:rPr>
              <a:t>true</a:t>
            </a:r>
            <a:r>
              <a:rPr lang="en" sz="670">
                <a:solidFill>
                  <a:srgbClr val="FFFFFF"/>
                </a:solidFill>
                <a:latin typeface="Verdana"/>
                <a:ea typeface="Verdana"/>
                <a:cs typeface="Verdana"/>
                <a:sym typeface="Verdana"/>
              </a:rPr>
              <a:t>.</a:t>
            </a:r>
            <a:endParaRPr sz="670">
              <a:solidFill>
                <a:srgbClr val="FFFFFF"/>
              </a:solidFill>
              <a:latin typeface="Verdana"/>
              <a:ea typeface="Verdana"/>
              <a:cs typeface="Verdana"/>
              <a:sym typeface="Verdana"/>
            </a:endParaRPr>
          </a:p>
          <a:p>
            <a:pPr indent="-264795" lvl="0" marL="457200" marR="25400" rtl="0" algn="l">
              <a:spcBef>
                <a:spcPts val="0"/>
              </a:spcBef>
              <a:spcAft>
                <a:spcPts val="0"/>
              </a:spcAft>
              <a:buClr>
                <a:srgbClr val="FFFFFF"/>
              </a:buClr>
              <a:buSzPts val="570"/>
              <a:buFont typeface="Verdana"/>
              <a:buChar char="●"/>
            </a:pPr>
            <a:r>
              <a:rPr lang="en" sz="622">
                <a:solidFill>
                  <a:srgbClr val="FFFFFF"/>
                </a:solidFill>
                <a:latin typeface="Courier New"/>
                <a:ea typeface="Courier New"/>
                <a:cs typeface="Courier New"/>
                <a:sym typeface="Courier New"/>
              </a:rPr>
              <a:t>signal</a:t>
            </a:r>
            <a:r>
              <a:rPr lang="en" sz="670">
                <a:solidFill>
                  <a:srgbClr val="FFFFFF"/>
                </a:solidFill>
                <a:latin typeface="Verdana"/>
                <a:ea typeface="Verdana"/>
                <a:cs typeface="Verdana"/>
                <a:sym typeface="Verdana"/>
              </a:rPr>
              <a:t> </a:t>
            </a:r>
            <a:r>
              <a:rPr lang="en" sz="575" u="sng">
                <a:solidFill>
                  <a:schemeClr val="hlink"/>
                </a:solidFill>
                <a:latin typeface="Courier New"/>
                <a:ea typeface="Courier New"/>
                <a:cs typeface="Courier New"/>
                <a:sym typeface="Courier New"/>
                <a:hlinkClick r:id="rId36"/>
              </a:rPr>
              <a:t>&lt;AbortSignal&gt;</a:t>
            </a:r>
            <a:r>
              <a:rPr lang="en" sz="670">
                <a:solidFill>
                  <a:srgbClr val="FFFFFF"/>
                </a:solidFill>
                <a:latin typeface="Verdana"/>
                <a:ea typeface="Verdana"/>
                <a:cs typeface="Verdana"/>
                <a:sym typeface="Verdana"/>
              </a:rPr>
              <a:t>: An AbortSignal that may be used to abort an ongoing request.</a:t>
            </a:r>
            <a:endParaRPr sz="670">
              <a:solidFill>
                <a:srgbClr val="FFFFFF"/>
              </a:solidFill>
              <a:latin typeface="Verdana"/>
              <a:ea typeface="Verdana"/>
              <a:cs typeface="Verdana"/>
              <a:sym typeface="Verdana"/>
            </a:endParaRPr>
          </a:p>
          <a:p>
            <a:pPr indent="-264795" lvl="0" marL="457200" marR="25400" rtl="0" algn="l">
              <a:spcBef>
                <a:spcPts val="0"/>
              </a:spcBef>
              <a:spcAft>
                <a:spcPts val="0"/>
              </a:spcAft>
              <a:buClr>
                <a:srgbClr val="FFFFFF"/>
              </a:buClr>
              <a:buSzPts val="570"/>
              <a:buFont typeface="Verdana"/>
              <a:buChar char="●"/>
            </a:pPr>
            <a:r>
              <a:rPr lang="en" sz="622">
                <a:solidFill>
                  <a:srgbClr val="FFFFFF"/>
                </a:solidFill>
                <a:latin typeface="Courier New"/>
                <a:ea typeface="Courier New"/>
                <a:cs typeface="Courier New"/>
                <a:sym typeface="Courier New"/>
              </a:rPr>
              <a:t>socketPath</a:t>
            </a:r>
            <a:r>
              <a:rPr lang="en" sz="670">
                <a:solidFill>
                  <a:srgbClr val="FFFFFF"/>
                </a:solidFill>
                <a:latin typeface="Verdana"/>
                <a:ea typeface="Verdana"/>
                <a:cs typeface="Verdana"/>
                <a:sym typeface="Verdana"/>
              </a:rPr>
              <a:t> </a:t>
            </a:r>
            <a:r>
              <a:rPr lang="en" sz="575" u="sng">
                <a:solidFill>
                  <a:schemeClr val="hlink"/>
                </a:solidFill>
                <a:latin typeface="Courier New"/>
                <a:ea typeface="Courier New"/>
                <a:cs typeface="Courier New"/>
                <a:sym typeface="Courier New"/>
                <a:hlinkClick r:id="rId37"/>
              </a:rPr>
              <a:t>&lt;string&gt;</a:t>
            </a:r>
            <a:r>
              <a:rPr lang="en" sz="670">
                <a:solidFill>
                  <a:srgbClr val="FFFFFF"/>
                </a:solidFill>
                <a:latin typeface="Verdana"/>
                <a:ea typeface="Verdana"/>
                <a:cs typeface="Verdana"/>
                <a:sym typeface="Verdana"/>
              </a:rPr>
              <a:t> Unix domain socket. Cannot be used if one of </a:t>
            </a:r>
            <a:r>
              <a:rPr lang="en" sz="622">
                <a:solidFill>
                  <a:srgbClr val="FFFFFF"/>
                </a:solidFill>
                <a:latin typeface="Courier New"/>
                <a:ea typeface="Courier New"/>
                <a:cs typeface="Courier New"/>
                <a:sym typeface="Courier New"/>
              </a:rPr>
              <a:t>host</a:t>
            </a:r>
            <a:r>
              <a:rPr lang="en" sz="670">
                <a:solidFill>
                  <a:srgbClr val="FFFFFF"/>
                </a:solidFill>
                <a:latin typeface="Verdana"/>
                <a:ea typeface="Verdana"/>
                <a:cs typeface="Verdana"/>
                <a:sym typeface="Verdana"/>
              </a:rPr>
              <a:t> or </a:t>
            </a:r>
            <a:r>
              <a:rPr lang="en" sz="622">
                <a:solidFill>
                  <a:srgbClr val="FFFFFF"/>
                </a:solidFill>
                <a:latin typeface="Courier New"/>
                <a:ea typeface="Courier New"/>
                <a:cs typeface="Courier New"/>
                <a:sym typeface="Courier New"/>
              </a:rPr>
              <a:t>port</a:t>
            </a:r>
            <a:r>
              <a:rPr lang="en" sz="670">
                <a:solidFill>
                  <a:srgbClr val="FFFFFF"/>
                </a:solidFill>
                <a:latin typeface="Verdana"/>
                <a:ea typeface="Verdana"/>
                <a:cs typeface="Verdana"/>
                <a:sym typeface="Verdana"/>
              </a:rPr>
              <a:t> is specified, as those specify a TCP Socket.</a:t>
            </a:r>
            <a:endParaRPr sz="670">
              <a:solidFill>
                <a:srgbClr val="FFFFFF"/>
              </a:solidFill>
              <a:latin typeface="Verdana"/>
              <a:ea typeface="Verdana"/>
              <a:cs typeface="Verdana"/>
              <a:sym typeface="Verdana"/>
            </a:endParaRPr>
          </a:p>
          <a:p>
            <a:pPr indent="-264795" lvl="0" marL="457200" marR="25400" rtl="0" algn="l">
              <a:spcBef>
                <a:spcPts val="0"/>
              </a:spcBef>
              <a:spcAft>
                <a:spcPts val="0"/>
              </a:spcAft>
              <a:buClr>
                <a:srgbClr val="FFFFFF"/>
              </a:buClr>
              <a:buSzPts val="570"/>
              <a:buFont typeface="Verdana"/>
              <a:buChar char="●"/>
            </a:pPr>
            <a:r>
              <a:rPr lang="en" sz="622">
                <a:solidFill>
                  <a:srgbClr val="FFFFFF"/>
                </a:solidFill>
                <a:latin typeface="Courier New"/>
                <a:ea typeface="Courier New"/>
                <a:cs typeface="Courier New"/>
                <a:sym typeface="Courier New"/>
              </a:rPr>
              <a:t>timeout</a:t>
            </a:r>
            <a:r>
              <a:rPr lang="en" sz="670">
                <a:solidFill>
                  <a:srgbClr val="FFFFFF"/>
                </a:solidFill>
                <a:latin typeface="Verdana"/>
                <a:ea typeface="Verdana"/>
                <a:cs typeface="Verdana"/>
                <a:sym typeface="Verdana"/>
              </a:rPr>
              <a:t> </a:t>
            </a:r>
            <a:r>
              <a:rPr lang="en" sz="575" u="sng">
                <a:solidFill>
                  <a:schemeClr val="hlink"/>
                </a:solidFill>
                <a:latin typeface="Courier New"/>
                <a:ea typeface="Courier New"/>
                <a:cs typeface="Courier New"/>
                <a:sym typeface="Courier New"/>
                <a:hlinkClick r:id="rId38"/>
              </a:rPr>
              <a:t>&lt;number&gt;</a:t>
            </a:r>
            <a:r>
              <a:rPr lang="en" sz="670">
                <a:solidFill>
                  <a:srgbClr val="FFFFFF"/>
                </a:solidFill>
                <a:latin typeface="Verdana"/>
                <a:ea typeface="Verdana"/>
                <a:cs typeface="Verdana"/>
                <a:sym typeface="Verdana"/>
              </a:rPr>
              <a:t>: A number specifying the socket timeout in milliseconds. This will set the timeout before the socket is connected.</a:t>
            </a:r>
            <a:endParaRPr sz="670">
              <a:solidFill>
                <a:srgbClr val="FFFFFF"/>
              </a:solidFill>
              <a:latin typeface="Verdana"/>
              <a:ea typeface="Verdana"/>
              <a:cs typeface="Verdana"/>
              <a:sym typeface="Verdana"/>
            </a:endParaRPr>
          </a:p>
          <a:p>
            <a:pPr indent="-264795" lvl="0" marL="457200" marR="25400" rtl="0" algn="l">
              <a:spcBef>
                <a:spcPts val="0"/>
              </a:spcBef>
              <a:spcAft>
                <a:spcPts val="0"/>
              </a:spcAft>
              <a:buClr>
                <a:srgbClr val="FFFFFF"/>
              </a:buClr>
              <a:buSzPts val="570"/>
              <a:buFont typeface="Verdana"/>
              <a:buChar char="●"/>
            </a:pPr>
            <a:r>
              <a:rPr lang="en" sz="622">
                <a:solidFill>
                  <a:srgbClr val="FFFFFF"/>
                </a:solidFill>
                <a:latin typeface="Courier New"/>
                <a:ea typeface="Courier New"/>
                <a:cs typeface="Courier New"/>
                <a:sym typeface="Courier New"/>
              </a:rPr>
              <a:t>uniqueHeaders</a:t>
            </a:r>
            <a:r>
              <a:rPr lang="en" sz="670">
                <a:solidFill>
                  <a:srgbClr val="FFFFFF"/>
                </a:solidFill>
                <a:latin typeface="Verdana"/>
                <a:ea typeface="Verdana"/>
                <a:cs typeface="Verdana"/>
                <a:sym typeface="Verdana"/>
              </a:rPr>
              <a:t> </a:t>
            </a:r>
            <a:r>
              <a:rPr lang="en" sz="575" u="sng">
                <a:solidFill>
                  <a:schemeClr val="hlink"/>
                </a:solidFill>
                <a:latin typeface="Courier New"/>
                <a:ea typeface="Courier New"/>
                <a:cs typeface="Courier New"/>
                <a:sym typeface="Courier New"/>
                <a:hlinkClick r:id="rId39"/>
              </a:rPr>
              <a:t>&lt;Array&gt;</a:t>
            </a:r>
            <a:r>
              <a:rPr lang="en" sz="670">
                <a:solidFill>
                  <a:srgbClr val="FFFFFF"/>
                </a:solidFill>
                <a:latin typeface="Verdana"/>
                <a:ea typeface="Verdana"/>
                <a:cs typeface="Verdana"/>
                <a:sym typeface="Verdana"/>
              </a:rPr>
              <a:t> A list of request headers that should be sent only once. If the header's value is an array, the items will be joined using </a:t>
            </a:r>
            <a:r>
              <a:rPr lang="en" sz="622">
                <a:solidFill>
                  <a:srgbClr val="FFFFFF"/>
                </a:solidFill>
                <a:latin typeface="Courier New"/>
                <a:ea typeface="Courier New"/>
                <a:cs typeface="Courier New"/>
                <a:sym typeface="Courier New"/>
              </a:rPr>
              <a:t>; </a:t>
            </a:r>
            <a:r>
              <a:rPr lang="en" sz="670">
                <a:solidFill>
                  <a:srgbClr val="FFFFFF"/>
                </a:solidFill>
                <a:latin typeface="Verdana"/>
                <a:ea typeface="Verdana"/>
                <a:cs typeface="Verdana"/>
                <a:sym typeface="Verdana"/>
              </a:rPr>
              <a:t>.</a:t>
            </a:r>
            <a:endParaRPr sz="955"/>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4"/>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The Event Loop</a:t>
            </a:r>
            <a:endParaRPr/>
          </a:p>
        </p:txBody>
      </p:sp>
      <p:sp>
        <p:nvSpPr>
          <p:cNvPr id="282" name="Google Shape;282;p34"/>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Node’s loop</a:t>
            </a:r>
            <a:endParaRPr/>
          </a:p>
        </p:txBody>
      </p:sp>
      <p:sp>
        <p:nvSpPr>
          <p:cNvPr id="283" name="Google Shape;283;p34"/>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0" name="Shape 2220"/>
        <p:cNvGrpSpPr/>
        <p:nvPr/>
      </p:nvGrpSpPr>
      <p:grpSpPr>
        <a:xfrm>
          <a:off x="0" y="0"/>
          <a:ext cx="0" cy="0"/>
          <a:chOff x="0" y="0"/>
          <a:chExt cx="0" cy="0"/>
        </a:xfrm>
      </p:grpSpPr>
      <p:sp>
        <p:nvSpPr>
          <p:cNvPr id="2221" name="Google Shape;2221;p2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options*</a:t>
            </a:r>
            <a:endParaRPr/>
          </a:p>
        </p:txBody>
      </p:sp>
      <p:sp>
        <p:nvSpPr>
          <p:cNvPr id="2222" name="Google Shape;2222;p2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marR="25400" rtl="0" algn="l">
              <a:spcBef>
                <a:spcPts val="0"/>
              </a:spcBef>
              <a:spcAft>
                <a:spcPts val="0"/>
              </a:spcAft>
              <a:buSzPts val="1800"/>
              <a:buChar char="●"/>
            </a:pPr>
            <a:r>
              <a:rPr lang="en" sz="1122">
                <a:solidFill>
                  <a:srgbClr val="FFFFFF"/>
                </a:solidFill>
                <a:latin typeface="Courier New"/>
                <a:ea typeface="Courier New"/>
                <a:cs typeface="Courier New"/>
                <a:sym typeface="Courier New"/>
              </a:rPr>
              <a:t>agent</a:t>
            </a:r>
            <a:r>
              <a:rPr lang="en" sz="1170">
                <a:solidFill>
                  <a:srgbClr val="FFFFFF"/>
                </a:solidFill>
                <a:latin typeface="Verdana"/>
                <a:ea typeface="Verdana"/>
                <a:cs typeface="Verdana"/>
                <a:sym typeface="Verdana"/>
              </a:rPr>
              <a:t> </a:t>
            </a:r>
            <a:r>
              <a:rPr lang="en" sz="1075" u="sng">
                <a:solidFill>
                  <a:schemeClr val="accent5"/>
                </a:solidFill>
                <a:latin typeface="Courier New"/>
                <a:ea typeface="Courier New"/>
                <a:cs typeface="Courier New"/>
                <a:sym typeface="Courier New"/>
                <a:hlinkClick r:id="rId3">
                  <a:extLst>
                    <a:ext uri="{A12FA001-AC4F-418D-AE19-62706E023703}">
                      <ahyp:hlinkClr val="tx"/>
                    </a:ext>
                  </a:extLst>
                </a:hlinkClick>
              </a:rPr>
              <a:t>&lt;http.Agent&gt;</a:t>
            </a:r>
            <a:r>
              <a:rPr lang="en" sz="1170">
                <a:solidFill>
                  <a:srgbClr val="FFFFFF"/>
                </a:solidFill>
                <a:latin typeface="Verdana"/>
                <a:ea typeface="Verdana"/>
                <a:cs typeface="Verdana"/>
                <a:sym typeface="Verdana"/>
              </a:rPr>
              <a:t> : The agent connection pool (Default global pool)</a:t>
            </a:r>
            <a:endParaRPr sz="1170">
              <a:solidFill>
                <a:srgbClr val="FFFFFF"/>
              </a:solidFill>
              <a:latin typeface="Verdana"/>
              <a:ea typeface="Verdana"/>
              <a:cs typeface="Verdana"/>
              <a:sym typeface="Verdana"/>
            </a:endParaRPr>
          </a:p>
          <a:p>
            <a:pPr indent="-342900" lvl="0" marL="457200" marR="25400" rtl="0" algn="l">
              <a:spcBef>
                <a:spcPts val="0"/>
              </a:spcBef>
              <a:spcAft>
                <a:spcPts val="0"/>
              </a:spcAft>
              <a:buSzPts val="1800"/>
              <a:buChar char="●"/>
            </a:pPr>
            <a:r>
              <a:rPr lang="en" sz="1122">
                <a:solidFill>
                  <a:srgbClr val="FFFFFF"/>
                </a:solidFill>
                <a:latin typeface="Courier New"/>
                <a:ea typeface="Courier New"/>
                <a:cs typeface="Courier New"/>
                <a:sym typeface="Courier New"/>
              </a:rPr>
              <a:t>port</a:t>
            </a:r>
            <a:r>
              <a:rPr lang="en" sz="1170">
                <a:solidFill>
                  <a:srgbClr val="FFFFFF"/>
                </a:solidFill>
                <a:latin typeface="Verdana"/>
                <a:ea typeface="Verdana"/>
                <a:cs typeface="Verdana"/>
                <a:sym typeface="Verdana"/>
              </a:rPr>
              <a:t> </a:t>
            </a:r>
            <a:r>
              <a:rPr lang="en" sz="1075" u="sng">
                <a:solidFill>
                  <a:schemeClr val="accent5"/>
                </a:solidFill>
                <a:latin typeface="Courier New"/>
                <a:ea typeface="Courier New"/>
                <a:cs typeface="Courier New"/>
                <a:sym typeface="Courier New"/>
                <a:hlinkClick r:id="rId4">
                  <a:extLst>
                    <a:ext uri="{A12FA001-AC4F-418D-AE19-62706E023703}">
                      <ahyp:hlinkClr val="tx"/>
                    </a:ext>
                  </a:extLst>
                </a:hlinkClick>
              </a:rPr>
              <a:t>&lt;number&gt;</a:t>
            </a:r>
            <a:r>
              <a:rPr lang="en" sz="1170">
                <a:solidFill>
                  <a:srgbClr val="FFFFFF"/>
                </a:solidFill>
                <a:latin typeface="Verdana"/>
                <a:ea typeface="Verdana"/>
                <a:cs typeface="Verdana"/>
                <a:sym typeface="Verdana"/>
              </a:rPr>
              <a:t> Port of remote server. </a:t>
            </a:r>
            <a:r>
              <a:rPr b="1" lang="en" sz="1170">
                <a:solidFill>
                  <a:srgbClr val="FFFFFF"/>
                </a:solidFill>
                <a:latin typeface="Verdana"/>
                <a:ea typeface="Verdana"/>
                <a:cs typeface="Verdana"/>
                <a:sym typeface="Verdana"/>
              </a:rPr>
              <a:t>Default:</a:t>
            </a:r>
            <a:r>
              <a:rPr lang="en" sz="1170">
                <a:solidFill>
                  <a:srgbClr val="FFFFFF"/>
                </a:solidFill>
                <a:latin typeface="Verdana"/>
                <a:ea typeface="Verdana"/>
                <a:cs typeface="Verdana"/>
                <a:sym typeface="Verdana"/>
              </a:rPr>
              <a:t> </a:t>
            </a:r>
            <a:r>
              <a:rPr lang="en" sz="1122">
                <a:solidFill>
                  <a:srgbClr val="FFFFFF"/>
                </a:solidFill>
                <a:latin typeface="Courier New"/>
                <a:ea typeface="Courier New"/>
                <a:cs typeface="Courier New"/>
                <a:sym typeface="Courier New"/>
              </a:rPr>
              <a:t>defaultPort</a:t>
            </a:r>
            <a:r>
              <a:rPr lang="en" sz="1170">
                <a:solidFill>
                  <a:srgbClr val="FFFFFF"/>
                </a:solidFill>
                <a:latin typeface="Verdana"/>
                <a:ea typeface="Verdana"/>
                <a:cs typeface="Verdana"/>
                <a:sym typeface="Verdana"/>
              </a:rPr>
              <a:t> if set, else </a:t>
            </a:r>
            <a:r>
              <a:rPr lang="en" sz="1122">
                <a:solidFill>
                  <a:srgbClr val="FFFFFF"/>
                </a:solidFill>
                <a:latin typeface="Courier New"/>
                <a:ea typeface="Courier New"/>
                <a:cs typeface="Courier New"/>
                <a:sym typeface="Courier New"/>
              </a:rPr>
              <a:t>80</a:t>
            </a:r>
            <a:r>
              <a:rPr lang="en" sz="1170">
                <a:solidFill>
                  <a:srgbClr val="FFFFFF"/>
                </a:solidFill>
                <a:latin typeface="Verdana"/>
                <a:ea typeface="Verdana"/>
                <a:cs typeface="Verdana"/>
                <a:sym typeface="Verdana"/>
              </a:rPr>
              <a:t>.</a:t>
            </a:r>
            <a:endParaRPr sz="1170">
              <a:solidFill>
                <a:srgbClr val="FFFFFF"/>
              </a:solidFill>
              <a:latin typeface="Verdana"/>
              <a:ea typeface="Verdana"/>
              <a:cs typeface="Verdana"/>
              <a:sym typeface="Verdana"/>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6" name="Shape 2226"/>
        <p:cNvGrpSpPr/>
        <p:nvPr/>
      </p:nvGrpSpPr>
      <p:grpSpPr>
        <a:xfrm>
          <a:off x="0" y="0"/>
          <a:ext cx="0" cy="0"/>
          <a:chOff x="0" y="0"/>
          <a:chExt cx="0" cy="0"/>
        </a:xfrm>
      </p:grpSpPr>
      <p:sp>
        <p:nvSpPr>
          <p:cNvPr id="2227" name="Google Shape;2227;p2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pic>
        <p:nvPicPr>
          <p:cNvPr id="2228" name="Google Shape;2228;p233"/>
          <p:cNvPicPr preferRelativeResize="0"/>
          <p:nvPr/>
        </p:nvPicPr>
        <p:blipFill>
          <a:blip r:embed="rId3">
            <a:alphaModFix/>
          </a:blip>
          <a:stretch>
            <a:fillRect/>
          </a:stretch>
        </p:blipFill>
        <p:spPr>
          <a:xfrm>
            <a:off x="138625" y="1064025"/>
            <a:ext cx="7988598" cy="3643249"/>
          </a:xfrm>
          <a:prstGeom prst="rect">
            <a:avLst/>
          </a:prstGeom>
          <a:noFill/>
          <a:ln>
            <a:noFill/>
          </a:ln>
        </p:spPr>
      </p:pic>
      <p:cxnSp>
        <p:nvCxnSpPr>
          <p:cNvPr id="2229" name="Google Shape;2229;p233"/>
          <p:cNvCxnSpPr/>
          <p:nvPr/>
        </p:nvCxnSpPr>
        <p:spPr>
          <a:xfrm flipH="1">
            <a:off x="4825000" y="1163000"/>
            <a:ext cx="1266900" cy="180000"/>
          </a:xfrm>
          <a:prstGeom prst="straightConnector1">
            <a:avLst/>
          </a:prstGeom>
          <a:noFill/>
          <a:ln cap="flat" cmpd="sng" w="9525">
            <a:solidFill>
              <a:srgbClr val="DF3079"/>
            </a:solidFill>
            <a:prstDash val="solid"/>
            <a:round/>
            <a:headEnd len="med" w="med" type="none"/>
            <a:tailEnd len="med" w="med" type="triangle"/>
          </a:ln>
        </p:spPr>
      </p:cxnSp>
      <p:sp>
        <p:nvSpPr>
          <p:cNvPr id="2230" name="Google Shape;2230;p233"/>
          <p:cNvSpPr txBox="1"/>
          <p:nvPr/>
        </p:nvSpPr>
        <p:spPr>
          <a:xfrm>
            <a:off x="5579625" y="445025"/>
            <a:ext cx="21045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Host to connect to and send a request to (default agent) </a:t>
            </a:r>
            <a:endParaRPr sz="1500">
              <a:solidFill>
                <a:schemeClr val="lt2"/>
              </a:solidFill>
            </a:endParaRPr>
          </a:p>
        </p:txBody>
      </p:sp>
      <p:sp>
        <p:nvSpPr>
          <p:cNvPr id="2231" name="Google Shape;2231;p233"/>
          <p:cNvSpPr txBox="1"/>
          <p:nvPr/>
        </p:nvSpPr>
        <p:spPr>
          <a:xfrm>
            <a:off x="6638900" y="1891950"/>
            <a:ext cx="21045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GET request</a:t>
            </a:r>
            <a:endParaRPr sz="1500">
              <a:solidFill>
                <a:schemeClr val="lt2"/>
              </a:solidFill>
            </a:endParaRPr>
          </a:p>
        </p:txBody>
      </p:sp>
      <p:cxnSp>
        <p:nvCxnSpPr>
          <p:cNvPr id="2232" name="Google Shape;2232;p233"/>
          <p:cNvCxnSpPr>
            <a:stCxn id="2231" idx="1"/>
          </p:cNvCxnSpPr>
          <p:nvPr/>
        </p:nvCxnSpPr>
        <p:spPr>
          <a:xfrm rot="10800000">
            <a:off x="6389600" y="1619850"/>
            <a:ext cx="249300" cy="472800"/>
          </a:xfrm>
          <a:prstGeom prst="straightConnector1">
            <a:avLst/>
          </a:prstGeom>
          <a:noFill/>
          <a:ln cap="flat" cmpd="sng" w="9525">
            <a:solidFill>
              <a:srgbClr val="DF3079"/>
            </a:solidFill>
            <a:prstDash val="solid"/>
            <a:round/>
            <a:headEnd len="med" w="med" type="none"/>
            <a:tailEnd len="med" w="med" type="triangle"/>
          </a:ln>
        </p:spPr>
      </p:cxnSp>
      <p:sp>
        <p:nvSpPr>
          <p:cNvPr id="2233" name="Google Shape;2233;p233"/>
          <p:cNvSpPr txBox="1"/>
          <p:nvPr/>
        </p:nvSpPr>
        <p:spPr>
          <a:xfrm>
            <a:off x="6119825" y="2293350"/>
            <a:ext cx="2104500" cy="7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Listen to the response event (when a response is received call this )</a:t>
            </a:r>
            <a:endParaRPr sz="1500">
              <a:solidFill>
                <a:schemeClr val="lt2"/>
              </a:solidFill>
            </a:endParaRPr>
          </a:p>
        </p:txBody>
      </p:sp>
      <p:cxnSp>
        <p:nvCxnSpPr>
          <p:cNvPr id="2234" name="Google Shape;2234;p233"/>
          <p:cNvCxnSpPr>
            <a:stCxn id="2233" idx="1"/>
          </p:cNvCxnSpPr>
          <p:nvPr/>
        </p:nvCxnSpPr>
        <p:spPr>
          <a:xfrm rot="10800000">
            <a:off x="3703625" y="2062950"/>
            <a:ext cx="2416200" cy="585900"/>
          </a:xfrm>
          <a:prstGeom prst="straightConnector1">
            <a:avLst/>
          </a:prstGeom>
          <a:noFill/>
          <a:ln cap="flat" cmpd="sng" w="9525">
            <a:solidFill>
              <a:srgbClr val="DF3079"/>
            </a:solidFill>
            <a:prstDash val="solid"/>
            <a:round/>
            <a:headEnd len="med" w="med" type="none"/>
            <a:tailEnd len="med" w="med" type="triangle"/>
          </a:ln>
        </p:spPr>
      </p:cxnSp>
      <p:sp>
        <p:nvSpPr>
          <p:cNvPr id="2235" name="Google Shape;2235;p233"/>
          <p:cNvSpPr txBox="1"/>
          <p:nvPr/>
        </p:nvSpPr>
        <p:spPr>
          <a:xfrm>
            <a:off x="491850" y="4598525"/>
            <a:ext cx="64239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lt2"/>
                </a:solidFill>
              </a:rPr>
              <a:t>Receiving a response and actually executing the response callback are two different things.. </a:t>
            </a:r>
            <a:endParaRPr i="1" sz="1100">
              <a:solidFill>
                <a:schemeClr val="lt2"/>
              </a:solidFill>
            </a:endParaRPr>
          </a:p>
        </p:txBody>
      </p:sp>
      <p:cxnSp>
        <p:nvCxnSpPr>
          <p:cNvPr id="2236" name="Google Shape;2236;p233"/>
          <p:cNvCxnSpPr/>
          <p:nvPr/>
        </p:nvCxnSpPr>
        <p:spPr>
          <a:xfrm flipH="1">
            <a:off x="1592400" y="4174325"/>
            <a:ext cx="3551100" cy="270300"/>
          </a:xfrm>
          <a:prstGeom prst="straightConnector1">
            <a:avLst/>
          </a:prstGeom>
          <a:noFill/>
          <a:ln cap="flat" cmpd="sng" w="9525">
            <a:solidFill>
              <a:srgbClr val="DF3079"/>
            </a:solidFill>
            <a:prstDash val="solid"/>
            <a:round/>
            <a:headEnd len="med" w="med" type="none"/>
            <a:tailEnd len="med" w="med" type="triangle"/>
          </a:ln>
        </p:spPr>
      </p:cxnSp>
      <p:sp>
        <p:nvSpPr>
          <p:cNvPr id="2237" name="Google Shape;2237;p233"/>
          <p:cNvSpPr txBox="1"/>
          <p:nvPr/>
        </p:nvSpPr>
        <p:spPr>
          <a:xfrm>
            <a:off x="4929250" y="3546425"/>
            <a:ext cx="2104500" cy="7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Actually write the request…</a:t>
            </a:r>
            <a:endParaRPr sz="1500">
              <a:solidFill>
                <a:schemeClr val="lt2"/>
              </a:solidFill>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1" name="Shape 2241"/>
        <p:cNvGrpSpPr/>
        <p:nvPr/>
      </p:nvGrpSpPr>
      <p:grpSpPr>
        <a:xfrm>
          <a:off x="0" y="0"/>
          <a:ext cx="0" cy="0"/>
          <a:chOff x="0" y="0"/>
          <a:chExt cx="0" cy="0"/>
        </a:xfrm>
      </p:grpSpPr>
      <p:sp>
        <p:nvSpPr>
          <p:cNvPr id="2242" name="Google Shape;2242;p2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pic>
        <p:nvPicPr>
          <p:cNvPr id="2243" name="Google Shape;2243;p234"/>
          <p:cNvPicPr preferRelativeResize="0"/>
          <p:nvPr/>
        </p:nvPicPr>
        <p:blipFill>
          <a:blip r:embed="rId3">
            <a:alphaModFix/>
          </a:blip>
          <a:stretch>
            <a:fillRect/>
          </a:stretch>
        </p:blipFill>
        <p:spPr>
          <a:xfrm>
            <a:off x="138625" y="1064025"/>
            <a:ext cx="7988598" cy="3643249"/>
          </a:xfrm>
          <a:prstGeom prst="rect">
            <a:avLst/>
          </a:prstGeom>
          <a:noFill/>
          <a:ln>
            <a:noFill/>
          </a:ln>
        </p:spPr>
      </p:pic>
      <p:pic>
        <p:nvPicPr>
          <p:cNvPr id="2244" name="Google Shape;2244;p234"/>
          <p:cNvPicPr preferRelativeResize="0"/>
          <p:nvPr/>
        </p:nvPicPr>
        <p:blipFill rotWithShape="1">
          <a:blip r:embed="rId4">
            <a:alphaModFix/>
          </a:blip>
          <a:srcRect b="0" l="0" r="0" t="5553"/>
          <a:stretch/>
        </p:blipFill>
        <p:spPr>
          <a:xfrm>
            <a:off x="616050" y="1385150"/>
            <a:ext cx="7033751" cy="2275750"/>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8" name="Shape 2248"/>
        <p:cNvGrpSpPr/>
        <p:nvPr/>
      </p:nvGrpSpPr>
      <p:grpSpPr>
        <a:xfrm>
          <a:off x="0" y="0"/>
          <a:ext cx="0" cy="0"/>
          <a:chOff x="0" y="0"/>
          <a:chExt cx="0" cy="0"/>
        </a:xfrm>
      </p:grpSpPr>
      <p:sp>
        <p:nvSpPr>
          <p:cNvPr id="2249" name="Google Shape;2249;p2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Aborting a request</a:t>
            </a:r>
            <a:endParaRPr/>
          </a:p>
        </p:txBody>
      </p:sp>
      <p:sp>
        <p:nvSpPr>
          <p:cNvPr id="2250" name="Google Shape;2250;p2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Usually means removing it from the Agent queue</a:t>
            </a:r>
            <a:endParaRPr/>
          </a:p>
          <a:p>
            <a:pPr indent="-342900" lvl="0" marL="457200" rtl="0" algn="l">
              <a:spcBef>
                <a:spcPts val="0"/>
              </a:spcBef>
              <a:spcAft>
                <a:spcPts val="0"/>
              </a:spcAft>
              <a:buSzPts val="1800"/>
              <a:buChar char="●"/>
            </a:pPr>
            <a:r>
              <a:rPr lang="en"/>
              <a:t>Once the request is sent it is VERY difficult to abort.</a:t>
            </a:r>
            <a:endParaRPr/>
          </a:p>
          <a:p>
            <a:pPr indent="-342900" lvl="0" marL="457200" rtl="0" algn="l">
              <a:spcBef>
                <a:spcPts val="0"/>
              </a:spcBef>
              <a:spcAft>
                <a:spcPts val="0"/>
              </a:spcAft>
              <a:buSzPts val="1800"/>
              <a:buChar char="●"/>
            </a:pPr>
            <a:r>
              <a:rPr lang="en"/>
              <a:t>Requires surgical architecture across both frontend, proxies and backend</a:t>
            </a:r>
            <a:endParaRPr/>
          </a:p>
          <a:p>
            <a:pPr indent="-342900" lvl="0" marL="457200" rtl="0" algn="l">
              <a:spcBef>
                <a:spcPts val="0"/>
              </a:spcBef>
              <a:spcAft>
                <a:spcPts val="0"/>
              </a:spcAft>
              <a:buSzPts val="1800"/>
              <a:buChar char="●"/>
            </a:pPr>
            <a:r>
              <a:rPr lang="en"/>
              <a:t>Can be done with AbortSignal</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4" name="Shape 2254"/>
        <p:cNvGrpSpPr/>
        <p:nvPr/>
      </p:nvGrpSpPr>
      <p:grpSpPr>
        <a:xfrm>
          <a:off x="0" y="0"/>
          <a:ext cx="0" cy="0"/>
          <a:chOff x="0" y="0"/>
          <a:chExt cx="0" cy="0"/>
        </a:xfrm>
      </p:grpSpPr>
      <p:sp>
        <p:nvSpPr>
          <p:cNvPr id="2255" name="Google Shape;2255;p2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Fetch</a:t>
            </a:r>
            <a:endParaRPr/>
          </a:p>
        </p:txBody>
      </p:sp>
      <p:sp>
        <p:nvSpPr>
          <p:cNvPr id="2256" name="Google Shape;2256;p2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You can also use fetch since its built-in to Node</a:t>
            </a:r>
            <a:endParaRPr/>
          </a:p>
          <a:p>
            <a:pPr indent="-342900" lvl="0" marL="457200" rtl="0" algn="l">
              <a:spcBef>
                <a:spcPts val="0"/>
              </a:spcBef>
              <a:spcAft>
                <a:spcPts val="0"/>
              </a:spcAft>
              <a:buSzPts val="1800"/>
              <a:buChar char="●"/>
            </a:pPr>
            <a:r>
              <a:rPr lang="en"/>
              <a:t>Works on browsers and Node</a:t>
            </a:r>
            <a:endParaRPr/>
          </a:p>
          <a:p>
            <a:pPr indent="-342900" lvl="0" marL="457200" rtl="0" algn="l">
              <a:spcBef>
                <a:spcPts val="0"/>
              </a:spcBef>
              <a:spcAft>
                <a:spcPts val="0"/>
              </a:spcAft>
              <a:buSzPts val="1800"/>
              <a:buChar char="●"/>
            </a:pPr>
            <a:r>
              <a:rPr lang="en"/>
              <a:t>There are other request libraries</a:t>
            </a:r>
            <a:endParaRPr/>
          </a:p>
          <a:p>
            <a:pPr indent="-342900" lvl="0" marL="457200" rtl="0" algn="l">
              <a:spcBef>
                <a:spcPts val="0"/>
              </a:spcBef>
              <a:spcAft>
                <a:spcPts val="0"/>
              </a:spcAft>
              <a:buSzPts val="1800"/>
              <a:buChar char="●"/>
            </a:pPr>
            <a:r>
              <a:rPr lang="en"/>
              <a:t>Will do a performance </a:t>
            </a:r>
            <a:r>
              <a:rPr lang="en"/>
              <a:t>showdown</a:t>
            </a:r>
            <a:r>
              <a:rPr lang="en"/>
              <a:t> at the end of course</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0" name="Shape 2260"/>
        <p:cNvGrpSpPr/>
        <p:nvPr/>
      </p:nvGrpSpPr>
      <p:grpSpPr>
        <a:xfrm>
          <a:off x="0" y="0"/>
          <a:ext cx="0" cy="0"/>
          <a:chOff x="0" y="0"/>
          <a:chExt cx="0" cy="0"/>
        </a:xfrm>
      </p:grpSpPr>
      <p:sp>
        <p:nvSpPr>
          <p:cNvPr id="2261" name="Google Shape;2261;p2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HTTP Server</a:t>
            </a:r>
            <a:endParaRPr/>
          </a:p>
        </p:txBody>
      </p:sp>
      <p:sp>
        <p:nvSpPr>
          <p:cNvPr id="2262" name="Google Shape;2262;p237"/>
          <p:cNvSpPr txBox="1"/>
          <p:nvPr>
            <p:ph idx="1" type="body"/>
          </p:nvPr>
        </p:nvSpPr>
        <p:spPr>
          <a:xfrm>
            <a:off x="311700" y="1152475"/>
            <a:ext cx="6396300" cy="1799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Node can be used to listen and act as a server</a:t>
            </a:r>
            <a:endParaRPr/>
          </a:p>
          <a:p>
            <a:pPr indent="-342900" lvl="0" marL="457200" rtl="0" algn="l">
              <a:spcBef>
                <a:spcPts val="0"/>
              </a:spcBef>
              <a:spcAft>
                <a:spcPts val="0"/>
              </a:spcAft>
              <a:buSzPts val="1800"/>
              <a:buChar char="●"/>
            </a:pPr>
            <a:r>
              <a:rPr lang="en"/>
              <a:t>Listens on a port, address</a:t>
            </a:r>
            <a:endParaRPr/>
          </a:p>
          <a:p>
            <a:pPr indent="-342900" lvl="0" marL="457200" rtl="0" algn="l">
              <a:spcBef>
                <a:spcPts val="0"/>
              </a:spcBef>
              <a:spcAft>
                <a:spcPts val="0"/>
              </a:spcAft>
              <a:buSzPts val="1800"/>
              <a:buChar char="●"/>
            </a:pPr>
            <a:r>
              <a:rPr lang="en"/>
              <a:t>Accepts a connection</a:t>
            </a:r>
            <a:endParaRPr/>
          </a:p>
          <a:p>
            <a:pPr indent="-342900" lvl="0" marL="457200" rtl="0" algn="l">
              <a:spcBef>
                <a:spcPts val="0"/>
              </a:spcBef>
              <a:spcAft>
                <a:spcPts val="0"/>
              </a:spcAft>
              <a:buSzPts val="1800"/>
              <a:buChar char="●"/>
            </a:pPr>
            <a:r>
              <a:rPr lang="en"/>
              <a:t>Receives a request from HTTP clients (Node or others)</a:t>
            </a:r>
            <a:endParaRPr/>
          </a:p>
          <a:p>
            <a:pPr indent="-342900" lvl="0" marL="457200" rtl="0" algn="l">
              <a:spcBef>
                <a:spcPts val="0"/>
              </a:spcBef>
              <a:spcAft>
                <a:spcPts val="0"/>
              </a:spcAft>
              <a:buSzPts val="1800"/>
              <a:buChar char="●"/>
            </a:pPr>
            <a:r>
              <a:rPr lang="en"/>
              <a:t>Prepares and writes a response</a:t>
            </a:r>
            <a:endParaRPr/>
          </a:p>
        </p:txBody>
      </p:sp>
      <p:pic>
        <p:nvPicPr>
          <p:cNvPr id="2263" name="Google Shape;2263;p237"/>
          <p:cNvPicPr preferRelativeResize="0"/>
          <p:nvPr/>
        </p:nvPicPr>
        <p:blipFill rotWithShape="1">
          <a:blip r:embed="rId3">
            <a:alphaModFix/>
          </a:blip>
          <a:srcRect b="0" l="17566" r="18462" t="0"/>
          <a:stretch/>
        </p:blipFill>
        <p:spPr>
          <a:xfrm>
            <a:off x="352100" y="2951775"/>
            <a:ext cx="1612952" cy="1478050"/>
          </a:xfrm>
          <a:prstGeom prst="rect">
            <a:avLst/>
          </a:prstGeom>
          <a:noFill/>
          <a:ln>
            <a:noFill/>
          </a:ln>
        </p:spPr>
      </p:pic>
      <p:pic>
        <p:nvPicPr>
          <p:cNvPr id="2264" name="Google Shape;2264;p237"/>
          <p:cNvPicPr preferRelativeResize="0"/>
          <p:nvPr/>
        </p:nvPicPr>
        <p:blipFill rotWithShape="1">
          <a:blip r:embed="rId4">
            <a:alphaModFix/>
          </a:blip>
          <a:srcRect b="0" l="23767" r="23882" t="0"/>
          <a:stretch/>
        </p:blipFill>
        <p:spPr>
          <a:xfrm>
            <a:off x="6838550" y="2837675"/>
            <a:ext cx="1481852" cy="1592150"/>
          </a:xfrm>
          <a:prstGeom prst="rect">
            <a:avLst/>
          </a:prstGeom>
          <a:noFill/>
          <a:ln>
            <a:noFill/>
          </a:ln>
        </p:spPr>
      </p:pic>
      <p:pic>
        <p:nvPicPr>
          <p:cNvPr id="2265" name="Google Shape;2265;p237"/>
          <p:cNvPicPr preferRelativeResize="0"/>
          <p:nvPr/>
        </p:nvPicPr>
        <p:blipFill rotWithShape="1">
          <a:blip r:embed="rId5">
            <a:alphaModFix/>
          </a:blip>
          <a:srcRect b="37485" l="78204" r="0" t="19047"/>
          <a:stretch/>
        </p:blipFill>
        <p:spPr>
          <a:xfrm>
            <a:off x="7828475" y="2152325"/>
            <a:ext cx="549200" cy="616099"/>
          </a:xfrm>
          <a:prstGeom prst="rect">
            <a:avLst/>
          </a:prstGeom>
          <a:noFill/>
          <a:ln>
            <a:noFill/>
          </a:ln>
        </p:spPr>
      </p:pic>
      <p:sp>
        <p:nvSpPr>
          <p:cNvPr id="2266" name="Google Shape;2266;p237"/>
          <p:cNvSpPr txBox="1"/>
          <p:nvPr/>
        </p:nvSpPr>
        <p:spPr>
          <a:xfrm>
            <a:off x="7190375" y="4384250"/>
            <a:ext cx="778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10.0.0.2</a:t>
            </a:r>
            <a:endParaRPr sz="1200">
              <a:solidFill>
                <a:schemeClr val="lt2"/>
              </a:solidFill>
            </a:endParaRPr>
          </a:p>
        </p:txBody>
      </p:sp>
      <p:sp>
        <p:nvSpPr>
          <p:cNvPr id="2267" name="Google Shape;2267;p237"/>
          <p:cNvSpPr txBox="1"/>
          <p:nvPr/>
        </p:nvSpPr>
        <p:spPr>
          <a:xfrm>
            <a:off x="769475" y="4342825"/>
            <a:ext cx="778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10.0.0.3</a:t>
            </a:r>
            <a:endParaRPr sz="1200">
              <a:solidFill>
                <a:schemeClr val="lt2"/>
              </a:solidFill>
            </a:endParaRPr>
          </a:p>
        </p:txBody>
      </p:sp>
      <p:grpSp>
        <p:nvGrpSpPr>
          <p:cNvPr id="2268" name="Google Shape;2268;p237"/>
          <p:cNvGrpSpPr/>
          <p:nvPr/>
        </p:nvGrpSpPr>
        <p:grpSpPr>
          <a:xfrm>
            <a:off x="2116850" y="3424050"/>
            <a:ext cx="4625300" cy="419400"/>
            <a:chOff x="2116850" y="3424050"/>
            <a:chExt cx="4625300" cy="419400"/>
          </a:xfrm>
        </p:grpSpPr>
        <p:cxnSp>
          <p:nvCxnSpPr>
            <p:cNvPr id="2269" name="Google Shape;2269;p237"/>
            <p:cNvCxnSpPr/>
            <p:nvPr/>
          </p:nvCxnSpPr>
          <p:spPr>
            <a:xfrm flipH="1" rot="10800000">
              <a:off x="2692403" y="3627692"/>
              <a:ext cx="3484800" cy="18600"/>
            </a:xfrm>
            <a:prstGeom prst="straightConnector1">
              <a:avLst/>
            </a:prstGeom>
            <a:noFill/>
            <a:ln cap="flat" cmpd="sng" w="76200">
              <a:solidFill>
                <a:schemeClr val="dk1"/>
              </a:solidFill>
              <a:prstDash val="solid"/>
              <a:round/>
              <a:headEnd len="med" w="med" type="none"/>
              <a:tailEnd len="med" w="med" type="none"/>
            </a:ln>
          </p:spPr>
        </p:cxnSp>
        <p:pic>
          <p:nvPicPr>
            <p:cNvPr id="2270" name="Google Shape;2270;p237"/>
            <p:cNvPicPr preferRelativeResize="0"/>
            <p:nvPr/>
          </p:nvPicPr>
          <p:blipFill rotWithShape="1">
            <a:blip r:embed="rId5">
              <a:alphaModFix/>
            </a:blip>
            <a:srcRect b="33644" l="60596" r="22922" t="2379"/>
            <a:stretch/>
          </p:blipFill>
          <p:spPr>
            <a:xfrm rot="5400000">
              <a:off x="6211661" y="3269101"/>
              <a:ext cx="375540" cy="685438"/>
            </a:xfrm>
            <a:prstGeom prst="rect">
              <a:avLst/>
            </a:prstGeom>
            <a:noFill/>
            <a:ln>
              <a:noFill/>
            </a:ln>
          </p:spPr>
        </p:pic>
        <p:pic>
          <p:nvPicPr>
            <p:cNvPr id="2271" name="Google Shape;2271;p237"/>
            <p:cNvPicPr preferRelativeResize="0"/>
            <p:nvPr/>
          </p:nvPicPr>
          <p:blipFill rotWithShape="1">
            <a:blip r:embed="rId5">
              <a:alphaModFix/>
            </a:blip>
            <a:srcRect b="33644" l="60596" r="22922" t="2379"/>
            <a:stretch/>
          </p:blipFill>
          <p:spPr>
            <a:xfrm rot="-5400000">
              <a:off x="2271799" y="3312961"/>
              <a:ext cx="375540" cy="685438"/>
            </a:xfrm>
            <a:prstGeom prst="rect">
              <a:avLst/>
            </a:prstGeom>
            <a:noFill/>
            <a:ln>
              <a:noFill/>
            </a:ln>
          </p:spPr>
        </p:pic>
      </p:grpSp>
      <p:sp>
        <p:nvSpPr>
          <p:cNvPr id="2272" name="Google Shape;2272;p237"/>
          <p:cNvSpPr txBox="1"/>
          <p:nvPr/>
        </p:nvSpPr>
        <p:spPr>
          <a:xfrm>
            <a:off x="2063175" y="4004000"/>
            <a:ext cx="1291200" cy="9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Connection created, </a:t>
            </a:r>
            <a:endParaRPr sz="1000">
              <a:solidFill>
                <a:schemeClr val="lt2"/>
              </a:solidFill>
            </a:endParaRPr>
          </a:p>
          <a:p>
            <a:pPr indent="0" lvl="0" marL="0" rtl="0" algn="l">
              <a:spcBef>
                <a:spcPts val="0"/>
              </a:spcBef>
              <a:spcAft>
                <a:spcPts val="0"/>
              </a:spcAft>
              <a:buNone/>
            </a:pPr>
            <a:r>
              <a:rPr lang="en" sz="1000">
                <a:solidFill>
                  <a:schemeClr val="lt2"/>
                </a:solidFill>
              </a:rPr>
              <a:t>Fd 18:</a:t>
            </a:r>
            <a:endParaRPr sz="1000">
              <a:solidFill>
                <a:schemeClr val="lt2"/>
              </a:solidFill>
            </a:endParaRPr>
          </a:p>
          <a:p>
            <a:pPr indent="0" lvl="0" marL="0" rtl="0" algn="l">
              <a:spcBef>
                <a:spcPts val="0"/>
              </a:spcBef>
              <a:spcAft>
                <a:spcPts val="0"/>
              </a:spcAft>
              <a:buNone/>
            </a:pPr>
            <a:r>
              <a:rPr lang="en" sz="1000">
                <a:solidFill>
                  <a:schemeClr val="lt2"/>
                </a:solidFill>
              </a:rPr>
              <a:t>10.0.0.2:8080</a:t>
            </a:r>
            <a:endParaRPr sz="1000">
              <a:solidFill>
                <a:schemeClr val="lt2"/>
              </a:solidFill>
            </a:endParaRPr>
          </a:p>
          <a:p>
            <a:pPr indent="0" lvl="0" marL="0" rtl="0" algn="l">
              <a:spcBef>
                <a:spcPts val="0"/>
              </a:spcBef>
              <a:spcAft>
                <a:spcPts val="0"/>
              </a:spcAft>
              <a:buNone/>
            </a:pPr>
            <a:r>
              <a:rPr lang="en" sz="1000">
                <a:solidFill>
                  <a:schemeClr val="lt2"/>
                </a:solidFill>
              </a:rPr>
              <a:t>10.0.0.3:53444</a:t>
            </a:r>
            <a:endParaRPr sz="1000">
              <a:solidFill>
                <a:schemeClr val="lt2"/>
              </a:solidFill>
            </a:endParaRPr>
          </a:p>
          <a:p>
            <a:pPr indent="0" lvl="0" marL="0" rtl="0" algn="l">
              <a:spcBef>
                <a:spcPts val="0"/>
              </a:spcBef>
              <a:spcAft>
                <a:spcPts val="0"/>
              </a:spcAft>
              <a:buNone/>
            </a:pPr>
            <a:r>
              <a:t/>
            </a:r>
            <a:endParaRPr sz="1000">
              <a:solidFill>
                <a:schemeClr val="lt2"/>
              </a:solidFill>
            </a:endParaRPr>
          </a:p>
        </p:txBody>
      </p:sp>
      <p:sp>
        <p:nvSpPr>
          <p:cNvPr id="2273" name="Google Shape;2273;p237"/>
          <p:cNvSpPr txBox="1"/>
          <p:nvPr/>
        </p:nvSpPr>
        <p:spPr>
          <a:xfrm>
            <a:off x="6810800" y="1246625"/>
            <a:ext cx="1291200" cy="9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DF3079"/>
                </a:solidFill>
              </a:rPr>
              <a:t>Connection accepted!, </a:t>
            </a:r>
            <a:endParaRPr sz="1000">
              <a:solidFill>
                <a:srgbClr val="DF3079"/>
              </a:solidFill>
            </a:endParaRPr>
          </a:p>
          <a:p>
            <a:pPr indent="0" lvl="0" marL="0" rtl="0" algn="l">
              <a:spcBef>
                <a:spcPts val="0"/>
              </a:spcBef>
              <a:spcAft>
                <a:spcPts val="0"/>
              </a:spcAft>
              <a:buNone/>
            </a:pPr>
            <a:r>
              <a:rPr lang="en" sz="1000">
                <a:solidFill>
                  <a:srgbClr val="DF3079"/>
                </a:solidFill>
              </a:rPr>
              <a:t>Fd 20:</a:t>
            </a:r>
            <a:endParaRPr sz="1000">
              <a:solidFill>
                <a:srgbClr val="DF3079"/>
              </a:solidFill>
            </a:endParaRPr>
          </a:p>
          <a:p>
            <a:pPr indent="0" lvl="0" marL="0" rtl="0" algn="l">
              <a:spcBef>
                <a:spcPts val="0"/>
              </a:spcBef>
              <a:spcAft>
                <a:spcPts val="0"/>
              </a:spcAft>
              <a:buNone/>
            </a:pPr>
            <a:r>
              <a:rPr lang="en" sz="1000">
                <a:solidFill>
                  <a:srgbClr val="DF3079"/>
                </a:solidFill>
              </a:rPr>
              <a:t>10.0.0.2:8080</a:t>
            </a:r>
            <a:endParaRPr sz="1000">
              <a:solidFill>
                <a:srgbClr val="DF3079"/>
              </a:solidFill>
            </a:endParaRPr>
          </a:p>
          <a:p>
            <a:pPr indent="0" lvl="0" marL="0" rtl="0" algn="l">
              <a:spcBef>
                <a:spcPts val="0"/>
              </a:spcBef>
              <a:spcAft>
                <a:spcPts val="0"/>
              </a:spcAft>
              <a:buNone/>
            </a:pPr>
            <a:r>
              <a:rPr lang="en" sz="1000">
                <a:solidFill>
                  <a:srgbClr val="DF3079"/>
                </a:solidFill>
              </a:rPr>
              <a:t>10.0.0.3:53444</a:t>
            </a:r>
            <a:endParaRPr sz="1000">
              <a:solidFill>
                <a:srgbClr val="DF3079"/>
              </a:solidFill>
            </a:endParaRPr>
          </a:p>
          <a:p>
            <a:pPr indent="0" lvl="0" marL="0" rtl="0" algn="l">
              <a:spcBef>
                <a:spcPts val="0"/>
              </a:spcBef>
              <a:spcAft>
                <a:spcPts val="0"/>
              </a:spcAft>
              <a:buNone/>
            </a:pPr>
            <a:r>
              <a:t/>
            </a:r>
            <a:endParaRPr sz="1000">
              <a:solidFill>
                <a:srgbClr val="DF3079"/>
              </a:solidFill>
            </a:endParaRPr>
          </a:p>
        </p:txBody>
      </p:sp>
      <p:sp>
        <p:nvSpPr>
          <p:cNvPr id="2274" name="Google Shape;2274;p237"/>
          <p:cNvSpPr txBox="1"/>
          <p:nvPr/>
        </p:nvSpPr>
        <p:spPr>
          <a:xfrm>
            <a:off x="7755175" y="1566650"/>
            <a:ext cx="1291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DF3079"/>
                </a:solidFill>
              </a:rPr>
              <a:t>Socket listener  </a:t>
            </a:r>
            <a:endParaRPr sz="1000">
              <a:solidFill>
                <a:srgbClr val="DF3079"/>
              </a:solidFill>
            </a:endParaRPr>
          </a:p>
          <a:p>
            <a:pPr indent="0" lvl="0" marL="0" rtl="0" algn="l">
              <a:spcBef>
                <a:spcPts val="0"/>
              </a:spcBef>
              <a:spcAft>
                <a:spcPts val="0"/>
              </a:spcAft>
              <a:buNone/>
            </a:pPr>
            <a:r>
              <a:rPr lang="en" sz="1000">
                <a:solidFill>
                  <a:srgbClr val="DF3079"/>
                </a:solidFill>
              </a:rPr>
              <a:t>(10.0.0.2: 8080)</a:t>
            </a:r>
            <a:endParaRPr sz="1000">
              <a:solidFill>
                <a:srgbClr val="DF3079"/>
              </a:solidFill>
            </a:endParaRPr>
          </a:p>
          <a:p>
            <a:pPr indent="0" lvl="0" marL="0" rtl="0" algn="l">
              <a:spcBef>
                <a:spcPts val="0"/>
              </a:spcBef>
              <a:spcAft>
                <a:spcPts val="0"/>
              </a:spcAft>
              <a:buNone/>
            </a:pPr>
            <a:r>
              <a:rPr lang="en" sz="1000">
                <a:solidFill>
                  <a:srgbClr val="DF3079"/>
                </a:solidFill>
              </a:rPr>
              <a:t>Fd:19</a:t>
            </a:r>
            <a:endParaRPr sz="1000">
              <a:solidFill>
                <a:srgbClr val="DF3079"/>
              </a:solidFill>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8" name="Shape 2278"/>
        <p:cNvGrpSpPr/>
        <p:nvPr/>
      </p:nvGrpSpPr>
      <p:grpSpPr>
        <a:xfrm>
          <a:off x="0" y="0"/>
          <a:ext cx="0" cy="0"/>
          <a:chOff x="0" y="0"/>
          <a:chExt cx="0" cy="0"/>
        </a:xfrm>
      </p:grpSpPr>
      <p:sp>
        <p:nvSpPr>
          <p:cNvPr id="2279" name="Google Shape;2279;p2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Server on Request event</a:t>
            </a:r>
            <a:endParaRPr/>
          </a:p>
        </p:txBody>
      </p:sp>
      <p:sp>
        <p:nvSpPr>
          <p:cNvPr id="2280" name="Google Shape;2280;p2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on request callback is fired when a request is received</a:t>
            </a:r>
            <a:endParaRPr/>
          </a:p>
          <a:p>
            <a:pPr indent="-342900" lvl="0" marL="457200" rtl="0" algn="l">
              <a:spcBef>
                <a:spcPts val="0"/>
              </a:spcBef>
              <a:spcAft>
                <a:spcPts val="0"/>
              </a:spcAft>
              <a:buSzPts val="1800"/>
              <a:buChar char="●"/>
            </a:pPr>
            <a:r>
              <a:rPr lang="en"/>
              <a:t>What does that mean?</a:t>
            </a:r>
            <a:endParaRPr/>
          </a:p>
          <a:p>
            <a:pPr indent="-342900" lvl="0" marL="457200" rtl="0" algn="l">
              <a:spcBef>
                <a:spcPts val="0"/>
              </a:spcBef>
              <a:spcAft>
                <a:spcPts val="0"/>
              </a:spcAft>
              <a:buSzPts val="1800"/>
              <a:buChar char="●"/>
            </a:pPr>
            <a:r>
              <a:rPr lang="en"/>
              <a:t>Node reads from the socket connections</a:t>
            </a:r>
            <a:endParaRPr/>
          </a:p>
          <a:p>
            <a:pPr indent="-342900" lvl="0" marL="457200" rtl="0" algn="l">
              <a:spcBef>
                <a:spcPts val="0"/>
              </a:spcBef>
              <a:spcAft>
                <a:spcPts val="0"/>
              </a:spcAft>
              <a:buSzPts val="1800"/>
              <a:buChar char="●"/>
            </a:pPr>
            <a:r>
              <a:rPr lang="en"/>
              <a:t>Parses the data until it gets the end of a request</a:t>
            </a:r>
            <a:endParaRPr/>
          </a:p>
          <a:p>
            <a:pPr indent="-342900" lvl="0" marL="457200" rtl="0" algn="l">
              <a:spcBef>
                <a:spcPts val="0"/>
              </a:spcBef>
              <a:spcAft>
                <a:spcPts val="0"/>
              </a:spcAft>
              <a:buSzPts val="1800"/>
              <a:buChar char="●"/>
            </a:pPr>
            <a:r>
              <a:rPr lang="en"/>
              <a:t>Packages the request as object and puts it on the callback</a:t>
            </a:r>
            <a:endParaRPr/>
          </a:p>
        </p:txBody>
      </p:sp>
      <p:sp>
        <p:nvSpPr>
          <p:cNvPr id="2281" name="Google Shape;2281;p238"/>
          <p:cNvSpPr txBox="1"/>
          <p:nvPr/>
        </p:nvSpPr>
        <p:spPr>
          <a:xfrm>
            <a:off x="6071100" y="3009275"/>
            <a:ext cx="25269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50">
                <a:solidFill>
                  <a:srgbClr val="2FFF12"/>
                </a:solidFill>
              </a:rPr>
              <a:t>&gt; GET / HTTP/1.1</a:t>
            </a:r>
            <a:endParaRPr sz="1350">
              <a:solidFill>
                <a:srgbClr val="2FFF12"/>
              </a:solidFill>
            </a:endParaRPr>
          </a:p>
          <a:p>
            <a:pPr indent="0" lvl="0" marL="0" rtl="0" algn="l">
              <a:lnSpc>
                <a:spcPct val="115000"/>
              </a:lnSpc>
              <a:spcBef>
                <a:spcPts val="0"/>
              </a:spcBef>
              <a:spcAft>
                <a:spcPts val="0"/>
              </a:spcAft>
              <a:buNone/>
            </a:pPr>
            <a:r>
              <a:rPr lang="en" sz="1350">
                <a:solidFill>
                  <a:srgbClr val="2FFF12"/>
                </a:solidFill>
              </a:rPr>
              <a:t>&gt; Host: example.com</a:t>
            </a:r>
            <a:endParaRPr sz="1350">
              <a:solidFill>
                <a:srgbClr val="2FFF12"/>
              </a:solidFill>
            </a:endParaRPr>
          </a:p>
          <a:p>
            <a:pPr indent="0" lvl="0" marL="0" rtl="0" algn="l">
              <a:lnSpc>
                <a:spcPct val="115000"/>
              </a:lnSpc>
              <a:spcBef>
                <a:spcPts val="0"/>
              </a:spcBef>
              <a:spcAft>
                <a:spcPts val="0"/>
              </a:spcAft>
              <a:buNone/>
            </a:pPr>
            <a:r>
              <a:rPr lang="en" sz="1350">
                <a:solidFill>
                  <a:srgbClr val="2FFF12"/>
                </a:solidFill>
              </a:rPr>
              <a:t>&gt; User-Agent: curl/8.11.1</a:t>
            </a:r>
            <a:endParaRPr sz="1350">
              <a:solidFill>
                <a:srgbClr val="2FFF12"/>
              </a:solidFill>
            </a:endParaRPr>
          </a:p>
          <a:p>
            <a:pPr indent="0" lvl="0" marL="0" rtl="0" algn="l">
              <a:lnSpc>
                <a:spcPct val="115000"/>
              </a:lnSpc>
              <a:spcBef>
                <a:spcPts val="0"/>
              </a:spcBef>
              <a:spcAft>
                <a:spcPts val="0"/>
              </a:spcAft>
              <a:buNone/>
            </a:pPr>
            <a:r>
              <a:rPr lang="en" sz="1350">
                <a:solidFill>
                  <a:srgbClr val="2FFF12"/>
                </a:solidFill>
              </a:rPr>
              <a:t>&gt; Accept: */*</a:t>
            </a:r>
            <a:endParaRPr sz="1350">
              <a:solidFill>
                <a:srgbClr val="2FFF12"/>
              </a:solidFill>
            </a:endParaRPr>
          </a:p>
          <a:p>
            <a:pPr indent="0" lvl="0" marL="0" rtl="0" algn="l">
              <a:lnSpc>
                <a:spcPct val="115000"/>
              </a:lnSpc>
              <a:spcBef>
                <a:spcPts val="0"/>
              </a:spcBef>
              <a:spcAft>
                <a:spcPts val="0"/>
              </a:spcAft>
              <a:buNone/>
            </a:pPr>
            <a:r>
              <a:rPr lang="en" sz="1350">
                <a:solidFill>
                  <a:srgbClr val="2FFF12"/>
                </a:solidFill>
              </a:rPr>
              <a:t>&gt; </a:t>
            </a:r>
            <a:endParaRPr sz="1350">
              <a:solidFill>
                <a:srgbClr val="2FFF12"/>
              </a:solidFill>
            </a:endParaRPr>
          </a:p>
          <a:p>
            <a:pPr indent="0" lvl="0" marL="0" rtl="0" algn="l">
              <a:lnSpc>
                <a:spcPct val="115000"/>
              </a:lnSpc>
              <a:spcBef>
                <a:spcPts val="0"/>
              </a:spcBef>
              <a:spcAft>
                <a:spcPts val="0"/>
              </a:spcAft>
              <a:buNone/>
            </a:pPr>
            <a:r>
              <a:rPr lang="en" sz="1350">
                <a:solidFill>
                  <a:srgbClr val="2FFF12"/>
                </a:solidFill>
              </a:rPr>
              <a:t>* Request completely sent off</a:t>
            </a:r>
            <a:endParaRPr sz="1350">
              <a:solidFill>
                <a:srgbClr val="2FFF12"/>
              </a:solidFill>
            </a:endParaRPr>
          </a:p>
        </p:txBody>
      </p:sp>
      <p:cxnSp>
        <p:nvCxnSpPr>
          <p:cNvPr id="2282" name="Google Shape;2282;p238"/>
          <p:cNvCxnSpPr/>
          <p:nvPr/>
        </p:nvCxnSpPr>
        <p:spPr>
          <a:xfrm>
            <a:off x="5517300" y="3198250"/>
            <a:ext cx="456900" cy="6900"/>
          </a:xfrm>
          <a:prstGeom prst="straightConnector1">
            <a:avLst/>
          </a:prstGeom>
          <a:noFill/>
          <a:ln cap="flat" cmpd="sng" w="9525">
            <a:solidFill>
              <a:srgbClr val="DF3079"/>
            </a:solidFill>
            <a:prstDash val="solid"/>
            <a:round/>
            <a:headEnd len="med" w="med" type="none"/>
            <a:tailEnd len="med" w="med" type="triangle"/>
          </a:ln>
        </p:spPr>
      </p:cxnSp>
      <p:cxnSp>
        <p:nvCxnSpPr>
          <p:cNvPr id="2283" name="Google Shape;2283;p238"/>
          <p:cNvCxnSpPr/>
          <p:nvPr/>
        </p:nvCxnSpPr>
        <p:spPr>
          <a:xfrm>
            <a:off x="5552000" y="4160600"/>
            <a:ext cx="456900" cy="6900"/>
          </a:xfrm>
          <a:prstGeom prst="straightConnector1">
            <a:avLst/>
          </a:prstGeom>
          <a:noFill/>
          <a:ln cap="flat" cmpd="sng" w="9525">
            <a:solidFill>
              <a:srgbClr val="DF3079"/>
            </a:solidFill>
            <a:prstDash val="solid"/>
            <a:round/>
            <a:headEnd len="med" w="med" type="none"/>
            <a:tailEnd len="med" w="med" type="triangle"/>
          </a:ln>
        </p:spPr>
      </p:cxnSp>
      <p:sp>
        <p:nvSpPr>
          <p:cNvPr id="2284" name="Google Shape;2284;p238"/>
          <p:cNvSpPr txBox="1"/>
          <p:nvPr/>
        </p:nvSpPr>
        <p:spPr>
          <a:xfrm>
            <a:off x="4634325" y="3006850"/>
            <a:ext cx="9414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Request start</a:t>
            </a:r>
            <a:endParaRPr sz="1000">
              <a:solidFill>
                <a:schemeClr val="lt2"/>
              </a:solidFill>
            </a:endParaRPr>
          </a:p>
        </p:txBody>
      </p:sp>
      <p:sp>
        <p:nvSpPr>
          <p:cNvPr id="2285" name="Google Shape;2285;p238"/>
          <p:cNvSpPr txBox="1"/>
          <p:nvPr/>
        </p:nvSpPr>
        <p:spPr>
          <a:xfrm>
            <a:off x="4717400" y="3969200"/>
            <a:ext cx="9414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Request end</a:t>
            </a:r>
            <a:endParaRPr sz="1000">
              <a:solidFill>
                <a:schemeClr val="lt2"/>
              </a:solidFill>
            </a:endParaRPr>
          </a:p>
        </p:txBody>
      </p:sp>
      <p:sp>
        <p:nvSpPr>
          <p:cNvPr id="2286" name="Google Shape;2286;p238"/>
          <p:cNvSpPr txBox="1"/>
          <p:nvPr/>
        </p:nvSpPr>
        <p:spPr>
          <a:xfrm>
            <a:off x="4717400" y="4199600"/>
            <a:ext cx="16131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FF00"/>
                </a:solidFill>
              </a:rPr>
              <a:t>On request fires</a:t>
            </a:r>
            <a:endParaRPr sz="1000">
              <a:solidFill>
                <a:srgbClr val="00FF00"/>
              </a:solidFill>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0" name="Shape 2290"/>
        <p:cNvGrpSpPr/>
        <p:nvPr/>
      </p:nvGrpSpPr>
      <p:grpSpPr>
        <a:xfrm>
          <a:off x="0" y="0"/>
          <a:ext cx="0" cy="0"/>
          <a:chOff x="0" y="0"/>
          <a:chExt cx="0" cy="0"/>
        </a:xfrm>
      </p:grpSpPr>
      <p:sp>
        <p:nvSpPr>
          <p:cNvPr id="2291" name="Google Shape;2291;p2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Server Options</a:t>
            </a:r>
            <a:endParaRPr/>
          </a:p>
        </p:txBody>
      </p:sp>
      <p:sp>
        <p:nvSpPr>
          <p:cNvPr id="2292" name="Google Shape;2292;p2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10000"/>
          </a:bodyPr>
          <a:lstStyle/>
          <a:p>
            <a:pPr indent="-276225" lvl="0" marL="457200" rtl="0" algn="l">
              <a:spcBef>
                <a:spcPts val="0"/>
              </a:spcBef>
              <a:spcAft>
                <a:spcPts val="0"/>
              </a:spcAft>
              <a:buClr>
                <a:srgbClr val="FFFFFF"/>
              </a:buClr>
              <a:buSzPct val="109090"/>
              <a:buFont typeface="Verdana"/>
              <a:buChar char="●"/>
            </a:pPr>
            <a:r>
              <a:rPr lang="en" sz="1100">
                <a:solidFill>
                  <a:srgbClr val="FFFFFF"/>
                </a:solidFill>
                <a:latin typeface="Courier New"/>
                <a:ea typeface="Courier New"/>
                <a:cs typeface="Courier New"/>
                <a:sym typeface="Courier New"/>
              </a:rPr>
              <a:t>connectionsCheckingInterval</a:t>
            </a:r>
            <a:r>
              <a:rPr lang="en" sz="1200">
                <a:solidFill>
                  <a:srgbClr val="FFFFFF"/>
                </a:solidFill>
                <a:latin typeface="Verdana"/>
                <a:ea typeface="Verdana"/>
                <a:cs typeface="Verdana"/>
                <a:sym typeface="Verdana"/>
              </a:rPr>
              <a:t>: Sets the interval value in milliseconds to check for request and headers timeout in incomplete requests. </a:t>
            </a:r>
            <a:r>
              <a:rPr b="1" lang="en" sz="1200">
                <a:solidFill>
                  <a:srgbClr val="FFFFFF"/>
                </a:solidFill>
                <a:latin typeface="Verdana"/>
                <a:ea typeface="Verdana"/>
                <a:cs typeface="Verdana"/>
                <a:sym typeface="Verdana"/>
              </a:rPr>
              <a:t>Default:</a:t>
            </a:r>
            <a:r>
              <a:rPr lang="en" sz="1200">
                <a:solidFill>
                  <a:srgbClr val="FFFFFF"/>
                </a:solidFill>
                <a:latin typeface="Verdana"/>
                <a:ea typeface="Verdana"/>
                <a:cs typeface="Verdana"/>
                <a:sym typeface="Verdana"/>
              </a:rPr>
              <a:t> </a:t>
            </a:r>
            <a:r>
              <a:rPr lang="en" sz="1100">
                <a:solidFill>
                  <a:srgbClr val="FFFFFF"/>
                </a:solidFill>
                <a:latin typeface="Courier New"/>
                <a:ea typeface="Courier New"/>
                <a:cs typeface="Courier New"/>
                <a:sym typeface="Courier New"/>
              </a:rPr>
              <a:t>30000</a:t>
            </a:r>
            <a:r>
              <a:rPr lang="en" sz="1200">
                <a:solidFill>
                  <a:srgbClr val="FFFFFF"/>
                </a:solidFill>
                <a:latin typeface="Verdana"/>
                <a:ea typeface="Verdana"/>
                <a:cs typeface="Verdana"/>
                <a:sym typeface="Verdana"/>
              </a:rPr>
              <a:t>.</a:t>
            </a:r>
            <a:endParaRPr sz="1200">
              <a:solidFill>
                <a:srgbClr val="FFFFFF"/>
              </a:solidFill>
              <a:latin typeface="Verdana"/>
              <a:ea typeface="Verdana"/>
              <a:cs typeface="Verdana"/>
              <a:sym typeface="Verdana"/>
            </a:endParaRPr>
          </a:p>
          <a:p>
            <a:pPr indent="-276225" lvl="0" marL="457200" marR="25400" rtl="0" algn="l">
              <a:spcBef>
                <a:spcPts val="0"/>
              </a:spcBef>
              <a:spcAft>
                <a:spcPts val="0"/>
              </a:spcAft>
              <a:buClr>
                <a:srgbClr val="FFFFFF"/>
              </a:buClr>
              <a:buSzPct val="109090"/>
              <a:buFont typeface="Verdana"/>
              <a:buChar char="●"/>
            </a:pPr>
            <a:r>
              <a:rPr lang="en" sz="1100">
                <a:solidFill>
                  <a:srgbClr val="FFFFFF"/>
                </a:solidFill>
                <a:latin typeface="Courier New"/>
                <a:ea typeface="Courier New"/>
                <a:cs typeface="Courier New"/>
                <a:sym typeface="Courier New"/>
              </a:rPr>
              <a:t>headersTimeout</a:t>
            </a:r>
            <a:r>
              <a:rPr lang="en" sz="1200">
                <a:solidFill>
                  <a:srgbClr val="FFFFFF"/>
                </a:solidFill>
                <a:latin typeface="Verdana"/>
                <a:ea typeface="Verdana"/>
                <a:cs typeface="Verdana"/>
                <a:sym typeface="Verdana"/>
              </a:rPr>
              <a:t>: Sets the timeout value in milliseconds for receiving the complete HTTP headers from the client. See </a:t>
            </a:r>
            <a:r>
              <a:rPr lang="en" sz="1100" u="sng">
                <a:solidFill>
                  <a:srgbClr val="FFFFFF"/>
                </a:solidFill>
                <a:latin typeface="Courier New"/>
                <a:ea typeface="Courier New"/>
                <a:cs typeface="Courier New"/>
                <a:sym typeface="Courier New"/>
                <a:hlinkClick r:id="rId3">
                  <a:extLst>
                    <a:ext uri="{A12FA001-AC4F-418D-AE19-62706E023703}">
                      <ahyp:hlinkClr val="tx"/>
                    </a:ext>
                  </a:extLst>
                </a:hlinkClick>
              </a:rPr>
              <a:t>server.headersTimeout</a:t>
            </a:r>
            <a:r>
              <a:rPr lang="en" sz="1200">
                <a:solidFill>
                  <a:srgbClr val="FFFFFF"/>
                </a:solidFill>
                <a:latin typeface="Verdana"/>
                <a:ea typeface="Verdana"/>
                <a:cs typeface="Verdana"/>
                <a:sym typeface="Verdana"/>
              </a:rPr>
              <a:t> for more information. </a:t>
            </a:r>
            <a:r>
              <a:rPr b="1" lang="en" sz="1200">
                <a:solidFill>
                  <a:srgbClr val="FFFFFF"/>
                </a:solidFill>
                <a:latin typeface="Verdana"/>
                <a:ea typeface="Verdana"/>
                <a:cs typeface="Verdana"/>
                <a:sym typeface="Verdana"/>
              </a:rPr>
              <a:t>Default:</a:t>
            </a:r>
            <a:r>
              <a:rPr lang="en" sz="1200">
                <a:solidFill>
                  <a:srgbClr val="FFFFFF"/>
                </a:solidFill>
                <a:latin typeface="Verdana"/>
                <a:ea typeface="Verdana"/>
                <a:cs typeface="Verdana"/>
                <a:sym typeface="Verdana"/>
              </a:rPr>
              <a:t> </a:t>
            </a:r>
            <a:r>
              <a:rPr lang="en" sz="1100">
                <a:solidFill>
                  <a:srgbClr val="FFFFFF"/>
                </a:solidFill>
                <a:latin typeface="Courier New"/>
                <a:ea typeface="Courier New"/>
                <a:cs typeface="Courier New"/>
                <a:sym typeface="Courier New"/>
              </a:rPr>
              <a:t>60000</a:t>
            </a:r>
            <a:r>
              <a:rPr lang="en" sz="1200">
                <a:solidFill>
                  <a:srgbClr val="FFFFFF"/>
                </a:solidFill>
                <a:latin typeface="Verdana"/>
                <a:ea typeface="Verdana"/>
                <a:cs typeface="Verdana"/>
                <a:sym typeface="Verdana"/>
              </a:rPr>
              <a:t>.</a:t>
            </a:r>
            <a:endParaRPr sz="1200">
              <a:solidFill>
                <a:srgbClr val="FFFFFF"/>
              </a:solidFill>
              <a:latin typeface="Verdana"/>
              <a:ea typeface="Verdana"/>
              <a:cs typeface="Verdana"/>
              <a:sym typeface="Verdana"/>
            </a:endParaRPr>
          </a:p>
          <a:p>
            <a:pPr indent="-276225" lvl="0" marL="457200" marR="25400" rtl="0" algn="l">
              <a:spcBef>
                <a:spcPts val="0"/>
              </a:spcBef>
              <a:spcAft>
                <a:spcPts val="0"/>
              </a:spcAft>
              <a:buClr>
                <a:srgbClr val="FFFFFF"/>
              </a:buClr>
              <a:buSzPct val="109090"/>
              <a:buFont typeface="Verdana"/>
              <a:buChar char="●"/>
            </a:pPr>
            <a:r>
              <a:rPr lang="en" sz="1100">
                <a:solidFill>
                  <a:srgbClr val="FFFFFF"/>
                </a:solidFill>
                <a:latin typeface="Courier New"/>
                <a:ea typeface="Courier New"/>
                <a:cs typeface="Courier New"/>
                <a:sym typeface="Courier New"/>
              </a:rPr>
              <a:t>highWaterMark</a:t>
            </a:r>
            <a:r>
              <a:rPr lang="en" sz="1200">
                <a:solidFill>
                  <a:srgbClr val="FFFFFF"/>
                </a:solidFill>
                <a:latin typeface="Verdana"/>
                <a:ea typeface="Verdana"/>
                <a:cs typeface="Verdana"/>
                <a:sym typeface="Verdana"/>
              </a:rPr>
              <a:t> </a:t>
            </a:r>
            <a:r>
              <a:rPr lang="en" sz="1000" u="sng">
                <a:solidFill>
                  <a:schemeClr val="hlink"/>
                </a:solidFill>
                <a:latin typeface="Courier New"/>
                <a:ea typeface="Courier New"/>
                <a:cs typeface="Courier New"/>
                <a:sym typeface="Courier New"/>
                <a:hlinkClick r:id="rId4"/>
              </a:rPr>
              <a:t>&lt;number&gt;</a:t>
            </a:r>
            <a:r>
              <a:rPr lang="en" sz="1200">
                <a:solidFill>
                  <a:srgbClr val="FFFFFF"/>
                </a:solidFill>
                <a:latin typeface="Verdana"/>
                <a:ea typeface="Verdana"/>
                <a:cs typeface="Verdana"/>
                <a:sym typeface="Verdana"/>
              </a:rPr>
              <a:t> Optionally overrides all </a:t>
            </a:r>
            <a:r>
              <a:rPr lang="en" sz="1100">
                <a:solidFill>
                  <a:srgbClr val="FFFFFF"/>
                </a:solidFill>
                <a:latin typeface="Courier New"/>
                <a:ea typeface="Courier New"/>
                <a:cs typeface="Courier New"/>
                <a:sym typeface="Courier New"/>
              </a:rPr>
              <a:t>socket</a:t>
            </a:r>
            <a:r>
              <a:rPr lang="en" sz="1200">
                <a:solidFill>
                  <a:srgbClr val="FFFFFF"/>
                </a:solidFill>
                <a:latin typeface="Verdana"/>
                <a:ea typeface="Verdana"/>
                <a:cs typeface="Verdana"/>
                <a:sym typeface="Verdana"/>
              </a:rPr>
              <a:t>s' </a:t>
            </a:r>
            <a:r>
              <a:rPr lang="en" sz="1100">
                <a:solidFill>
                  <a:srgbClr val="FFFFFF"/>
                </a:solidFill>
                <a:latin typeface="Courier New"/>
                <a:ea typeface="Courier New"/>
                <a:cs typeface="Courier New"/>
                <a:sym typeface="Courier New"/>
              </a:rPr>
              <a:t>readableHighWaterMark</a:t>
            </a:r>
            <a:r>
              <a:rPr lang="en" sz="1200">
                <a:solidFill>
                  <a:srgbClr val="FFFFFF"/>
                </a:solidFill>
                <a:latin typeface="Verdana"/>
                <a:ea typeface="Verdana"/>
                <a:cs typeface="Verdana"/>
                <a:sym typeface="Verdana"/>
              </a:rPr>
              <a:t> and </a:t>
            </a:r>
            <a:r>
              <a:rPr lang="en" sz="1100">
                <a:solidFill>
                  <a:srgbClr val="FFFFFF"/>
                </a:solidFill>
                <a:latin typeface="Courier New"/>
                <a:ea typeface="Courier New"/>
                <a:cs typeface="Courier New"/>
                <a:sym typeface="Courier New"/>
              </a:rPr>
              <a:t>writableHighWaterMark</a:t>
            </a:r>
            <a:r>
              <a:rPr lang="en" sz="1200">
                <a:solidFill>
                  <a:srgbClr val="FFFFFF"/>
                </a:solidFill>
                <a:latin typeface="Verdana"/>
                <a:ea typeface="Verdana"/>
                <a:cs typeface="Verdana"/>
                <a:sym typeface="Verdana"/>
              </a:rPr>
              <a:t>. This affects </a:t>
            </a:r>
            <a:r>
              <a:rPr lang="en" sz="1100">
                <a:solidFill>
                  <a:srgbClr val="FFFFFF"/>
                </a:solidFill>
                <a:latin typeface="Courier New"/>
                <a:ea typeface="Courier New"/>
                <a:cs typeface="Courier New"/>
                <a:sym typeface="Courier New"/>
              </a:rPr>
              <a:t>highWaterMark</a:t>
            </a:r>
            <a:r>
              <a:rPr lang="en" sz="1200">
                <a:solidFill>
                  <a:srgbClr val="FFFFFF"/>
                </a:solidFill>
                <a:latin typeface="Verdana"/>
                <a:ea typeface="Verdana"/>
                <a:cs typeface="Verdana"/>
                <a:sym typeface="Verdana"/>
              </a:rPr>
              <a:t> property of both </a:t>
            </a:r>
            <a:r>
              <a:rPr lang="en" sz="1100">
                <a:solidFill>
                  <a:srgbClr val="FFFFFF"/>
                </a:solidFill>
                <a:latin typeface="Courier New"/>
                <a:ea typeface="Courier New"/>
                <a:cs typeface="Courier New"/>
                <a:sym typeface="Courier New"/>
              </a:rPr>
              <a:t>IncomingMessage</a:t>
            </a:r>
            <a:r>
              <a:rPr lang="en" sz="1200">
                <a:solidFill>
                  <a:srgbClr val="FFFFFF"/>
                </a:solidFill>
                <a:latin typeface="Verdana"/>
                <a:ea typeface="Verdana"/>
                <a:cs typeface="Verdana"/>
                <a:sym typeface="Verdana"/>
              </a:rPr>
              <a:t> and </a:t>
            </a:r>
            <a:r>
              <a:rPr lang="en" sz="1100">
                <a:solidFill>
                  <a:srgbClr val="FFFFFF"/>
                </a:solidFill>
                <a:latin typeface="Courier New"/>
                <a:ea typeface="Courier New"/>
                <a:cs typeface="Courier New"/>
                <a:sym typeface="Courier New"/>
              </a:rPr>
              <a:t>ServerResponse</a:t>
            </a:r>
            <a:r>
              <a:rPr lang="en" sz="1200">
                <a:solidFill>
                  <a:srgbClr val="FFFFFF"/>
                </a:solidFill>
                <a:latin typeface="Verdana"/>
                <a:ea typeface="Verdana"/>
                <a:cs typeface="Verdana"/>
                <a:sym typeface="Verdana"/>
              </a:rPr>
              <a:t>. </a:t>
            </a:r>
            <a:r>
              <a:rPr b="1" lang="en" sz="1200">
                <a:solidFill>
                  <a:srgbClr val="FFFFFF"/>
                </a:solidFill>
                <a:latin typeface="Verdana"/>
                <a:ea typeface="Verdana"/>
                <a:cs typeface="Verdana"/>
                <a:sym typeface="Verdana"/>
              </a:rPr>
              <a:t>Default:</a:t>
            </a:r>
            <a:r>
              <a:rPr lang="en" sz="1200">
                <a:solidFill>
                  <a:srgbClr val="FFFFFF"/>
                </a:solidFill>
                <a:latin typeface="Verdana"/>
                <a:ea typeface="Verdana"/>
                <a:cs typeface="Verdana"/>
                <a:sym typeface="Verdana"/>
              </a:rPr>
              <a:t> See </a:t>
            </a:r>
            <a:r>
              <a:rPr lang="en" sz="1100" u="sng">
                <a:solidFill>
                  <a:srgbClr val="FFFFFF"/>
                </a:solidFill>
                <a:latin typeface="Courier New"/>
                <a:ea typeface="Courier New"/>
                <a:cs typeface="Courier New"/>
                <a:sym typeface="Courier New"/>
                <a:hlinkClick r:id="rId5">
                  <a:extLst>
                    <a:ext uri="{A12FA001-AC4F-418D-AE19-62706E023703}">
                      <ahyp:hlinkClr val="tx"/>
                    </a:ext>
                  </a:extLst>
                </a:hlinkClick>
              </a:rPr>
              <a:t>stream.getDefaultHighWaterMark()</a:t>
            </a:r>
            <a:r>
              <a:rPr lang="en" sz="1200">
                <a:solidFill>
                  <a:srgbClr val="FFFFFF"/>
                </a:solidFill>
                <a:latin typeface="Verdana"/>
                <a:ea typeface="Verdana"/>
                <a:cs typeface="Verdana"/>
                <a:sym typeface="Verdana"/>
              </a:rPr>
              <a:t>.</a:t>
            </a:r>
            <a:endParaRPr sz="1200">
              <a:solidFill>
                <a:srgbClr val="FFFFFF"/>
              </a:solidFill>
              <a:latin typeface="Verdana"/>
              <a:ea typeface="Verdana"/>
              <a:cs typeface="Verdana"/>
              <a:sym typeface="Verdana"/>
            </a:endParaRPr>
          </a:p>
          <a:p>
            <a:pPr indent="-276225" lvl="0" marL="457200" marR="25400" rtl="0" algn="l">
              <a:spcBef>
                <a:spcPts val="0"/>
              </a:spcBef>
              <a:spcAft>
                <a:spcPts val="0"/>
              </a:spcAft>
              <a:buClr>
                <a:srgbClr val="FFFFFF"/>
              </a:buClr>
              <a:buSzPct val="109090"/>
              <a:buFont typeface="Verdana"/>
              <a:buChar char="●"/>
            </a:pPr>
            <a:r>
              <a:rPr lang="en" sz="1100">
                <a:solidFill>
                  <a:srgbClr val="FFFFFF"/>
                </a:solidFill>
                <a:latin typeface="Courier New"/>
                <a:ea typeface="Courier New"/>
                <a:cs typeface="Courier New"/>
                <a:sym typeface="Courier New"/>
              </a:rPr>
              <a:t>insecureHTTPParser</a:t>
            </a:r>
            <a:r>
              <a:rPr lang="en" sz="1200">
                <a:solidFill>
                  <a:srgbClr val="FFFFFF"/>
                </a:solidFill>
                <a:latin typeface="Verdana"/>
                <a:ea typeface="Verdana"/>
                <a:cs typeface="Verdana"/>
                <a:sym typeface="Verdana"/>
              </a:rPr>
              <a:t> </a:t>
            </a:r>
            <a:r>
              <a:rPr lang="en" sz="1000" u="sng">
                <a:solidFill>
                  <a:schemeClr val="hlink"/>
                </a:solidFill>
                <a:latin typeface="Courier New"/>
                <a:ea typeface="Courier New"/>
                <a:cs typeface="Courier New"/>
                <a:sym typeface="Courier New"/>
                <a:hlinkClick r:id="rId6"/>
              </a:rPr>
              <a:t>&lt;boolean&gt;</a:t>
            </a:r>
            <a:r>
              <a:rPr lang="en" sz="1200">
                <a:solidFill>
                  <a:srgbClr val="FFFFFF"/>
                </a:solidFill>
                <a:latin typeface="Verdana"/>
                <a:ea typeface="Verdana"/>
                <a:cs typeface="Verdana"/>
                <a:sym typeface="Verdana"/>
              </a:rPr>
              <a:t> If set to </a:t>
            </a:r>
            <a:r>
              <a:rPr lang="en" sz="1100">
                <a:solidFill>
                  <a:srgbClr val="FFFFFF"/>
                </a:solidFill>
                <a:latin typeface="Courier New"/>
                <a:ea typeface="Courier New"/>
                <a:cs typeface="Courier New"/>
                <a:sym typeface="Courier New"/>
              </a:rPr>
              <a:t>true</a:t>
            </a:r>
            <a:r>
              <a:rPr lang="en" sz="1200">
                <a:solidFill>
                  <a:srgbClr val="FFFFFF"/>
                </a:solidFill>
                <a:latin typeface="Verdana"/>
                <a:ea typeface="Verdana"/>
                <a:cs typeface="Verdana"/>
                <a:sym typeface="Verdana"/>
              </a:rPr>
              <a:t>, it will use a HTTP parser with leniency flags enabled. Using the insecure parser should be avoided. See </a:t>
            </a:r>
            <a:r>
              <a:rPr lang="en" sz="1100" u="sng">
                <a:solidFill>
                  <a:srgbClr val="FFFFFF"/>
                </a:solidFill>
                <a:latin typeface="Courier New"/>
                <a:ea typeface="Courier New"/>
                <a:cs typeface="Courier New"/>
                <a:sym typeface="Courier New"/>
                <a:hlinkClick r:id="rId7">
                  <a:extLst>
                    <a:ext uri="{A12FA001-AC4F-418D-AE19-62706E023703}">
                      <ahyp:hlinkClr val="tx"/>
                    </a:ext>
                  </a:extLst>
                </a:hlinkClick>
              </a:rPr>
              <a:t>--insecure-http-parser</a:t>
            </a:r>
            <a:r>
              <a:rPr lang="en" sz="1200">
                <a:solidFill>
                  <a:srgbClr val="FFFFFF"/>
                </a:solidFill>
                <a:latin typeface="Verdana"/>
                <a:ea typeface="Verdana"/>
                <a:cs typeface="Verdana"/>
                <a:sym typeface="Verdana"/>
              </a:rPr>
              <a:t> for more information. </a:t>
            </a:r>
            <a:r>
              <a:rPr b="1" lang="en" sz="1200">
                <a:solidFill>
                  <a:srgbClr val="FFFFFF"/>
                </a:solidFill>
                <a:latin typeface="Verdana"/>
                <a:ea typeface="Verdana"/>
                <a:cs typeface="Verdana"/>
                <a:sym typeface="Verdana"/>
              </a:rPr>
              <a:t>Default:</a:t>
            </a:r>
            <a:r>
              <a:rPr lang="en" sz="1200">
                <a:solidFill>
                  <a:srgbClr val="FFFFFF"/>
                </a:solidFill>
                <a:latin typeface="Verdana"/>
                <a:ea typeface="Verdana"/>
                <a:cs typeface="Verdana"/>
                <a:sym typeface="Verdana"/>
              </a:rPr>
              <a:t> </a:t>
            </a:r>
            <a:r>
              <a:rPr lang="en" sz="1100">
                <a:solidFill>
                  <a:srgbClr val="FFFFFF"/>
                </a:solidFill>
                <a:latin typeface="Courier New"/>
                <a:ea typeface="Courier New"/>
                <a:cs typeface="Courier New"/>
                <a:sym typeface="Courier New"/>
              </a:rPr>
              <a:t>false</a:t>
            </a:r>
            <a:r>
              <a:rPr lang="en" sz="1200">
                <a:solidFill>
                  <a:srgbClr val="FFFFFF"/>
                </a:solidFill>
                <a:latin typeface="Verdana"/>
                <a:ea typeface="Verdana"/>
                <a:cs typeface="Verdana"/>
                <a:sym typeface="Verdana"/>
              </a:rPr>
              <a:t>.</a:t>
            </a:r>
            <a:endParaRPr sz="1200">
              <a:solidFill>
                <a:srgbClr val="FFFFFF"/>
              </a:solidFill>
              <a:latin typeface="Verdana"/>
              <a:ea typeface="Verdana"/>
              <a:cs typeface="Verdana"/>
              <a:sym typeface="Verdana"/>
            </a:endParaRPr>
          </a:p>
          <a:p>
            <a:pPr indent="-276225" lvl="0" marL="457200" marR="25400" rtl="0" algn="l">
              <a:spcBef>
                <a:spcPts val="0"/>
              </a:spcBef>
              <a:spcAft>
                <a:spcPts val="0"/>
              </a:spcAft>
              <a:buClr>
                <a:srgbClr val="FFFFFF"/>
              </a:buClr>
              <a:buSzPct val="109090"/>
              <a:buFont typeface="Verdana"/>
              <a:buChar char="●"/>
            </a:pPr>
            <a:r>
              <a:rPr lang="en" sz="1100">
                <a:solidFill>
                  <a:srgbClr val="FFFFFF"/>
                </a:solidFill>
                <a:latin typeface="Courier New"/>
                <a:ea typeface="Courier New"/>
                <a:cs typeface="Courier New"/>
                <a:sym typeface="Courier New"/>
              </a:rPr>
              <a:t>IncomingMessage</a:t>
            </a:r>
            <a:r>
              <a:rPr lang="en" sz="1200">
                <a:solidFill>
                  <a:srgbClr val="FFFFFF"/>
                </a:solidFill>
                <a:latin typeface="Verdana"/>
                <a:ea typeface="Verdana"/>
                <a:cs typeface="Verdana"/>
                <a:sym typeface="Verdana"/>
              </a:rPr>
              <a:t> </a:t>
            </a:r>
            <a:r>
              <a:rPr lang="en" sz="1000" u="sng">
                <a:solidFill>
                  <a:schemeClr val="hlink"/>
                </a:solidFill>
                <a:latin typeface="Courier New"/>
                <a:ea typeface="Courier New"/>
                <a:cs typeface="Courier New"/>
                <a:sym typeface="Courier New"/>
                <a:hlinkClick r:id="rId8"/>
              </a:rPr>
              <a:t>&lt;http.IncomingMessage&gt;</a:t>
            </a:r>
            <a:r>
              <a:rPr lang="en" sz="1200">
                <a:solidFill>
                  <a:srgbClr val="FFFFFF"/>
                </a:solidFill>
                <a:latin typeface="Verdana"/>
                <a:ea typeface="Verdana"/>
                <a:cs typeface="Verdana"/>
                <a:sym typeface="Verdana"/>
              </a:rPr>
              <a:t> Specifies the </a:t>
            </a:r>
            <a:r>
              <a:rPr lang="en" sz="1100">
                <a:solidFill>
                  <a:srgbClr val="FFFFFF"/>
                </a:solidFill>
                <a:latin typeface="Courier New"/>
                <a:ea typeface="Courier New"/>
                <a:cs typeface="Courier New"/>
                <a:sym typeface="Courier New"/>
              </a:rPr>
              <a:t>IncomingMessage</a:t>
            </a:r>
            <a:r>
              <a:rPr lang="en" sz="1200">
                <a:solidFill>
                  <a:srgbClr val="FFFFFF"/>
                </a:solidFill>
                <a:latin typeface="Verdana"/>
                <a:ea typeface="Verdana"/>
                <a:cs typeface="Verdana"/>
                <a:sym typeface="Verdana"/>
              </a:rPr>
              <a:t> class to be used. Useful for extending the original </a:t>
            </a:r>
            <a:r>
              <a:rPr lang="en" sz="1100">
                <a:solidFill>
                  <a:srgbClr val="FFFFFF"/>
                </a:solidFill>
                <a:latin typeface="Courier New"/>
                <a:ea typeface="Courier New"/>
                <a:cs typeface="Courier New"/>
                <a:sym typeface="Courier New"/>
              </a:rPr>
              <a:t>IncomingMessage</a:t>
            </a:r>
            <a:r>
              <a:rPr lang="en" sz="1200">
                <a:solidFill>
                  <a:srgbClr val="FFFFFF"/>
                </a:solidFill>
                <a:latin typeface="Verdana"/>
                <a:ea typeface="Verdana"/>
                <a:cs typeface="Verdana"/>
                <a:sym typeface="Verdana"/>
              </a:rPr>
              <a:t>. </a:t>
            </a:r>
            <a:r>
              <a:rPr b="1" lang="en" sz="1200">
                <a:solidFill>
                  <a:srgbClr val="FFFFFF"/>
                </a:solidFill>
                <a:latin typeface="Verdana"/>
                <a:ea typeface="Verdana"/>
                <a:cs typeface="Verdana"/>
                <a:sym typeface="Verdana"/>
              </a:rPr>
              <a:t>Default:</a:t>
            </a:r>
            <a:r>
              <a:rPr lang="en" sz="1200">
                <a:solidFill>
                  <a:srgbClr val="FFFFFF"/>
                </a:solidFill>
                <a:latin typeface="Verdana"/>
                <a:ea typeface="Verdana"/>
                <a:cs typeface="Verdana"/>
                <a:sym typeface="Verdana"/>
              </a:rPr>
              <a:t> </a:t>
            </a:r>
            <a:r>
              <a:rPr lang="en" sz="1100">
                <a:solidFill>
                  <a:srgbClr val="FFFFFF"/>
                </a:solidFill>
                <a:latin typeface="Courier New"/>
                <a:ea typeface="Courier New"/>
                <a:cs typeface="Courier New"/>
                <a:sym typeface="Courier New"/>
              </a:rPr>
              <a:t>IncomingMessage</a:t>
            </a:r>
            <a:r>
              <a:rPr lang="en" sz="1200">
                <a:solidFill>
                  <a:srgbClr val="FFFFFF"/>
                </a:solidFill>
                <a:latin typeface="Verdana"/>
                <a:ea typeface="Verdana"/>
                <a:cs typeface="Verdana"/>
                <a:sym typeface="Verdana"/>
              </a:rPr>
              <a:t>.</a:t>
            </a:r>
            <a:endParaRPr sz="1200">
              <a:solidFill>
                <a:srgbClr val="FFFFFF"/>
              </a:solidFill>
              <a:latin typeface="Verdana"/>
              <a:ea typeface="Verdana"/>
              <a:cs typeface="Verdana"/>
              <a:sym typeface="Verdana"/>
            </a:endParaRPr>
          </a:p>
          <a:p>
            <a:pPr indent="-276225" lvl="0" marL="457200" marR="25400" rtl="0" algn="l">
              <a:spcBef>
                <a:spcPts val="0"/>
              </a:spcBef>
              <a:spcAft>
                <a:spcPts val="0"/>
              </a:spcAft>
              <a:buClr>
                <a:srgbClr val="FFFFFF"/>
              </a:buClr>
              <a:buSzPct val="109090"/>
              <a:buFont typeface="Verdana"/>
              <a:buChar char="●"/>
            </a:pPr>
            <a:r>
              <a:rPr lang="en" sz="1100">
                <a:solidFill>
                  <a:srgbClr val="FFFFFF"/>
                </a:solidFill>
                <a:latin typeface="Courier New"/>
                <a:ea typeface="Courier New"/>
                <a:cs typeface="Courier New"/>
                <a:sym typeface="Courier New"/>
              </a:rPr>
              <a:t>joinDuplicateHeaders</a:t>
            </a:r>
            <a:r>
              <a:rPr lang="en" sz="1200">
                <a:solidFill>
                  <a:srgbClr val="FFFFFF"/>
                </a:solidFill>
                <a:latin typeface="Verdana"/>
                <a:ea typeface="Verdana"/>
                <a:cs typeface="Verdana"/>
                <a:sym typeface="Verdana"/>
              </a:rPr>
              <a:t> </a:t>
            </a:r>
            <a:r>
              <a:rPr lang="en" sz="1000" u="sng">
                <a:solidFill>
                  <a:schemeClr val="hlink"/>
                </a:solidFill>
                <a:latin typeface="Courier New"/>
                <a:ea typeface="Courier New"/>
                <a:cs typeface="Courier New"/>
                <a:sym typeface="Courier New"/>
                <a:hlinkClick r:id="rId9"/>
              </a:rPr>
              <a:t>&lt;boolean&gt;</a:t>
            </a:r>
            <a:r>
              <a:rPr lang="en" sz="1200">
                <a:solidFill>
                  <a:srgbClr val="FFFFFF"/>
                </a:solidFill>
                <a:latin typeface="Verdana"/>
                <a:ea typeface="Verdana"/>
                <a:cs typeface="Verdana"/>
                <a:sym typeface="Verdana"/>
              </a:rPr>
              <a:t> If set to </a:t>
            </a:r>
            <a:r>
              <a:rPr lang="en" sz="1100">
                <a:solidFill>
                  <a:srgbClr val="FFFFFF"/>
                </a:solidFill>
                <a:latin typeface="Courier New"/>
                <a:ea typeface="Courier New"/>
                <a:cs typeface="Courier New"/>
                <a:sym typeface="Courier New"/>
              </a:rPr>
              <a:t>true</a:t>
            </a:r>
            <a:r>
              <a:rPr lang="en" sz="1200">
                <a:solidFill>
                  <a:srgbClr val="FFFFFF"/>
                </a:solidFill>
                <a:latin typeface="Verdana"/>
                <a:ea typeface="Verdana"/>
                <a:cs typeface="Verdana"/>
                <a:sym typeface="Verdana"/>
              </a:rPr>
              <a:t>, this option allows joining the field line values of multiple headers in a request with a comma (</a:t>
            </a:r>
            <a:r>
              <a:rPr lang="en" sz="1100">
                <a:solidFill>
                  <a:srgbClr val="FFFFFF"/>
                </a:solidFill>
                <a:latin typeface="Courier New"/>
                <a:ea typeface="Courier New"/>
                <a:cs typeface="Courier New"/>
                <a:sym typeface="Courier New"/>
              </a:rPr>
              <a:t>, </a:t>
            </a:r>
            <a:r>
              <a:rPr lang="en" sz="1200">
                <a:solidFill>
                  <a:srgbClr val="FFFFFF"/>
                </a:solidFill>
                <a:latin typeface="Verdana"/>
                <a:ea typeface="Verdana"/>
                <a:cs typeface="Verdana"/>
                <a:sym typeface="Verdana"/>
              </a:rPr>
              <a:t>) instead of discarding the duplicates. For more information, refer to </a:t>
            </a:r>
            <a:r>
              <a:rPr lang="en" sz="1100" u="sng">
                <a:solidFill>
                  <a:srgbClr val="FFFFFF"/>
                </a:solidFill>
                <a:latin typeface="Courier New"/>
                <a:ea typeface="Courier New"/>
                <a:cs typeface="Courier New"/>
                <a:sym typeface="Courier New"/>
                <a:hlinkClick r:id="rId10">
                  <a:extLst>
                    <a:ext uri="{A12FA001-AC4F-418D-AE19-62706E023703}">
                      <ahyp:hlinkClr val="tx"/>
                    </a:ext>
                  </a:extLst>
                </a:hlinkClick>
              </a:rPr>
              <a:t>message.headers</a:t>
            </a:r>
            <a:r>
              <a:rPr lang="en" sz="1200">
                <a:solidFill>
                  <a:srgbClr val="FFFFFF"/>
                </a:solidFill>
                <a:latin typeface="Verdana"/>
                <a:ea typeface="Verdana"/>
                <a:cs typeface="Verdana"/>
                <a:sym typeface="Verdana"/>
              </a:rPr>
              <a:t>. </a:t>
            </a:r>
            <a:r>
              <a:rPr b="1" lang="en" sz="1200">
                <a:solidFill>
                  <a:srgbClr val="FFFFFF"/>
                </a:solidFill>
                <a:latin typeface="Verdana"/>
                <a:ea typeface="Verdana"/>
                <a:cs typeface="Verdana"/>
                <a:sym typeface="Verdana"/>
              </a:rPr>
              <a:t>Default:</a:t>
            </a:r>
            <a:r>
              <a:rPr lang="en" sz="1200">
                <a:solidFill>
                  <a:srgbClr val="FFFFFF"/>
                </a:solidFill>
                <a:latin typeface="Verdana"/>
                <a:ea typeface="Verdana"/>
                <a:cs typeface="Verdana"/>
                <a:sym typeface="Verdana"/>
              </a:rPr>
              <a:t> </a:t>
            </a:r>
            <a:r>
              <a:rPr lang="en" sz="1100">
                <a:solidFill>
                  <a:srgbClr val="FFFFFF"/>
                </a:solidFill>
                <a:latin typeface="Courier New"/>
                <a:ea typeface="Courier New"/>
                <a:cs typeface="Courier New"/>
                <a:sym typeface="Courier New"/>
              </a:rPr>
              <a:t>false</a:t>
            </a:r>
            <a:r>
              <a:rPr lang="en" sz="1200">
                <a:solidFill>
                  <a:srgbClr val="FFFFFF"/>
                </a:solidFill>
                <a:latin typeface="Verdana"/>
                <a:ea typeface="Verdana"/>
                <a:cs typeface="Verdana"/>
                <a:sym typeface="Verdana"/>
              </a:rPr>
              <a:t>.</a:t>
            </a:r>
            <a:endParaRPr sz="1200">
              <a:solidFill>
                <a:srgbClr val="FFFFFF"/>
              </a:solidFill>
              <a:latin typeface="Verdana"/>
              <a:ea typeface="Verdana"/>
              <a:cs typeface="Verdana"/>
              <a:sym typeface="Verdana"/>
            </a:endParaRPr>
          </a:p>
          <a:p>
            <a:pPr indent="-276225" lvl="0" marL="457200" marR="25400" rtl="0" algn="l">
              <a:spcBef>
                <a:spcPts val="0"/>
              </a:spcBef>
              <a:spcAft>
                <a:spcPts val="0"/>
              </a:spcAft>
              <a:buClr>
                <a:srgbClr val="FFFFFF"/>
              </a:buClr>
              <a:buSzPct val="109090"/>
              <a:buFont typeface="Verdana"/>
              <a:buChar char="●"/>
            </a:pPr>
            <a:r>
              <a:rPr lang="en" sz="1100">
                <a:solidFill>
                  <a:srgbClr val="FFFFFF"/>
                </a:solidFill>
                <a:latin typeface="Courier New"/>
                <a:ea typeface="Courier New"/>
                <a:cs typeface="Courier New"/>
                <a:sym typeface="Courier New"/>
              </a:rPr>
              <a:t>keepAlive</a:t>
            </a:r>
            <a:r>
              <a:rPr lang="en" sz="1200">
                <a:solidFill>
                  <a:srgbClr val="FFFFFF"/>
                </a:solidFill>
                <a:latin typeface="Verdana"/>
                <a:ea typeface="Verdana"/>
                <a:cs typeface="Verdana"/>
                <a:sym typeface="Verdana"/>
              </a:rPr>
              <a:t> </a:t>
            </a:r>
            <a:r>
              <a:rPr lang="en" sz="1000" u="sng">
                <a:solidFill>
                  <a:schemeClr val="hlink"/>
                </a:solidFill>
                <a:latin typeface="Courier New"/>
                <a:ea typeface="Courier New"/>
                <a:cs typeface="Courier New"/>
                <a:sym typeface="Courier New"/>
                <a:hlinkClick r:id="rId11"/>
              </a:rPr>
              <a:t>&lt;boolean&gt;</a:t>
            </a:r>
            <a:r>
              <a:rPr lang="en" sz="1200">
                <a:solidFill>
                  <a:srgbClr val="FFFFFF"/>
                </a:solidFill>
                <a:latin typeface="Verdana"/>
                <a:ea typeface="Verdana"/>
                <a:cs typeface="Verdana"/>
                <a:sym typeface="Verdana"/>
              </a:rPr>
              <a:t> If set to </a:t>
            </a:r>
            <a:r>
              <a:rPr lang="en" sz="1100">
                <a:solidFill>
                  <a:srgbClr val="FFFFFF"/>
                </a:solidFill>
                <a:latin typeface="Courier New"/>
                <a:ea typeface="Courier New"/>
                <a:cs typeface="Courier New"/>
                <a:sym typeface="Courier New"/>
              </a:rPr>
              <a:t>true</a:t>
            </a:r>
            <a:r>
              <a:rPr lang="en" sz="1200">
                <a:solidFill>
                  <a:srgbClr val="FFFFFF"/>
                </a:solidFill>
                <a:latin typeface="Verdana"/>
                <a:ea typeface="Verdana"/>
                <a:cs typeface="Verdana"/>
                <a:sym typeface="Verdana"/>
              </a:rPr>
              <a:t>, it enables keep-alive functionality on the socket immediately after a new incoming connection is received, similarly on what is done in [</a:t>
            </a:r>
            <a:r>
              <a:rPr lang="en" sz="1100">
                <a:solidFill>
                  <a:srgbClr val="FFFFFF"/>
                </a:solidFill>
                <a:latin typeface="Courier New"/>
                <a:ea typeface="Courier New"/>
                <a:cs typeface="Courier New"/>
                <a:sym typeface="Courier New"/>
              </a:rPr>
              <a:t>socket.setKeepAlive([enable][, initialDelay])</a:t>
            </a:r>
            <a:r>
              <a:rPr lang="en" sz="1200">
                <a:solidFill>
                  <a:srgbClr val="FFFFFF"/>
                </a:solidFill>
                <a:latin typeface="Verdana"/>
                <a:ea typeface="Verdana"/>
                <a:cs typeface="Verdana"/>
                <a:sym typeface="Verdana"/>
              </a:rPr>
              <a:t>][</a:t>
            </a:r>
            <a:r>
              <a:rPr lang="en" sz="1100">
                <a:solidFill>
                  <a:srgbClr val="FFFFFF"/>
                </a:solidFill>
                <a:latin typeface="Courier New"/>
                <a:ea typeface="Courier New"/>
                <a:cs typeface="Courier New"/>
                <a:sym typeface="Courier New"/>
              </a:rPr>
              <a:t>socket.setKeepAlive(enable, initialDelay)</a:t>
            </a:r>
            <a:r>
              <a:rPr lang="en" sz="1200">
                <a:solidFill>
                  <a:srgbClr val="FFFFFF"/>
                </a:solidFill>
                <a:latin typeface="Verdana"/>
                <a:ea typeface="Verdana"/>
                <a:cs typeface="Verdana"/>
                <a:sym typeface="Verdana"/>
              </a:rPr>
              <a:t>]. </a:t>
            </a:r>
            <a:r>
              <a:rPr b="1" lang="en" sz="1200">
                <a:solidFill>
                  <a:srgbClr val="FFFFFF"/>
                </a:solidFill>
                <a:latin typeface="Verdana"/>
                <a:ea typeface="Verdana"/>
                <a:cs typeface="Verdana"/>
                <a:sym typeface="Verdana"/>
              </a:rPr>
              <a:t>Default:</a:t>
            </a:r>
            <a:r>
              <a:rPr lang="en" sz="1200">
                <a:solidFill>
                  <a:srgbClr val="FFFFFF"/>
                </a:solidFill>
                <a:latin typeface="Verdana"/>
                <a:ea typeface="Verdana"/>
                <a:cs typeface="Verdana"/>
                <a:sym typeface="Verdana"/>
              </a:rPr>
              <a:t> </a:t>
            </a:r>
            <a:r>
              <a:rPr lang="en" sz="1100">
                <a:solidFill>
                  <a:srgbClr val="FFFFFF"/>
                </a:solidFill>
                <a:latin typeface="Courier New"/>
                <a:ea typeface="Courier New"/>
                <a:cs typeface="Courier New"/>
                <a:sym typeface="Courier New"/>
              </a:rPr>
              <a:t>false</a:t>
            </a:r>
            <a:r>
              <a:rPr lang="en" sz="1200">
                <a:solidFill>
                  <a:srgbClr val="FFFFFF"/>
                </a:solidFill>
                <a:latin typeface="Verdana"/>
                <a:ea typeface="Verdana"/>
                <a:cs typeface="Verdana"/>
                <a:sym typeface="Verdana"/>
              </a:rPr>
              <a:t>.</a:t>
            </a:r>
            <a:endParaRPr sz="1200">
              <a:solidFill>
                <a:srgbClr val="FFFFFF"/>
              </a:solidFill>
              <a:latin typeface="Verdana"/>
              <a:ea typeface="Verdana"/>
              <a:cs typeface="Verdana"/>
              <a:sym typeface="Verdana"/>
            </a:endParaRPr>
          </a:p>
          <a:p>
            <a:pPr indent="-276225" lvl="0" marL="457200" marR="25400" rtl="0" algn="l">
              <a:spcBef>
                <a:spcPts val="0"/>
              </a:spcBef>
              <a:spcAft>
                <a:spcPts val="0"/>
              </a:spcAft>
              <a:buClr>
                <a:srgbClr val="FFFFFF"/>
              </a:buClr>
              <a:buSzPct val="109090"/>
              <a:buFont typeface="Verdana"/>
              <a:buChar char="●"/>
            </a:pPr>
            <a:r>
              <a:rPr lang="en" sz="1100">
                <a:solidFill>
                  <a:srgbClr val="FFFFFF"/>
                </a:solidFill>
                <a:latin typeface="Courier New"/>
                <a:ea typeface="Courier New"/>
                <a:cs typeface="Courier New"/>
                <a:sym typeface="Courier New"/>
              </a:rPr>
              <a:t>keepAliveInitialDelay</a:t>
            </a:r>
            <a:r>
              <a:rPr lang="en" sz="1200">
                <a:solidFill>
                  <a:srgbClr val="FFFFFF"/>
                </a:solidFill>
                <a:latin typeface="Verdana"/>
                <a:ea typeface="Verdana"/>
                <a:cs typeface="Verdana"/>
                <a:sym typeface="Verdana"/>
              </a:rPr>
              <a:t> </a:t>
            </a:r>
            <a:r>
              <a:rPr lang="en" sz="1000" u="sng">
                <a:solidFill>
                  <a:schemeClr val="hlink"/>
                </a:solidFill>
                <a:latin typeface="Courier New"/>
                <a:ea typeface="Courier New"/>
                <a:cs typeface="Courier New"/>
                <a:sym typeface="Courier New"/>
                <a:hlinkClick r:id="rId12"/>
              </a:rPr>
              <a:t>&lt;number&gt;</a:t>
            </a:r>
            <a:r>
              <a:rPr lang="en" sz="1200">
                <a:solidFill>
                  <a:srgbClr val="FFFFFF"/>
                </a:solidFill>
                <a:latin typeface="Verdana"/>
                <a:ea typeface="Verdana"/>
                <a:cs typeface="Verdana"/>
                <a:sym typeface="Verdana"/>
              </a:rPr>
              <a:t> If set to a positive number, it sets the initial delay before the first keepalive probe is sent on an idle socket. </a:t>
            </a:r>
            <a:r>
              <a:rPr b="1" lang="en" sz="1200">
                <a:solidFill>
                  <a:srgbClr val="FFFFFF"/>
                </a:solidFill>
                <a:latin typeface="Verdana"/>
                <a:ea typeface="Verdana"/>
                <a:cs typeface="Verdana"/>
                <a:sym typeface="Verdana"/>
              </a:rPr>
              <a:t>Default:</a:t>
            </a:r>
            <a:r>
              <a:rPr lang="en" sz="1200">
                <a:solidFill>
                  <a:srgbClr val="FFFFFF"/>
                </a:solidFill>
                <a:latin typeface="Verdana"/>
                <a:ea typeface="Verdana"/>
                <a:cs typeface="Verdana"/>
                <a:sym typeface="Verdana"/>
              </a:rPr>
              <a:t> </a:t>
            </a:r>
            <a:r>
              <a:rPr lang="en" sz="1100">
                <a:solidFill>
                  <a:srgbClr val="FFFFFF"/>
                </a:solidFill>
                <a:latin typeface="Courier New"/>
                <a:ea typeface="Courier New"/>
                <a:cs typeface="Courier New"/>
                <a:sym typeface="Courier New"/>
              </a:rPr>
              <a:t>0</a:t>
            </a:r>
            <a:r>
              <a:rPr lang="en" sz="1200">
                <a:solidFill>
                  <a:srgbClr val="FFFFFF"/>
                </a:solidFill>
                <a:latin typeface="Verdana"/>
                <a:ea typeface="Verdana"/>
                <a:cs typeface="Verdana"/>
                <a:sym typeface="Verdana"/>
              </a:rPr>
              <a:t>.</a:t>
            </a:r>
            <a:endParaRPr sz="1200">
              <a:solidFill>
                <a:srgbClr val="FFFFFF"/>
              </a:solidFill>
              <a:latin typeface="Verdana"/>
              <a:ea typeface="Verdana"/>
              <a:cs typeface="Verdana"/>
              <a:sym typeface="Verdana"/>
            </a:endParaRPr>
          </a:p>
          <a:p>
            <a:pPr indent="-276225" lvl="0" marL="457200" marR="25400" rtl="0" algn="l">
              <a:spcBef>
                <a:spcPts val="0"/>
              </a:spcBef>
              <a:spcAft>
                <a:spcPts val="0"/>
              </a:spcAft>
              <a:buClr>
                <a:srgbClr val="FFFFFF"/>
              </a:buClr>
              <a:buSzPct val="109090"/>
              <a:buFont typeface="Verdana"/>
              <a:buChar char="●"/>
            </a:pPr>
            <a:r>
              <a:rPr lang="en" sz="1100">
                <a:solidFill>
                  <a:srgbClr val="FFFFFF"/>
                </a:solidFill>
                <a:latin typeface="Courier New"/>
                <a:ea typeface="Courier New"/>
                <a:cs typeface="Courier New"/>
                <a:sym typeface="Courier New"/>
              </a:rPr>
              <a:t>keepAliveTimeout</a:t>
            </a:r>
            <a:r>
              <a:rPr lang="en" sz="1200">
                <a:solidFill>
                  <a:srgbClr val="FFFFFF"/>
                </a:solidFill>
                <a:latin typeface="Verdana"/>
                <a:ea typeface="Verdana"/>
                <a:cs typeface="Verdana"/>
                <a:sym typeface="Verdana"/>
              </a:rPr>
              <a:t>: The number of milliseconds of inactivity a server needs to wait for additional incoming data, after it has finished writing the last response, before a socket will be destroyed. See </a:t>
            </a:r>
            <a:r>
              <a:rPr lang="en" sz="1100" u="sng">
                <a:solidFill>
                  <a:srgbClr val="FFFFFF"/>
                </a:solidFill>
                <a:latin typeface="Courier New"/>
                <a:ea typeface="Courier New"/>
                <a:cs typeface="Courier New"/>
                <a:sym typeface="Courier New"/>
                <a:hlinkClick r:id="rId13">
                  <a:extLst>
                    <a:ext uri="{A12FA001-AC4F-418D-AE19-62706E023703}">
                      <ahyp:hlinkClr val="tx"/>
                    </a:ext>
                  </a:extLst>
                </a:hlinkClick>
              </a:rPr>
              <a:t>server.keepAliveTimeout</a:t>
            </a:r>
            <a:r>
              <a:rPr lang="en" sz="1200">
                <a:solidFill>
                  <a:srgbClr val="FFFFFF"/>
                </a:solidFill>
                <a:latin typeface="Verdana"/>
                <a:ea typeface="Verdana"/>
                <a:cs typeface="Verdana"/>
                <a:sym typeface="Verdana"/>
              </a:rPr>
              <a:t> for more information. </a:t>
            </a:r>
            <a:r>
              <a:rPr b="1" lang="en" sz="1200">
                <a:solidFill>
                  <a:srgbClr val="FFFFFF"/>
                </a:solidFill>
                <a:latin typeface="Verdana"/>
                <a:ea typeface="Verdana"/>
                <a:cs typeface="Verdana"/>
                <a:sym typeface="Verdana"/>
              </a:rPr>
              <a:t>Default:</a:t>
            </a:r>
            <a:r>
              <a:rPr lang="en" sz="1200">
                <a:solidFill>
                  <a:srgbClr val="FFFFFF"/>
                </a:solidFill>
                <a:latin typeface="Verdana"/>
                <a:ea typeface="Verdana"/>
                <a:cs typeface="Verdana"/>
                <a:sym typeface="Verdana"/>
              </a:rPr>
              <a:t> </a:t>
            </a:r>
            <a:r>
              <a:rPr lang="en" sz="1100">
                <a:solidFill>
                  <a:srgbClr val="FFFFFF"/>
                </a:solidFill>
                <a:latin typeface="Courier New"/>
                <a:ea typeface="Courier New"/>
                <a:cs typeface="Courier New"/>
                <a:sym typeface="Courier New"/>
              </a:rPr>
              <a:t>5000</a:t>
            </a:r>
            <a:r>
              <a:rPr lang="en" sz="1200">
                <a:solidFill>
                  <a:srgbClr val="FFFFFF"/>
                </a:solidFill>
                <a:latin typeface="Verdana"/>
                <a:ea typeface="Verdana"/>
                <a:cs typeface="Verdana"/>
                <a:sym typeface="Verdana"/>
              </a:rPr>
              <a:t>.</a:t>
            </a:r>
            <a:endParaRPr sz="1200">
              <a:solidFill>
                <a:srgbClr val="FFFFFF"/>
              </a:solidFill>
              <a:latin typeface="Verdana"/>
              <a:ea typeface="Verdana"/>
              <a:cs typeface="Verdana"/>
              <a:sym typeface="Verdana"/>
            </a:endParaRPr>
          </a:p>
          <a:p>
            <a:pPr indent="-276225" lvl="0" marL="457200" marR="25400" rtl="0" algn="l">
              <a:spcBef>
                <a:spcPts val="0"/>
              </a:spcBef>
              <a:spcAft>
                <a:spcPts val="0"/>
              </a:spcAft>
              <a:buClr>
                <a:srgbClr val="FFFFFF"/>
              </a:buClr>
              <a:buSzPct val="109090"/>
              <a:buFont typeface="Verdana"/>
              <a:buChar char="●"/>
            </a:pPr>
            <a:r>
              <a:rPr lang="en" sz="1100">
                <a:solidFill>
                  <a:srgbClr val="FFFFFF"/>
                </a:solidFill>
                <a:latin typeface="Courier New"/>
                <a:ea typeface="Courier New"/>
                <a:cs typeface="Courier New"/>
                <a:sym typeface="Courier New"/>
              </a:rPr>
              <a:t>maxHeaderSize</a:t>
            </a:r>
            <a:r>
              <a:rPr lang="en" sz="1200">
                <a:solidFill>
                  <a:srgbClr val="FFFFFF"/>
                </a:solidFill>
                <a:latin typeface="Verdana"/>
                <a:ea typeface="Verdana"/>
                <a:cs typeface="Verdana"/>
                <a:sym typeface="Verdana"/>
              </a:rPr>
              <a:t> </a:t>
            </a:r>
            <a:r>
              <a:rPr lang="en" sz="1000" u="sng">
                <a:solidFill>
                  <a:schemeClr val="hlink"/>
                </a:solidFill>
                <a:latin typeface="Courier New"/>
                <a:ea typeface="Courier New"/>
                <a:cs typeface="Courier New"/>
                <a:sym typeface="Courier New"/>
                <a:hlinkClick r:id="rId14"/>
              </a:rPr>
              <a:t>&lt;number&gt;</a:t>
            </a:r>
            <a:r>
              <a:rPr lang="en" sz="1200">
                <a:solidFill>
                  <a:srgbClr val="FFFFFF"/>
                </a:solidFill>
                <a:latin typeface="Verdana"/>
                <a:ea typeface="Verdana"/>
                <a:cs typeface="Verdana"/>
                <a:sym typeface="Verdana"/>
              </a:rPr>
              <a:t> Optionally overrides the value of </a:t>
            </a:r>
            <a:r>
              <a:rPr lang="en" sz="1100" u="sng">
                <a:solidFill>
                  <a:srgbClr val="FFFFFF"/>
                </a:solidFill>
                <a:latin typeface="Courier New"/>
                <a:ea typeface="Courier New"/>
                <a:cs typeface="Courier New"/>
                <a:sym typeface="Courier New"/>
                <a:hlinkClick r:id="rId15">
                  <a:extLst>
                    <a:ext uri="{A12FA001-AC4F-418D-AE19-62706E023703}">
                      <ahyp:hlinkClr val="tx"/>
                    </a:ext>
                  </a:extLst>
                </a:hlinkClick>
              </a:rPr>
              <a:t>--max-http-header-size</a:t>
            </a:r>
            <a:r>
              <a:rPr lang="en" sz="1200">
                <a:solidFill>
                  <a:srgbClr val="FFFFFF"/>
                </a:solidFill>
                <a:latin typeface="Verdana"/>
                <a:ea typeface="Verdana"/>
                <a:cs typeface="Verdana"/>
                <a:sym typeface="Verdana"/>
              </a:rPr>
              <a:t> for requests received by this server, i.e. the maximum length of request headers in bytes. </a:t>
            </a:r>
            <a:r>
              <a:rPr b="1" lang="en" sz="1200">
                <a:solidFill>
                  <a:srgbClr val="FFFFFF"/>
                </a:solidFill>
                <a:latin typeface="Verdana"/>
                <a:ea typeface="Verdana"/>
                <a:cs typeface="Verdana"/>
                <a:sym typeface="Verdana"/>
              </a:rPr>
              <a:t>Default:</a:t>
            </a:r>
            <a:r>
              <a:rPr lang="en" sz="1200">
                <a:solidFill>
                  <a:srgbClr val="FFFFFF"/>
                </a:solidFill>
                <a:latin typeface="Verdana"/>
                <a:ea typeface="Verdana"/>
                <a:cs typeface="Verdana"/>
                <a:sym typeface="Verdana"/>
              </a:rPr>
              <a:t> 16384 (16 KiB).</a:t>
            </a:r>
            <a:endParaRPr sz="1200">
              <a:solidFill>
                <a:srgbClr val="FFFFFF"/>
              </a:solidFill>
              <a:latin typeface="Verdana"/>
              <a:ea typeface="Verdana"/>
              <a:cs typeface="Verdana"/>
              <a:sym typeface="Verdana"/>
            </a:endParaRPr>
          </a:p>
          <a:p>
            <a:pPr indent="-276225" lvl="0" marL="457200" marR="25400" rtl="0" algn="l">
              <a:spcBef>
                <a:spcPts val="0"/>
              </a:spcBef>
              <a:spcAft>
                <a:spcPts val="0"/>
              </a:spcAft>
              <a:buClr>
                <a:srgbClr val="FFFFFF"/>
              </a:buClr>
              <a:buSzPct val="109090"/>
              <a:buFont typeface="Verdana"/>
              <a:buChar char="●"/>
            </a:pPr>
            <a:r>
              <a:rPr lang="en" sz="1100">
                <a:solidFill>
                  <a:srgbClr val="FFFFFF"/>
                </a:solidFill>
                <a:latin typeface="Courier New"/>
                <a:ea typeface="Courier New"/>
                <a:cs typeface="Courier New"/>
                <a:sym typeface="Courier New"/>
              </a:rPr>
              <a:t>noDelay</a:t>
            </a:r>
            <a:r>
              <a:rPr lang="en" sz="1200">
                <a:solidFill>
                  <a:srgbClr val="FFFFFF"/>
                </a:solidFill>
                <a:latin typeface="Verdana"/>
                <a:ea typeface="Verdana"/>
                <a:cs typeface="Verdana"/>
                <a:sym typeface="Verdana"/>
              </a:rPr>
              <a:t> </a:t>
            </a:r>
            <a:r>
              <a:rPr lang="en" sz="1000" u="sng">
                <a:solidFill>
                  <a:schemeClr val="hlink"/>
                </a:solidFill>
                <a:latin typeface="Courier New"/>
                <a:ea typeface="Courier New"/>
                <a:cs typeface="Courier New"/>
                <a:sym typeface="Courier New"/>
                <a:hlinkClick r:id="rId16"/>
              </a:rPr>
              <a:t>&lt;boolean&gt;</a:t>
            </a:r>
            <a:r>
              <a:rPr lang="en" sz="1200">
                <a:solidFill>
                  <a:srgbClr val="FFFFFF"/>
                </a:solidFill>
                <a:latin typeface="Verdana"/>
                <a:ea typeface="Verdana"/>
                <a:cs typeface="Verdana"/>
                <a:sym typeface="Verdana"/>
              </a:rPr>
              <a:t> If set to </a:t>
            </a:r>
            <a:r>
              <a:rPr lang="en" sz="1100">
                <a:solidFill>
                  <a:srgbClr val="FFFFFF"/>
                </a:solidFill>
                <a:latin typeface="Courier New"/>
                <a:ea typeface="Courier New"/>
                <a:cs typeface="Courier New"/>
                <a:sym typeface="Courier New"/>
              </a:rPr>
              <a:t>true</a:t>
            </a:r>
            <a:r>
              <a:rPr lang="en" sz="1200">
                <a:solidFill>
                  <a:srgbClr val="FFFFFF"/>
                </a:solidFill>
                <a:latin typeface="Verdana"/>
                <a:ea typeface="Verdana"/>
                <a:cs typeface="Verdana"/>
                <a:sym typeface="Verdana"/>
              </a:rPr>
              <a:t>, it disables the use of Nagle's algorithm immediately after a new incoming connection is received. </a:t>
            </a:r>
            <a:r>
              <a:rPr b="1" lang="en" sz="1200">
                <a:solidFill>
                  <a:srgbClr val="FFFFFF"/>
                </a:solidFill>
                <a:latin typeface="Verdana"/>
                <a:ea typeface="Verdana"/>
                <a:cs typeface="Verdana"/>
                <a:sym typeface="Verdana"/>
              </a:rPr>
              <a:t>Default:</a:t>
            </a:r>
            <a:r>
              <a:rPr lang="en" sz="1200">
                <a:solidFill>
                  <a:srgbClr val="FFFFFF"/>
                </a:solidFill>
                <a:latin typeface="Verdana"/>
                <a:ea typeface="Verdana"/>
                <a:cs typeface="Verdana"/>
                <a:sym typeface="Verdana"/>
              </a:rPr>
              <a:t> </a:t>
            </a:r>
            <a:r>
              <a:rPr lang="en" sz="1100">
                <a:solidFill>
                  <a:srgbClr val="FFFFFF"/>
                </a:solidFill>
                <a:latin typeface="Courier New"/>
                <a:ea typeface="Courier New"/>
                <a:cs typeface="Courier New"/>
                <a:sym typeface="Courier New"/>
              </a:rPr>
              <a:t>true</a:t>
            </a:r>
            <a:r>
              <a:rPr lang="en" sz="1200">
                <a:solidFill>
                  <a:srgbClr val="FFFFFF"/>
                </a:solidFill>
                <a:latin typeface="Verdana"/>
                <a:ea typeface="Verdana"/>
                <a:cs typeface="Verdana"/>
                <a:sym typeface="Verdana"/>
              </a:rPr>
              <a:t>.</a:t>
            </a:r>
            <a:endParaRPr sz="1200">
              <a:solidFill>
                <a:srgbClr val="FFFFFF"/>
              </a:solidFill>
              <a:latin typeface="Verdana"/>
              <a:ea typeface="Verdana"/>
              <a:cs typeface="Verdana"/>
              <a:sym typeface="Verdana"/>
            </a:endParaRPr>
          </a:p>
          <a:p>
            <a:pPr indent="-276225" lvl="0" marL="457200" marR="25400" rtl="0" algn="l">
              <a:spcBef>
                <a:spcPts val="0"/>
              </a:spcBef>
              <a:spcAft>
                <a:spcPts val="0"/>
              </a:spcAft>
              <a:buClr>
                <a:srgbClr val="FFFFFF"/>
              </a:buClr>
              <a:buSzPct val="109090"/>
              <a:buFont typeface="Verdana"/>
              <a:buChar char="●"/>
            </a:pPr>
            <a:r>
              <a:rPr lang="en" sz="1100">
                <a:solidFill>
                  <a:srgbClr val="FFFFFF"/>
                </a:solidFill>
                <a:latin typeface="Courier New"/>
                <a:ea typeface="Courier New"/>
                <a:cs typeface="Courier New"/>
                <a:sym typeface="Courier New"/>
              </a:rPr>
              <a:t>requestTimeout</a:t>
            </a:r>
            <a:r>
              <a:rPr lang="en" sz="1200">
                <a:solidFill>
                  <a:srgbClr val="FFFFFF"/>
                </a:solidFill>
                <a:latin typeface="Verdana"/>
                <a:ea typeface="Verdana"/>
                <a:cs typeface="Verdana"/>
                <a:sym typeface="Verdana"/>
              </a:rPr>
              <a:t>: Sets the timeout value in milliseconds for receiving the entire request from the client. See </a:t>
            </a:r>
            <a:r>
              <a:rPr lang="en" sz="1100" u="sng">
                <a:solidFill>
                  <a:srgbClr val="FFFFFF"/>
                </a:solidFill>
                <a:latin typeface="Courier New"/>
                <a:ea typeface="Courier New"/>
                <a:cs typeface="Courier New"/>
                <a:sym typeface="Courier New"/>
                <a:hlinkClick r:id="rId17">
                  <a:extLst>
                    <a:ext uri="{A12FA001-AC4F-418D-AE19-62706E023703}">
                      <ahyp:hlinkClr val="tx"/>
                    </a:ext>
                  </a:extLst>
                </a:hlinkClick>
              </a:rPr>
              <a:t>server.requestTimeout</a:t>
            </a:r>
            <a:r>
              <a:rPr lang="en" sz="1200">
                <a:solidFill>
                  <a:srgbClr val="FFFFFF"/>
                </a:solidFill>
                <a:latin typeface="Verdana"/>
                <a:ea typeface="Verdana"/>
                <a:cs typeface="Verdana"/>
                <a:sym typeface="Verdana"/>
              </a:rPr>
              <a:t> for more information. </a:t>
            </a:r>
            <a:r>
              <a:rPr b="1" lang="en" sz="1200">
                <a:solidFill>
                  <a:srgbClr val="FFFFFF"/>
                </a:solidFill>
                <a:latin typeface="Verdana"/>
                <a:ea typeface="Verdana"/>
                <a:cs typeface="Verdana"/>
                <a:sym typeface="Verdana"/>
              </a:rPr>
              <a:t>Default:</a:t>
            </a:r>
            <a:r>
              <a:rPr lang="en" sz="1200">
                <a:solidFill>
                  <a:srgbClr val="FFFFFF"/>
                </a:solidFill>
                <a:latin typeface="Verdana"/>
                <a:ea typeface="Verdana"/>
                <a:cs typeface="Verdana"/>
                <a:sym typeface="Verdana"/>
              </a:rPr>
              <a:t> </a:t>
            </a:r>
            <a:r>
              <a:rPr lang="en" sz="1100">
                <a:solidFill>
                  <a:srgbClr val="FFFFFF"/>
                </a:solidFill>
                <a:latin typeface="Courier New"/>
                <a:ea typeface="Courier New"/>
                <a:cs typeface="Courier New"/>
                <a:sym typeface="Courier New"/>
              </a:rPr>
              <a:t>300000</a:t>
            </a:r>
            <a:r>
              <a:rPr lang="en" sz="1200">
                <a:solidFill>
                  <a:srgbClr val="FFFFFF"/>
                </a:solidFill>
                <a:latin typeface="Verdana"/>
                <a:ea typeface="Verdana"/>
                <a:cs typeface="Verdana"/>
                <a:sym typeface="Verdana"/>
              </a:rPr>
              <a:t>.</a:t>
            </a:r>
            <a:endParaRPr sz="1200">
              <a:solidFill>
                <a:srgbClr val="FFFFFF"/>
              </a:solidFill>
              <a:latin typeface="Verdana"/>
              <a:ea typeface="Verdana"/>
              <a:cs typeface="Verdana"/>
              <a:sym typeface="Verdana"/>
            </a:endParaRPr>
          </a:p>
          <a:p>
            <a:pPr indent="-276225" lvl="0" marL="457200" marR="25400" rtl="0" algn="l">
              <a:spcBef>
                <a:spcPts val="0"/>
              </a:spcBef>
              <a:spcAft>
                <a:spcPts val="0"/>
              </a:spcAft>
              <a:buClr>
                <a:srgbClr val="FFFFFF"/>
              </a:buClr>
              <a:buSzPct val="109090"/>
              <a:buFont typeface="Verdana"/>
              <a:buChar char="●"/>
            </a:pPr>
            <a:r>
              <a:rPr lang="en" sz="1100">
                <a:solidFill>
                  <a:srgbClr val="FFFFFF"/>
                </a:solidFill>
                <a:latin typeface="Courier New"/>
                <a:ea typeface="Courier New"/>
                <a:cs typeface="Courier New"/>
                <a:sym typeface="Courier New"/>
              </a:rPr>
              <a:t>requireHostHeader</a:t>
            </a:r>
            <a:r>
              <a:rPr lang="en" sz="1200">
                <a:solidFill>
                  <a:srgbClr val="FFFFFF"/>
                </a:solidFill>
                <a:latin typeface="Verdana"/>
                <a:ea typeface="Verdana"/>
                <a:cs typeface="Verdana"/>
                <a:sym typeface="Verdana"/>
              </a:rPr>
              <a:t> </a:t>
            </a:r>
            <a:r>
              <a:rPr lang="en" sz="1000" u="sng">
                <a:solidFill>
                  <a:schemeClr val="hlink"/>
                </a:solidFill>
                <a:latin typeface="Courier New"/>
                <a:ea typeface="Courier New"/>
                <a:cs typeface="Courier New"/>
                <a:sym typeface="Courier New"/>
                <a:hlinkClick r:id="rId18"/>
              </a:rPr>
              <a:t>&lt;boolean&gt;</a:t>
            </a:r>
            <a:r>
              <a:rPr lang="en" sz="1200">
                <a:solidFill>
                  <a:srgbClr val="FFFFFF"/>
                </a:solidFill>
                <a:latin typeface="Verdana"/>
                <a:ea typeface="Verdana"/>
                <a:cs typeface="Verdana"/>
                <a:sym typeface="Verdana"/>
              </a:rPr>
              <a:t> If set to </a:t>
            </a:r>
            <a:r>
              <a:rPr lang="en" sz="1100">
                <a:solidFill>
                  <a:srgbClr val="FFFFFF"/>
                </a:solidFill>
                <a:latin typeface="Courier New"/>
                <a:ea typeface="Courier New"/>
                <a:cs typeface="Courier New"/>
                <a:sym typeface="Courier New"/>
              </a:rPr>
              <a:t>true</a:t>
            </a:r>
            <a:r>
              <a:rPr lang="en" sz="1200">
                <a:solidFill>
                  <a:srgbClr val="FFFFFF"/>
                </a:solidFill>
                <a:latin typeface="Verdana"/>
                <a:ea typeface="Verdana"/>
                <a:cs typeface="Verdana"/>
                <a:sym typeface="Verdana"/>
              </a:rPr>
              <a:t>, it forces the server to respond with a 400 (Bad Request) status code to any HTTP/1.1 request message that lacks a Host header (as mandated by the specification). </a:t>
            </a:r>
            <a:r>
              <a:rPr b="1" lang="en" sz="1200">
                <a:solidFill>
                  <a:srgbClr val="FFFFFF"/>
                </a:solidFill>
                <a:latin typeface="Verdana"/>
                <a:ea typeface="Verdana"/>
                <a:cs typeface="Verdana"/>
                <a:sym typeface="Verdana"/>
              </a:rPr>
              <a:t>Default: </a:t>
            </a:r>
            <a:r>
              <a:rPr lang="en" sz="1100">
                <a:solidFill>
                  <a:srgbClr val="FFFFFF"/>
                </a:solidFill>
                <a:latin typeface="Courier New"/>
                <a:ea typeface="Courier New"/>
                <a:cs typeface="Courier New"/>
                <a:sym typeface="Courier New"/>
              </a:rPr>
              <a:t>true</a:t>
            </a:r>
            <a:r>
              <a:rPr lang="en" sz="1200">
                <a:solidFill>
                  <a:srgbClr val="FFFFFF"/>
                </a:solidFill>
                <a:latin typeface="Verdana"/>
                <a:ea typeface="Verdana"/>
                <a:cs typeface="Verdana"/>
                <a:sym typeface="Verdana"/>
              </a:rPr>
              <a:t>.</a:t>
            </a:r>
            <a:endParaRPr sz="1200">
              <a:solidFill>
                <a:srgbClr val="FFFFFF"/>
              </a:solidFill>
              <a:latin typeface="Verdana"/>
              <a:ea typeface="Verdana"/>
              <a:cs typeface="Verdana"/>
              <a:sym typeface="Verdana"/>
            </a:endParaRPr>
          </a:p>
          <a:p>
            <a:pPr indent="-276225" lvl="0" marL="457200" marR="25400" rtl="0" algn="l">
              <a:spcBef>
                <a:spcPts val="0"/>
              </a:spcBef>
              <a:spcAft>
                <a:spcPts val="0"/>
              </a:spcAft>
              <a:buClr>
                <a:srgbClr val="FFFFFF"/>
              </a:buClr>
              <a:buSzPct val="109090"/>
              <a:buFont typeface="Verdana"/>
              <a:buChar char="●"/>
            </a:pPr>
            <a:r>
              <a:rPr lang="en" sz="1100">
                <a:solidFill>
                  <a:srgbClr val="FFFFFF"/>
                </a:solidFill>
                <a:latin typeface="Courier New"/>
                <a:ea typeface="Courier New"/>
                <a:cs typeface="Courier New"/>
                <a:sym typeface="Courier New"/>
              </a:rPr>
              <a:t>ServerResponse</a:t>
            </a:r>
            <a:r>
              <a:rPr lang="en" sz="1200">
                <a:solidFill>
                  <a:srgbClr val="FFFFFF"/>
                </a:solidFill>
                <a:latin typeface="Verdana"/>
                <a:ea typeface="Verdana"/>
                <a:cs typeface="Verdana"/>
                <a:sym typeface="Verdana"/>
              </a:rPr>
              <a:t> </a:t>
            </a:r>
            <a:r>
              <a:rPr lang="en" sz="1000" u="sng">
                <a:solidFill>
                  <a:schemeClr val="hlink"/>
                </a:solidFill>
                <a:latin typeface="Courier New"/>
                <a:ea typeface="Courier New"/>
                <a:cs typeface="Courier New"/>
                <a:sym typeface="Courier New"/>
                <a:hlinkClick r:id="rId19"/>
              </a:rPr>
              <a:t>&lt;http.ServerResponse&gt;</a:t>
            </a:r>
            <a:r>
              <a:rPr lang="en" sz="1200">
                <a:solidFill>
                  <a:srgbClr val="FFFFFF"/>
                </a:solidFill>
                <a:latin typeface="Verdana"/>
                <a:ea typeface="Verdana"/>
                <a:cs typeface="Verdana"/>
                <a:sym typeface="Verdana"/>
              </a:rPr>
              <a:t> Specifies the </a:t>
            </a:r>
            <a:r>
              <a:rPr lang="en" sz="1100">
                <a:solidFill>
                  <a:srgbClr val="FFFFFF"/>
                </a:solidFill>
                <a:latin typeface="Courier New"/>
                <a:ea typeface="Courier New"/>
                <a:cs typeface="Courier New"/>
                <a:sym typeface="Courier New"/>
              </a:rPr>
              <a:t>ServerResponse</a:t>
            </a:r>
            <a:r>
              <a:rPr lang="en" sz="1200">
                <a:solidFill>
                  <a:srgbClr val="FFFFFF"/>
                </a:solidFill>
                <a:latin typeface="Verdana"/>
                <a:ea typeface="Verdana"/>
                <a:cs typeface="Verdana"/>
                <a:sym typeface="Verdana"/>
              </a:rPr>
              <a:t> class to be used. Useful for extending the original </a:t>
            </a:r>
            <a:r>
              <a:rPr lang="en" sz="1100">
                <a:solidFill>
                  <a:srgbClr val="FFFFFF"/>
                </a:solidFill>
                <a:latin typeface="Courier New"/>
                <a:ea typeface="Courier New"/>
                <a:cs typeface="Courier New"/>
                <a:sym typeface="Courier New"/>
              </a:rPr>
              <a:t>ServerResponse</a:t>
            </a:r>
            <a:r>
              <a:rPr lang="en" sz="1200">
                <a:solidFill>
                  <a:srgbClr val="FFFFFF"/>
                </a:solidFill>
                <a:latin typeface="Verdana"/>
                <a:ea typeface="Verdana"/>
                <a:cs typeface="Verdana"/>
                <a:sym typeface="Verdana"/>
              </a:rPr>
              <a:t>. </a:t>
            </a:r>
            <a:r>
              <a:rPr b="1" lang="en" sz="1200">
                <a:solidFill>
                  <a:srgbClr val="FFFFFF"/>
                </a:solidFill>
                <a:latin typeface="Verdana"/>
                <a:ea typeface="Verdana"/>
                <a:cs typeface="Verdana"/>
                <a:sym typeface="Verdana"/>
              </a:rPr>
              <a:t>Default:</a:t>
            </a:r>
            <a:r>
              <a:rPr lang="en" sz="1200">
                <a:solidFill>
                  <a:srgbClr val="FFFFFF"/>
                </a:solidFill>
                <a:latin typeface="Verdana"/>
                <a:ea typeface="Verdana"/>
                <a:cs typeface="Verdana"/>
                <a:sym typeface="Verdana"/>
              </a:rPr>
              <a:t> </a:t>
            </a:r>
            <a:r>
              <a:rPr lang="en" sz="1100">
                <a:solidFill>
                  <a:srgbClr val="FFFFFF"/>
                </a:solidFill>
                <a:latin typeface="Courier New"/>
                <a:ea typeface="Courier New"/>
                <a:cs typeface="Courier New"/>
                <a:sym typeface="Courier New"/>
              </a:rPr>
              <a:t>ServerResponse</a:t>
            </a:r>
            <a:r>
              <a:rPr lang="en" sz="1200">
                <a:solidFill>
                  <a:srgbClr val="FFFFFF"/>
                </a:solidFill>
                <a:latin typeface="Verdana"/>
                <a:ea typeface="Verdana"/>
                <a:cs typeface="Verdana"/>
                <a:sym typeface="Verdana"/>
              </a:rPr>
              <a:t>.</a:t>
            </a:r>
            <a:endParaRPr sz="1200">
              <a:solidFill>
                <a:srgbClr val="FFFFFF"/>
              </a:solidFill>
              <a:latin typeface="Verdana"/>
              <a:ea typeface="Verdana"/>
              <a:cs typeface="Verdana"/>
              <a:sym typeface="Verdana"/>
            </a:endParaRPr>
          </a:p>
          <a:p>
            <a:pPr indent="-276225" lvl="0" marL="457200" marR="25400" rtl="0" algn="l">
              <a:spcBef>
                <a:spcPts val="0"/>
              </a:spcBef>
              <a:spcAft>
                <a:spcPts val="0"/>
              </a:spcAft>
              <a:buClr>
                <a:srgbClr val="FFFFFF"/>
              </a:buClr>
              <a:buSzPct val="109090"/>
              <a:buFont typeface="Verdana"/>
              <a:buChar char="●"/>
            </a:pPr>
            <a:r>
              <a:rPr lang="en" sz="1100">
                <a:solidFill>
                  <a:srgbClr val="FFFFFF"/>
                </a:solidFill>
                <a:latin typeface="Courier New"/>
                <a:ea typeface="Courier New"/>
                <a:cs typeface="Courier New"/>
                <a:sym typeface="Courier New"/>
              </a:rPr>
              <a:t>uniqueHeaders</a:t>
            </a:r>
            <a:r>
              <a:rPr lang="en" sz="1200">
                <a:solidFill>
                  <a:srgbClr val="FFFFFF"/>
                </a:solidFill>
                <a:latin typeface="Verdana"/>
                <a:ea typeface="Verdana"/>
                <a:cs typeface="Verdana"/>
                <a:sym typeface="Verdana"/>
              </a:rPr>
              <a:t> </a:t>
            </a:r>
            <a:r>
              <a:rPr lang="en" sz="1000" u="sng">
                <a:solidFill>
                  <a:schemeClr val="hlink"/>
                </a:solidFill>
                <a:latin typeface="Courier New"/>
                <a:ea typeface="Courier New"/>
                <a:cs typeface="Courier New"/>
                <a:sym typeface="Courier New"/>
                <a:hlinkClick r:id="rId20"/>
              </a:rPr>
              <a:t>&lt;Array&gt;</a:t>
            </a:r>
            <a:r>
              <a:rPr lang="en" sz="1200">
                <a:solidFill>
                  <a:srgbClr val="FFFFFF"/>
                </a:solidFill>
                <a:latin typeface="Verdana"/>
                <a:ea typeface="Verdana"/>
                <a:cs typeface="Verdana"/>
                <a:sym typeface="Verdana"/>
              </a:rPr>
              <a:t> A list of response headers that should be sent only once. If the header's value is an array, the items will be joined using </a:t>
            </a:r>
            <a:r>
              <a:rPr lang="en" sz="1100">
                <a:solidFill>
                  <a:srgbClr val="FFFFFF"/>
                </a:solidFill>
                <a:latin typeface="Courier New"/>
                <a:ea typeface="Courier New"/>
                <a:cs typeface="Courier New"/>
                <a:sym typeface="Courier New"/>
              </a:rPr>
              <a:t>; </a:t>
            </a:r>
            <a:r>
              <a:rPr lang="en" sz="1200">
                <a:solidFill>
                  <a:srgbClr val="FFFFFF"/>
                </a:solidFill>
                <a:latin typeface="Verdana"/>
                <a:ea typeface="Verdana"/>
                <a:cs typeface="Verdana"/>
                <a:sym typeface="Verdana"/>
              </a:rPr>
              <a:t>.</a:t>
            </a:r>
            <a:endParaRPr sz="1200">
              <a:solidFill>
                <a:srgbClr val="FFFFFF"/>
              </a:solidFill>
              <a:latin typeface="Verdana"/>
              <a:ea typeface="Verdana"/>
              <a:cs typeface="Verdana"/>
              <a:sym typeface="Verdana"/>
            </a:endParaRPr>
          </a:p>
          <a:p>
            <a:pPr indent="-276225" lvl="0" marL="457200" marR="25400" rtl="0" algn="l">
              <a:spcBef>
                <a:spcPts val="0"/>
              </a:spcBef>
              <a:spcAft>
                <a:spcPts val="0"/>
              </a:spcAft>
              <a:buClr>
                <a:srgbClr val="FFFFFF"/>
              </a:buClr>
              <a:buSzPct val="109090"/>
              <a:buFont typeface="Verdana"/>
              <a:buChar char="●"/>
            </a:pPr>
            <a:r>
              <a:rPr lang="en" sz="1100">
                <a:solidFill>
                  <a:srgbClr val="FFFFFF"/>
                </a:solidFill>
                <a:latin typeface="Courier New"/>
                <a:ea typeface="Courier New"/>
                <a:cs typeface="Courier New"/>
                <a:sym typeface="Courier New"/>
              </a:rPr>
              <a:t>rejectNonStandardBodyWrites</a:t>
            </a:r>
            <a:r>
              <a:rPr lang="en" sz="1200">
                <a:solidFill>
                  <a:srgbClr val="FFFFFF"/>
                </a:solidFill>
                <a:latin typeface="Verdana"/>
                <a:ea typeface="Verdana"/>
                <a:cs typeface="Verdana"/>
                <a:sym typeface="Verdana"/>
              </a:rPr>
              <a:t> </a:t>
            </a:r>
            <a:r>
              <a:rPr lang="en" sz="1000" u="sng">
                <a:solidFill>
                  <a:schemeClr val="hlink"/>
                </a:solidFill>
                <a:latin typeface="Courier New"/>
                <a:ea typeface="Courier New"/>
                <a:cs typeface="Courier New"/>
                <a:sym typeface="Courier New"/>
                <a:hlinkClick r:id="rId21"/>
              </a:rPr>
              <a:t>&lt;boolean&gt;</a:t>
            </a:r>
            <a:r>
              <a:rPr lang="en" sz="1200">
                <a:solidFill>
                  <a:srgbClr val="FFFFFF"/>
                </a:solidFill>
                <a:latin typeface="Verdana"/>
                <a:ea typeface="Verdana"/>
                <a:cs typeface="Verdana"/>
                <a:sym typeface="Verdana"/>
              </a:rPr>
              <a:t> If set to </a:t>
            </a:r>
            <a:r>
              <a:rPr lang="en" sz="1100">
                <a:solidFill>
                  <a:srgbClr val="FFFFFF"/>
                </a:solidFill>
                <a:latin typeface="Courier New"/>
                <a:ea typeface="Courier New"/>
                <a:cs typeface="Courier New"/>
                <a:sym typeface="Courier New"/>
              </a:rPr>
              <a:t>true</a:t>
            </a:r>
            <a:r>
              <a:rPr lang="en" sz="1200">
                <a:solidFill>
                  <a:srgbClr val="FFFFFF"/>
                </a:solidFill>
                <a:latin typeface="Verdana"/>
                <a:ea typeface="Verdana"/>
                <a:cs typeface="Verdana"/>
                <a:sym typeface="Verdana"/>
              </a:rPr>
              <a:t>, an error is thrown when writing to an HTTP response which does not have a body. </a:t>
            </a:r>
            <a:r>
              <a:rPr b="1" lang="en" sz="1200">
                <a:solidFill>
                  <a:srgbClr val="FFFFFF"/>
                </a:solidFill>
                <a:latin typeface="Verdana"/>
                <a:ea typeface="Verdana"/>
                <a:cs typeface="Verdana"/>
                <a:sym typeface="Verdana"/>
              </a:rPr>
              <a:t>Default:</a:t>
            </a:r>
            <a:r>
              <a:rPr lang="en" sz="1200">
                <a:solidFill>
                  <a:srgbClr val="FFFFFF"/>
                </a:solidFill>
                <a:latin typeface="Verdana"/>
                <a:ea typeface="Verdana"/>
                <a:cs typeface="Verdana"/>
                <a:sym typeface="Verdana"/>
              </a:rPr>
              <a:t> </a:t>
            </a:r>
            <a:r>
              <a:rPr lang="en" sz="1100">
                <a:solidFill>
                  <a:srgbClr val="FFFFFF"/>
                </a:solidFill>
                <a:latin typeface="Courier New"/>
                <a:ea typeface="Courier New"/>
                <a:cs typeface="Courier New"/>
                <a:sym typeface="Courier New"/>
              </a:rPr>
              <a:t>false</a:t>
            </a:r>
            <a:r>
              <a:rPr lang="en" sz="1200">
                <a:solidFill>
                  <a:srgbClr val="FFFFFF"/>
                </a:solidFill>
                <a:latin typeface="Verdana"/>
                <a:ea typeface="Verdana"/>
                <a:cs typeface="Verdana"/>
                <a:sym typeface="Verdana"/>
              </a:rPr>
              <a:t>.</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6" name="Shape 2296"/>
        <p:cNvGrpSpPr/>
        <p:nvPr/>
      </p:nvGrpSpPr>
      <p:grpSpPr>
        <a:xfrm>
          <a:off x="0" y="0"/>
          <a:ext cx="0" cy="0"/>
          <a:chOff x="0" y="0"/>
          <a:chExt cx="0" cy="0"/>
        </a:xfrm>
      </p:grpSpPr>
      <p:sp>
        <p:nvSpPr>
          <p:cNvPr id="2297" name="Google Shape;2297;p2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options</a:t>
            </a:r>
            <a:endParaRPr/>
          </a:p>
        </p:txBody>
      </p:sp>
      <p:sp>
        <p:nvSpPr>
          <p:cNvPr id="2298" name="Google Shape;2298;p2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marR="25400" rtl="0" algn="l">
              <a:spcBef>
                <a:spcPts val="0"/>
              </a:spcBef>
              <a:spcAft>
                <a:spcPts val="0"/>
              </a:spcAft>
              <a:buClr>
                <a:srgbClr val="FFFFFF"/>
              </a:buClr>
              <a:buSzPts val="1200"/>
              <a:buFont typeface="Verdana"/>
              <a:buChar char="●"/>
            </a:pPr>
            <a:r>
              <a:rPr lang="en" sz="1100">
                <a:solidFill>
                  <a:srgbClr val="FFFFFF"/>
                </a:solidFill>
                <a:latin typeface="Courier New"/>
                <a:ea typeface="Courier New"/>
                <a:cs typeface="Courier New"/>
                <a:sym typeface="Courier New"/>
              </a:rPr>
              <a:t>noDelay</a:t>
            </a:r>
            <a:r>
              <a:rPr lang="en" sz="1200">
                <a:solidFill>
                  <a:srgbClr val="FFFFFF"/>
                </a:solidFill>
                <a:latin typeface="Verdana"/>
                <a:ea typeface="Verdana"/>
                <a:cs typeface="Verdana"/>
                <a:sym typeface="Verdana"/>
              </a:rPr>
              <a:t> </a:t>
            </a:r>
            <a:r>
              <a:rPr lang="en" sz="1000" u="sng">
                <a:solidFill>
                  <a:schemeClr val="accent5"/>
                </a:solidFill>
                <a:latin typeface="Courier New"/>
                <a:ea typeface="Courier New"/>
                <a:cs typeface="Courier New"/>
                <a:sym typeface="Courier New"/>
                <a:hlinkClick r:id="rId3">
                  <a:extLst>
                    <a:ext uri="{A12FA001-AC4F-418D-AE19-62706E023703}">
                      <ahyp:hlinkClr val="tx"/>
                    </a:ext>
                  </a:extLst>
                </a:hlinkClick>
              </a:rPr>
              <a:t>&lt;boolean&gt;</a:t>
            </a:r>
            <a:r>
              <a:rPr lang="en" sz="1200">
                <a:solidFill>
                  <a:srgbClr val="FFFFFF"/>
                </a:solidFill>
                <a:latin typeface="Verdana"/>
                <a:ea typeface="Verdana"/>
                <a:cs typeface="Verdana"/>
                <a:sym typeface="Verdana"/>
              </a:rPr>
              <a:t> - Disable Nagle's algorithm on new created connections (default true)</a:t>
            </a:r>
            <a:endParaRPr sz="1200">
              <a:solidFill>
                <a:srgbClr val="FFFFFF"/>
              </a:solidFill>
              <a:latin typeface="Verdana"/>
              <a:ea typeface="Verdana"/>
              <a:cs typeface="Verdana"/>
              <a:sym typeface="Verdana"/>
            </a:endParaRPr>
          </a:p>
          <a:p>
            <a:pPr indent="-304800" lvl="0" marL="457200" marR="25400" rtl="0" algn="l">
              <a:spcBef>
                <a:spcPts val="0"/>
              </a:spcBef>
              <a:spcAft>
                <a:spcPts val="0"/>
              </a:spcAft>
              <a:buClr>
                <a:srgbClr val="FFFFFF"/>
              </a:buClr>
              <a:buSzPts val="1200"/>
              <a:buFont typeface="Verdana"/>
              <a:buChar char="●"/>
            </a:pPr>
            <a:r>
              <a:rPr lang="en" sz="1100">
                <a:solidFill>
                  <a:srgbClr val="FFFFFF"/>
                </a:solidFill>
                <a:latin typeface="Courier New"/>
                <a:ea typeface="Courier New"/>
                <a:cs typeface="Courier New"/>
                <a:sym typeface="Courier New"/>
              </a:rPr>
              <a:t>requestTimeout &lt;ms&gt;</a:t>
            </a:r>
            <a:r>
              <a:rPr lang="en" sz="1200">
                <a:solidFill>
                  <a:srgbClr val="FFFFFF"/>
                </a:solidFill>
                <a:latin typeface="Verdana"/>
                <a:ea typeface="Verdana"/>
                <a:cs typeface="Verdana"/>
                <a:sym typeface="Verdana"/>
              </a:rPr>
              <a:t>: - How long to wait for a client request to fully received (</a:t>
            </a:r>
            <a:r>
              <a:rPr lang="en" sz="1100">
                <a:solidFill>
                  <a:srgbClr val="FFFFFF"/>
                </a:solidFill>
                <a:latin typeface="Courier New"/>
                <a:ea typeface="Courier New"/>
                <a:cs typeface="Courier New"/>
                <a:sym typeface="Courier New"/>
              </a:rPr>
              <a:t>300,000)</a:t>
            </a:r>
            <a:endParaRPr sz="1100">
              <a:solidFill>
                <a:srgbClr val="FFFFFF"/>
              </a:solidFill>
              <a:latin typeface="Courier New"/>
              <a:ea typeface="Courier New"/>
              <a:cs typeface="Courier New"/>
              <a:sym typeface="Courier New"/>
            </a:endParaRPr>
          </a:p>
          <a:p>
            <a:pPr indent="-298450" lvl="0" marL="457200" marR="25400" rtl="0" algn="l">
              <a:spcBef>
                <a:spcPts val="0"/>
              </a:spcBef>
              <a:spcAft>
                <a:spcPts val="0"/>
              </a:spcAft>
              <a:buClr>
                <a:srgbClr val="FFFFFF"/>
              </a:buClr>
              <a:buSzPts val="1100"/>
              <a:buFont typeface="Courier New"/>
              <a:buChar char="●"/>
            </a:pPr>
            <a:r>
              <a:rPr lang="en" sz="1100">
                <a:solidFill>
                  <a:srgbClr val="FFFFFF"/>
                </a:solidFill>
                <a:latin typeface="Courier New"/>
                <a:ea typeface="Courier New"/>
                <a:cs typeface="Courier New"/>
                <a:sym typeface="Courier New"/>
              </a:rPr>
              <a:t>headersTimeout &lt;ms&gt;</a:t>
            </a:r>
            <a:r>
              <a:rPr lang="en" sz="1200">
                <a:solidFill>
                  <a:srgbClr val="FFFFFF"/>
                </a:solidFill>
                <a:latin typeface="Verdana"/>
                <a:ea typeface="Verdana"/>
                <a:cs typeface="Verdana"/>
                <a:sym typeface="Verdana"/>
              </a:rPr>
              <a:t>: How llong to wait for a client HTTP headers to fully received </a:t>
            </a:r>
            <a:r>
              <a:rPr b="1" lang="en" sz="1200">
                <a:solidFill>
                  <a:srgbClr val="FFFFFF"/>
                </a:solidFill>
                <a:latin typeface="Verdana"/>
                <a:ea typeface="Verdana"/>
                <a:cs typeface="Verdana"/>
                <a:sym typeface="Verdana"/>
              </a:rPr>
              <a:t>(</a:t>
            </a:r>
            <a:r>
              <a:rPr lang="en" sz="1100">
                <a:solidFill>
                  <a:srgbClr val="FFFFFF"/>
                </a:solidFill>
                <a:latin typeface="Courier New"/>
                <a:ea typeface="Courier New"/>
                <a:cs typeface="Courier New"/>
                <a:sym typeface="Courier New"/>
              </a:rPr>
              <a:t>60,000</a:t>
            </a:r>
            <a:r>
              <a:rPr lang="en" sz="1200">
                <a:solidFill>
                  <a:srgbClr val="FFFFFF"/>
                </a:solidFill>
                <a:latin typeface="Verdana"/>
                <a:ea typeface="Verdana"/>
                <a:cs typeface="Verdana"/>
                <a:sym typeface="Verdana"/>
              </a:rPr>
              <a:t>)</a:t>
            </a:r>
            <a:endParaRPr sz="1100">
              <a:solidFill>
                <a:srgbClr val="FFFFFF"/>
              </a:solidFill>
              <a:latin typeface="Courier New"/>
              <a:ea typeface="Courier New"/>
              <a:cs typeface="Courier New"/>
              <a:sym typeface="Courier New"/>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2" name="Shape 2302"/>
        <p:cNvGrpSpPr/>
        <p:nvPr/>
      </p:nvGrpSpPr>
      <p:grpSpPr>
        <a:xfrm>
          <a:off x="0" y="0"/>
          <a:ext cx="0" cy="0"/>
          <a:chOff x="0" y="0"/>
          <a:chExt cx="0" cy="0"/>
        </a:xfrm>
      </p:grpSpPr>
      <p:sp>
        <p:nvSpPr>
          <p:cNvPr id="2303" name="Google Shape;2303;p2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pic>
        <p:nvPicPr>
          <p:cNvPr id="2304" name="Google Shape;2304;p241"/>
          <p:cNvPicPr preferRelativeResize="0"/>
          <p:nvPr/>
        </p:nvPicPr>
        <p:blipFill>
          <a:blip r:embed="rId3">
            <a:alphaModFix/>
          </a:blip>
          <a:stretch>
            <a:fillRect/>
          </a:stretch>
        </p:blipFill>
        <p:spPr>
          <a:xfrm>
            <a:off x="256125" y="1092350"/>
            <a:ext cx="7054152" cy="3740624"/>
          </a:xfrm>
          <a:prstGeom prst="rect">
            <a:avLst/>
          </a:prstGeom>
          <a:noFill/>
          <a:ln>
            <a:noFill/>
          </a:ln>
        </p:spPr>
      </p:pic>
      <p:cxnSp>
        <p:nvCxnSpPr>
          <p:cNvPr id="2305" name="Google Shape;2305;p241"/>
          <p:cNvCxnSpPr/>
          <p:nvPr/>
        </p:nvCxnSpPr>
        <p:spPr>
          <a:xfrm flipH="1">
            <a:off x="4575875" y="1612975"/>
            <a:ext cx="1294500" cy="131400"/>
          </a:xfrm>
          <a:prstGeom prst="straightConnector1">
            <a:avLst/>
          </a:prstGeom>
          <a:noFill/>
          <a:ln cap="flat" cmpd="sng" w="9525">
            <a:solidFill>
              <a:srgbClr val="FF0000"/>
            </a:solidFill>
            <a:prstDash val="solid"/>
            <a:round/>
            <a:headEnd len="med" w="med" type="none"/>
            <a:tailEnd len="med" w="med" type="triangle"/>
          </a:ln>
        </p:spPr>
      </p:cxnSp>
      <p:cxnSp>
        <p:nvCxnSpPr>
          <p:cNvPr id="2306" name="Google Shape;2306;p241"/>
          <p:cNvCxnSpPr/>
          <p:nvPr/>
        </p:nvCxnSpPr>
        <p:spPr>
          <a:xfrm flipH="1">
            <a:off x="4132825" y="2056125"/>
            <a:ext cx="1170000" cy="138600"/>
          </a:xfrm>
          <a:prstGeom prst="straightConnector1">
            <a:avLst/>
          </a:prstGeom>
          <a:noFill/>
          <a:ln cap="flat" cmpd="sng" w="9525">
            <a:solidFill>
              <a:srgbClr val="FF0000"/>
            </a:solidFill>
            <a:prstDash val="solid"/>
            <a:round/>
            <a:headEnd len="med" w="med" type="none"/>
            <a:tailEnd len="med" w="med" type="triangle"/>
          </a:ln>
        </p:spPr>
      </p:cxnSp>
      <p:sp>
        <p:nvSpPr>
          <p:cNvPr id="2307" name="Google Shape;2307;p241"/>
          <p:cNvSpPr txBox="1"/>
          <p:nvPr/>
        </p:nvSpPr>
        <p:spPr>
          <a:xfrm>
            <a:off x="5254350" y="1190825"/>
            <a:ext cx="22290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Create server object</a:t>
            </a:r>
            <a:endParaRPr sz="1500">
              <a:solidFill>
                <a:schemeClr val="lt2"/>
              </a:solidFill>
            </a:endParaRPr>
          </a:p>
        </p:txBody>
      </p:sp>
      <p:sp>
        <p:nvSpPr>
          <p:cNvPr id="2308" name="Google Shape;2308;p241"/>
          <p:cNvSpPr txBox="1"/>
          <p:nvPr/>
        </p:nvSpPr>
        <p:spPr>
          <a:xfrm>
            <a:off x="5365225" y="1813950"/>
            <a:ext cx="22290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wait on a request event</a:t>
            </a:r>
            <a:endParaRPr sz="1500">
              <a:solidFill>
                <a:schemeClr val="lt2"/>
              </a:solidFill>
            </a:endParaRPr>
          </a:p>
        </p:txBody>
      </p:sp>
      <p:sp>
        <p:nvSpPr>
          <p:cNvPr id="2309" name="Google Shape;2309;p241"/>
          <p:cNvSpPr txBox="1"/>
          <p:nvPr/>
        </p:nvSpPr>
        <p:spPr>
          <a:xfrm>
            <a:off x="5081275" y="3206238"/>
            <a:ext cx="22290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Write the response</a:t>
            </a:r>
            <a:endParaRPr sz="1500">
              <a:solidFill>
                <a:schemeClr val="lt2"/>
              </a:solidFill>
            </a:endParaRPr>
          </a:p>
        </p:txBody>
      </p:sp>
      <p:cxnSp>
        <p:nvCxnSpPr>
          <p:cNvPr id="2310" name="Google Shape;2310;p241"/>
          <p:cNvCxnSpPr>
            <a:stCxn id="2309" idx="1"/>
          </p:cNvCxnSpPr>
          <p:nvPr/>
        </p:nvCxnSpPr>
        <p:spPr>
          <a:xfrm rot="10800000">
            <a:off x="2319175" y="3281988"/>
            <a:ext cx="2762100" cy="83400"/>
          </a:xfrm>
          <a:prstGeom prst="straightConnector1">
            <a:avLst/>
          </a:prstGeom>
          <a:noFill/>
          <a:ln cap="flat" cmpd="sng" w="9525">
            <a:solidFill>
              <a:srgbClr val="FF0000"/>
            </a:solidFill>
            <a:prstDash val="solid"/>
            <a:round/>
            <a:headEnd len="med" w="med" type="none"/>
            <a:tailEnd len="med" w="med" type="triangle"/>
          </a:ln>
        </p:spPr>
      </p:cxnSp>
      <p:cxnSp>
        <p:nvCxnSpPr>
          <p:cNvPr id="2311" name="Google Shape;2311;p241"/>
          <p:cNvCxnSpPr/>
          <p:nvPr/>
        </p:nvCxnSpPr>
        <p:spPr>
          <a:xfrm flipH="1">
            <a:off x="4818125" y="4077450"/>
            <a:ext cx="1003800" cy="159300"/>
          </a:xfrm>
          <a:prstGeom prst="straightConnector1">
            <a:avLst/>
          </a:prstGeom>
          <a:noFill/>
          <a:ln cap="flat" cmpd="sng" w="9525">
            <a:solidFill>
              <a:srgbClr val="FF0000"/>
            </a:solidFill>
            <a:prstDash val="solid"/>
            <a:round/>
            <a:headEnd len="med" w="med" type="none"/>
            <a:tailEnd len="med" w="med" type="triangle"/>
          </a:ln>
        </p:spPr>
      </p:cxnSp>
      <p:sp>
        <p:nvSpPr>
          <p:cNvPr id="2312" name="Google Shape;2312;p241"/>
          <p:cNvSpPr txBox="1"/>
          <p:nvPr/>
        </p:nvSpPr>
        <p:spPr>
          <a:xfrm>
            <a:off x="5994975" y="3662225"/>
            <a:ext cx="2637600" cy="6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Poll phase listening (socket bound , epoll_wait is called)</a:t>
            </a:r>
            <a:endParaRPr sz="1500">
              <a:solidFill>
                <a:schemeClr val="lt2"/>
              </a:solidFill>
            </a:endParaRPr>
          </a:p>
        </p:txBody>
      </p:sp>
      <p:sp>
        <p:nvSpPr>
          <p:cNvPr id="2313" name="Google Shape;2313;p241"/>
          <p:cNvSpPr txBox="1"/>
          <p:nvPr/>
        </p:nvSpPr>
        <p:spPr>
          <a:xfrm>
            <a:off x="488275" y="4688525"/>
            <a:ext cx="64239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lt2"/>
                </a:solidFill>
              </a:rPr>
              <a:t>Receiving a request and actually executing the request callback are two different things.. </a:t>
            </a:r>
            <a:endParaRPr i="1" sz="1100">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Node Execution</a:t>
            </a:r>
            <a:endParaRPr/>
          </a:p>
        </p:txBody>
      </p:sp>
      <p:sp>
        <p:nvSpPr>
          <p:cNvPr id="289" name="Google Shape;289;p35"/>
          <p:cNvSpPr txBox="1"/>
          <p:nvPr>
            <p:ph idx="1" type="body"/>
          </p:nvPr>
        </p:nvSpPr>
        <p:spPr>
          <a:xfrm>
            <a:off x="345625" y="1138900"/>
            <a:ext cx="8520600" cy="1864500"/>
          </a:xfrm>
          <a:prstGeom prst="rect">
            <a:avLst/>
          </a:prstGeom>
        </p:spPr>
        <p:txBody>
          <a:bodyPr anchorCtr="0" anchor="t" bIns="91425" lIns="91425" spcFirstLastPara="1" rIns="91425" wrap="square" tIns="91425">
            <a:noAutofit/>
          </a:bodyPr>
          <a:lstStyle/>
          <a:p>
            <a:pPr indent="-368300" lvl="0" marL="457200" rtl="0" algn="l">
              <a:lnSpc>
                <a:spcPct val="105000"/>
              </a:lnSpc>
              <a:spcBef>
                <a:spcPts val="0"/>
              </a:spcBef>
              <a:spcAft>
                <a:spcPts val="0"/>
              </a:spcAft>
              <a:buSzPts val="2200"/>
              <a:buChar char="●"/>
            </a:pPr>
            <a:r>
              <a:rPr lang="en" sz="2200"/>
              <a:t>Node is a C++ program that takes input</a:t>
            </a:r>
            <a:endParaRPr sz="2200"/>
          </a:p>
          <a:p>
            <a:pPr indent="-368300" lvl="0" marL="457200" rtl="0" algn="l">
              <a:lnSpc>
                <a:spcPct val="105000"/>
              </a:lnSpc>
              <a:spcBef>
                <a:spcPts val="0"/>
              </a:spcBef>
              <a:spcAft>
                <a:spcPts val="0"/>
              </a:spcAft>
              <a:buSzPts val="2200"/>
              <a:buChar char="●"/>
            </a:pPr>
            <a:r>
              <a:rPr lang="en" sz="2200"/>
              <a:t>The first input is a JavaScript file</a:t>
            </a:r>
            <a:endParaRPr sz="2200"/>
          </a:p>
          <a:p>
            <a:pPr indent="-368300" lvl="0" marL="457200" rtl="0" algn="l">
              <a:lnSpc>
                <a:spcPct val="105000"/>
              </a:lnSpc>
              <a:spcBef>
                <a:spcPts val="0"/>
              </a:spcBef>
              <a:spcAft>
                <a:spcPts val="0"/>
              </a:spcAft>
              <a:buSzPts val="2200"/>
              <a:buChar char="●"/>
            </a:pPr>
            <a:r>
              <a:rPr lang="en" sz="2200"/>
              <a:t>Node reads the file and </a:t>
            </a:r>
            <a:r>
              <a:rPr lang="en" sz="2200"/>
              <a:t>interpret</a:t>
            </a:r>
            <a:r>
              <a:rPr lang="en" sz="2200"/>
              <a:t> the JavaScript</a:t>
            </a:r>
            <a:endParaRPr sz="2200"/>
          </a:p>
          <a:p>
            <a:pPr indent="-368300" lvl="0" marL="457200" rtl="0" algn="l">
              <a:lnSpc>
                <a:spcPct val="105000"/>
              </a:lnSpc>
              <a:spcBef>
                <a:spcPts val="0"/>
              </a:spcBef>
              <a:spcAft>
                <a:spcPts val="0"/>
              </a:spcAft>
              <a:buSzPts val="2200"/>
              <a:buChar char="●"/>
            </a:pPr>
            <a:r>
              <a:rPr lang="en" sz="2200"/>
              <a:t>JS Code is executed line by line </a:t>
            </a:r>
            <a:r>
              <a:rPr lang="en" sz="2200"/>
              <a:t>serially </a:t>
            </a:r>
            <a:r>
              <a:rPr lang="en" sz="2200"/>
              <a:t>until it is done</a:t>
            </a:r>
            <a:endParaRPr sz="2200"/>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7" name="Shape 2317"/>
        <p:cNvGrpSpPr/>
        <p:nvPr/>
      </p:nvGrpSpPr>
      <p:grpSpPr>
        <a:xfrm>
          <a:off x="0" y="0"/>
          <a:ext cx="0" cy="0"/>
          <a:chOff x="0" y="0"/>
          <a:chExt cx="0" cy="0"/>
        </a:xfrm>
      </p:grpSpPr>
      <p:sp>
        <p:nvSpPr>
          <p:cNvPr id="2318" name="Google Shape;2318;p2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pic>
        <p:nvPicPr>
          <p:cNvPr id="2319" name="Google Shape;2319;p242"/>
          <p:cNvPicPr preferRelativeResize="0"/>
          <p:nvPr/>
        </p:nvPicPr>
        <p:blipFill>
          <a:blip r:embed="rId3">
            <a:alphaModFix/>
          </a:blip>
          <a:stretch>
            <a:fillRect/>
          </a:stretch>
        </p:blipFill>
        <p:spPr>
          <a:xfrm>
            <a:off x="256125" y="1017726"/>
            <a:ext cx="5198500" cy="2756624"/>
          </a:xfrm>
          <a:prstGeom prst="rect">
            <a:avLst/>
          </a:prstGeom>
          <a:noFill/>
          <a:ln>
            <a:noFill/>
          </a:ln>
        </p:spPr>
      </p:pic>
      <p:pic>
        <p:nvPicPr>
          <p:cNvPr id="2320" name="Google Shape;2320;p242"/>
          <p:cNvPicPr preferRelativeResize="0"/>
          <p:nvPr/>
        </p:nvPicPr>
        <p:blipFill>
          <a:blip r:embed="rId4">
            <a:alphaModFix/>
          </a:blip>
          <a:stretch>
            <a:fillRect/>
          </a:stretch>
        </p:blipFill>
        <p:spPr>
          <a:xfrm>
            <a:off x="0" y="3980802"/>
            <a:ext cx="9144001" cy="1252396"/>
          </a:xfrm>
          <a:prstGeom prst="rect">
            <a:avLst/>
          </a:prstGeom>
          <a:noFill/>
          <a:ln>
            <a:noFill/>
          </a:ln>
        </p:spPr>
      </p:pic>
      <p:pic>
        <p:nvPicPr>
          <p:cNvPr id="2321" name="Google Shape;2321;p242"/>
          <p:cNvPicPr preferRelativeResize="0"/>
          <p:nvPr/>
        </p:nvPicPr>
        <p:blipFill>
          <a:blip r:embed="rId5">
            <a:alphaModFix/>
          </a:blip>
          <a:stretch>
            <a:fillRect/>
          </a:stretch>
        </p:blipFill>
        <p:spPr>
          <a:xfrm>
            <a:off x="2553625" y="92225"/>
            <a:ext cx="6465749" cy="2877601"/>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5" name="Shape 2325"/>
        <p:cNvGrpSpPr/>
        <p:nvPr/>
      </p:nvGrpSpPr>
      <p:grpSpPr>
        <a:xfrm>
          <a:off x="0" y="0"/>
          <a:ext cx="0" cy="0"/>
          <a:chOff x="0" y="0"/>
          <a:chExt cx="0" cy="0"/>
        </a:xfrm>
      </p:grpSpPr>
      <p:sp>
        <p:nvSpPr>
          <p:cNvPr id="2326" name="Google Shape;2326;p2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about TLS?</a:t>
            </a:r>
            <a:endParaRPr/>
          </a:p>
        </p:txBody>
      </p:sp>
      <p:sp>
        <p:nvSpPr>
          <p:cNvPr id="2327" name="Google Shape;2327;p2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HTTPS is a different beast</a:t>
            </a:r>
            <a:endParaRPr/>
          </a:p>
          <a:p>
            <a:pPr indent="-342900" lvl="0" marL="457200" rtl="0" algn="l">
              <a:spcBef>
                <a:spcPts val="0"/>
              </a:spcBef>
              <a:spcAft>
                <a:spcPts val="0"/>
              </a:spcAft>
              <a:buSzPts val="1800"/>
              <a:buChar char="●"/>
            </a:pPr>
            <a:r>
              <a:rPr lang="en"/>
              <a:t>You will appreciate the cost even more</a:t>
            </a:r>
            <a:endParaRPr/>
          </a:p>
          <a:p>
            <a:pPr indent="-342900" lvl="0" marL="457200" rtl="0" algn="l">
              <a:spcBef>
                <a:spcPts val="0"/>
              </a:spcBef>
              <a:spcAft>
                <a:spcPts val="0"/>
              </a:spcAft>
              <a:buSzPts val="1800"/>
              <a:buChar char="●"/>
            </a:pPr>
            <a:r>
              <a:rPr lang="en"/>
              <a:t>Next lecture! </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1" name="Shape 2331"/>
        <p:cNvGrpSpPr/>
        <p:nvPr/>
      </p:nvGrpSpPr>
      <p:grpSpPr>
        <a:xfrm>
          <a:off x="0" y="0"/>
          <a:ext cx="0" cy="0"/>
          <a:chOff x="0" y="0"/>
          <a:chExt cx="0" cy="0"/>
        </a:xfrm>
      </p:grpSpPr>
      <p:sp>
        <p:nvSpPr>
          <p:cNvPr id="2332" name="Google Shape;2332;p2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about Express module?</a:t>
            </a:r>
            <a:endParaRPr/>
          </a:p>
        </p:txBody>
      </p:sp>
      <p:sp>
        <p:nvSpPr>
          <p:cNvPr id="2333" name="Google Shape;2333;p2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They are all wrappers on top of basic node http/https</a:t>
            </a:r>
            <a:endParaRPr/>
          </a:p>
          <a:p>
            <a:pPr indent="-342900" lvl="0" marL="457200" rtl="0" algn="l">
              <a:spcBef>
                <a:spcPts val="0"/>
              </a:spcBef>
              <a:spcAft>
                <a:spcPts val="0"/>
              </a:spcAft>
              <a:buSzPts val="1800"/>
              <a:buChar char="●"/>
            </a:pPr>
            <a:r>
              <a:rPr lang="en"/>
              <a:t>They do more work (watch out), body parser</a:t>
            </a:r>
            <a:endParaRPr/>
          </a:p>
          <a:p>
            <a:pPr indent="-342900" lvl="0" marL="457200" rtl="0" algn="l">
              <a:spcBef>
                <a:spcPts val="0"/>
              </a:spcBef>
              <a:spcAft>
                <a:spcPts val="0"/>
              </a:spcAft>
              <a:buSzPts val="1800"/>
              <a:buChar char="●"/>
            </a:pPr>
            <a:r>
              <a:rPr lang="en"/>
              <a:t>If -&gt; request.path === /api -&gt; run this callback</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7" name="Shape 2337"/>
        <p:cNvGrpSpPr/>
        <p:nvPr/>
      </p:nvGrpSpPr>
      <p:grpSpPr>
        <a:xfrm>
          <a:off x="0" y="0"/>
          <a:ext cx="0" cy="0"/>
          <a:chOff x="0" y="0"/>
          <a:chExt cx="0" cy="0"/>
        </a:xfrm>
      </p:grpSpPr>
      <p:sp>
        <p:nvSpPr>
          <p:cNvPr id="2338" name="Google Shape;2338;p2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&amp; Demo</a:t>
            </a:r>
            <a:endParaRPr/>
          </a:p>
        </p:txBody>
      </p:sp>
      <p:sp>
        <p:nvSpPr>
          <p:cNvPr id="2339" name="Google Shape;2339;p2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Node HTTP</a:t>
            </a:r>
            <a:endParaRPr/>
          </a:p>
          <a:p>
            <a:pPr indent="-342900" lvl="0" marL="457200" rtl="0" algn="l">
              <a:spcBef>
                <a:spcPts val="0"/>
              </a:spcBef>
              <a:spcAft>
                <a:spcPts val="0"/>
              </a:spcAft>
              <a:buSzPts val="1800"/>
              <a:buChar char="●"/>
            </a:pPr>
            <a:r>
              <a:rPr lang="en"/>
              <a:t>Client and Server</a:t>
            </a:r>
            <a:endParaRPr/>
          </a:p>
          <a:p>
            <a:pPr indent="-342900" lvl="0" marL="457200" rtl="0" algn="l">
              <a:spcBef>
                <a:spcPts val="0"/>
              </a:spcBef>
              <a:spcAft>
                <a:spcPts val="0"/>
              </a:spcAft>
              <a:buSzPts val="1800"/>
              <a:buChar char="●"/>
            </a:pPr>
            <a:r>
              <a:rPr lang="en"/>
              <a:t>Code exercise →</a:t>
            </a:r>
            <a:endParaRPr/>
          </a:p>
          <a:p>
            <a:pPr indent="-317500" lvl="1" marL="914400" rtl="0" algn="l">
              <a:spcBef>
                <a:spcPts val="0"/>
              </a:spcBef>
              <a:spcAft>
                <a:spcPts val="0"/>
              </a:spcAft>
              <a:buSzPts val="1400"/>
              <a:buChar char="○"/>
            </a:pPr>
            <a:r>
              <a:rPr lang="en"/>
              <a:t>raw client request</a:t>
            </a:r>
            <a:endParaRPr/>
          </a:p>
          <a:p>
            <a:pPr indent="-317500" lvl="1" marL="914400" rtl="0" algn="l">
              <a:spcBef>
                <a:spcPts val="0"/>
              </a:spcBef>
              <a:spcAft>
                <a:spcPts val="0"/>
              </a:spcAft>
              <a:buSzPts val="1400"/>
              <a:buChar char="○"/>
            </a:pPr>
            <a:r>
              <a:rPr lang="en"/>
              <a:t>Raw server</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3" name="Shape 2343"/>
        <p:cNvGrpSpPr/>
        <p:nvPr/>
      </p:nvGrpSpPr>
      <p:grpSpPr>
        <a:xfrm>
          <a:off x="0" y="0"/>
          <a:ext cx="0" cy="0"/>
          <a:chOff x="0" y="0"/>
          <a:chExt cx="0" cy="0"/>
        </a:xfrm>
      </p:grpSpPr>
      <p:sp>
        <p:nvSpPr>
          <p:cNvPr id="2344" name="Google Shape;2344;p246"/>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Node HTTPS</a:t>
            </a:r>
            <a:endParaRPr/>
          </a:p>
        </p:txBody>
      </p:sp>
      <p:sp>
        <p:nvSpPr>
          <p:cNvPr id="2345" name="Google Shape;2345;p246"/>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Understanding HTTPS/TLS</a:t>
            </a:r>
            <a:endParaRPr/>
          </a:p>
        </p:txBody>
      </p:sp>
      <p:sp>
        <p:nvSpPr>
          <p:cNvPr id="2346" name="Google Shape;2346;p246"/>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0" name="Shape 2350"/>
        <p:cNvGrpSpPr/>
        <p:nvPr/>
      </p:nvGrpSpPr>
      <p:grpSpPr>
        <a:xfrm>
          <a:off x="0" y="0"/>
          <a:ext cx="0" cy="0"/>
          <a:chOff x="0" y="0"/>
          <a:chExt cx="0" cy="0"/>
        </a:xfrm>
      </p:grpSpPr>
      <p:sp>
        <p:nvSpPr>
          <p:cNvPr id="2351" name="Google Shape;2351;p2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HTTPS</a:t>
            </a:r>
            <a:endParaRPr/>
          </a:p>
        </p:txBody>
      </p:sp>
      <p:sp>
        <p:nvSpPr>
          <p:cNvPr id="2352" name="Google Shape;2352;p2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Hypertext transfer protocol (</a:t>
            </a:r>
            <a:r>
              <a:rPr lang="en"/>
              <a:t>Secure)</a:t>
            </a:r>
            <a:endParaRPr/>
          </a:p>
          <a:p>
            <a:pPr indent="-342900" lvl="0" marL="457200" rtl="0" algn="l">
              <a:spcBef>
                <a:spcPts val="0"/>
              </a:spcBef>
              <a:spcAft>
                <a:spcPts val="0"/>
              </a:spcAft>
              <a:buSzPts val="1800"/>
              <a:buChar char="●"/>
            </a:pPr>
            <a:r>
              <a:rPr lang="en"/>
              <a:t>Node implements HTTPS client and server</a:t>
            </a:r>
            <a:endParaRPr/>
          </a:p>
          <a:p>
            <a:pPr indent="-342900" lvl="0" marL="457200" rtl="0" algn="l">
              <a:spcBef>
                <a:spcPts val="0"/>
              </a:spcBef>
              <a:spcAft>
                <a:spcPts val="0"/>
              </a:spcAft>
              <a:buSzPts val="1800"/>
              <a:buChar char="●"/>
            </a:pPr>
            <a:r>
              <a:rPr lang="en"/>
              <a:t>On top of TLS (Transport Layer Security)</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6" name="Shape 2356"/>
        <p:cNvGrpSpPr/>
        <p:nvPr/>
      </p:nvGrpSpPr>
      <p:grpSpPr>
        <a:xfrm>
          <a:off x="0" y="0"/>
          <a:ext cx="0" cy="0"/>
          <a:chOff x="0" y="0"/>
          <a:chExt cx="0" cy="0"/>
        </a:xfrm>
      </p:grpSpPr>
      <p:sp>
        <p:nvSpPr>
          <p:cNvPr id="2357" name="Google Shape;2357;p2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Encryption</a:t>
            </a:r>
            <a:endParaRPr/>
          </a:p>
        </p:txBody>
      </p:sp>
      <p:sp>
        <p:nvSpPr>
          <p:cNvPr id="2358" name="Google Shape;2358;p2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Encryptions are two types</a:t>
            </a:r>
            <a:endParaRPr/>
          </a:p>
          <a:p>
            <a:pPr indent="-342900" lvl="0" marL="457200" rtl="0" algn="l">
              <a:spcBef>
                <a:spcPts val="0"/>
              </a:spcBef>
              <a:spcAft>
                <a:spcPts val="0"/>
              </a:spcAft>
              <a:buSzPts val="1800"/>
              <a:buChar char="●"/>
            </a:pPr>
            <a:r>
              <a:rPr lang="en"/>
              <a:t>Symmetric -&gt; You encrypt with key and decrypt with the same key</a:t>
            </a:r>
            <a:endParaRPr/>
          </a:p>
          <a:p>
            <a:pPr indent="-317500" lvl="1" marL="914400" rtl="0" algn="l">
              <a:spcBef>
                <a:spcPts val="0"/>
              </a:spcBef>
              <a:spcAft>
                <a:spcPts val="0"/>
              </a:spcAft>
              <a:buSzPts val="1400"/>
              <a:buChar char="○"/>
            </a:pPr>
            <a:r>
              <a:rPr lang="en"/>
              <a:t>One key</a:t>
            </a:r>
            <a:endParaRPr/>
          </a:p>
          <a:p>
            <a:pPr indent="-317500" lvl="1" marL="914400" rtl="0" algn="l">
              <a:spcBef>
                <a:spcPts val="0"/>
              </a:spcBef>
              <a:spcAft>
                <a:spcPts val="0"/>
              </a:spcAft>
              <a:buSzPts val="1400"/>
              <a:buChar char="○"/>
            </a:pPr>
            <a:r>
              <a:rPr lang="en"/>
              <a:t>Fast but both client and server must have the same key </a:t>
            </a:r>
            <a:endParaRPr/>
          </a:p>
          <a:p>
            <a:pPr indent="-342900" lvl="0" marL="457200" rtl="0" algn="l">
              <a:spcBef>
                <a:spcPts val="0"/>
              </a:spcBef>
              <a:spcAft>
                <a:spcPts val="0"/>
              </a:spcAft>
              <a:buSzPts val="1800"/>
              <a:buChar char="●"/>
            </a:pPr>
            <a:r>
              <a:rPr lang="en"/>
              <a:t>Asymmetric -&gt; You encrypt with a key and decrypt with another</a:t>
            </a:r>
            <a:endParaRPr/>
          </a:p>
          <a:p>
            <a:pPr indent="-317500" lvl="1" marL="914400" rtl="0" algn="l">
              <a:spcBef>
                <a:spcPts val="0"/>
              </a:spcBef>
              <a:spcAft>
                <a:spcPts val="0"/>
              </a:spcAft>
              <a:buSzPts val="1400"/>
              <a:buChar char="○"/>
            </a:pPr>
            <a:r>
              <a:rPr lang="en"/>
              <a:t>Comes in pairs Two keys Private              and Public </a:t>
            </a:r>
            <a:endParaRPr/>
          </a:p>
          <a:p>
            <a:pPr indent="-317500" lvl="1" marL="914400" rtl="0" algn="l">
              <a:spcBef>
                <a:spcPts val="0"/>
              </a:spcBef>
              <a:spcAft>
                <a:spcPts val="0"/>
              </a:spcAft>
              <a:buSzPts val="1400"/>
              <a:buChar char="○"/>
            </a:pPr>
            <a:r>
              <a:rPr lang="en"/>
              <a:t>Slower but both client and server can have their own public keys</a:t>
            </a:r>
            <a:endParaRPr/>
          </a:p>
          <a:p>
            <a:pPr indent="-342900" lvl="0" marL="457200" rtl="0" algn="l">
              <a:spcBef>
                <a:spcPts val="0"/>
              </a:spcBef>
              <a:spcAft>
                <a:spcPts val="0"/>
              </a:spcAft>
              <a:buSzPts val="1800"/>
              <a:buChar char="●"/>
            </a:pPr>
            <a:r>
              <a:rPr lang="en"/>
              <a:t>We always want to encrypt with Symmetric encryptions</a:t>
            </a:r>
            <a:endParaRPr/>
          </a:p>
          <a:p>
            <a:pPr indent="-342900" lvl="0" marL="457200" rtl="0" algn="l">
              <a:spcBef>
                <a:spcPts val="0"/>
              </a:spcBef>
              <a:spcAft>
                <a:spcPts val="0"/>
              </a:spcAft>
              <a:buSzPts val="1800"/>
              <a:buChar char="●"/>
            </a:pPr>
            <a:r>
              <a:rPr lang="en"/>
              <a:t>Exchange the symmetric key with </a:t>
            </a:r>
            <a:r>
              <a:rPr lang="en"/>
              <a:t>asymmetric encryption </a:t>
            </a:r>
            <a:endParaRPr/>
          </a:p>
        </p:txBody>
      </p:sp>
      <p:pic>
        <p:nvPicPr>
          <p:cNvPr id="2359" name="Google Shape;2359;p248"/>
          <p:cNvPicPr preferRelativeResize="0"/>
          <p:nvPr/>
        </p:nvPicPr>
        <p:blipFill>
          <a:blip r:embed="rId3">
            <a:alphaModFix/>
          </a:blip>
          <a:stretch>
            <a:fillRect/>
          </a:stretch>
        </p:blipFill>
        <p:spPr>
          <a:xfrm>
            <a:off x="5507100" y="2536725"/>
            <a:ext cx="476200" cy="476200"/>
          </a:xfrm>
          <a:prstGeom prst="rect">
            <a:avLst/>
          </a:prstGeom>
          <a:noFill/>
          <a:ln>
            <a:noFill/>
          </a:ln>
        </p:spPr>
      </p:pic>
      <p:pic>
        <p:nvPicPr>
          <p:cNvPr id="2360" name="Google Shape;2360;p248"/>
          <p:cNvPicPr preferRelativeResize="0"/>
          <p:nvPr/>
        </p:nvPicPr>
        <p:blipFill>
          <a:blip r:embed="rId4">
            <a:alphaModFix/>
          </a:blip>
          <a:stretch>
            <a:fillRect/>
          </a:stretch>
        </p:blipFill>
        <p:spPr>
          <a:xfrm>
            <a:off x="3967050" y="2571750"/>
            <a:ext cx="476200" cy="476200"/>
          </a:xfrm>
          <a:prstGeom prst="rect">
            <a:avLst/>
          </a:prstGeom>
          <a:noFill/>
          <a:ln>
            <a:noFill/>
          </a:ln>
        </p:spPr>
      </p:pic>
      <p:pic>
        <p:nvPicPr>
          <p:cNvPr id="2361" name="Google Shape;2361;p248"/>
          <p:cNvPicPr preferRelativeResize="0"/>
          <p:nvPr/>
        </p:nvPicPr>
        <p:blipFill>
          <a:blip r:embed="rId5">
            <a:alphaModFix/>
          </a:blip>
          <a:stretch>
            <a:fillRect/>
          </a:stretch>
        </p:blipFill>
        <p:spPr>
          <a:xfrm>
            <a:off x="2098200" y="1789075"/>
            <a:ext cx="431225" cy="431225"/>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5" name="Shape 2365"/>
        <p:cNvGrpSpPr/>
        <p:nvPr/>
      </p:nvGrpSpPr>
      <p:grpSpPr>
        <a:xfrm>
          <a:off x="0" y="0"/>
          <a:ext cx="0" cy="0"/>
          <a:chOff x="0" y="0"/>
          <a:chExt cx="0" cy="0"/>
        </a:xfrm>
      </p:grpSpPr>
      <p:sp>
        <p:nvSpPr>
          <p:cNvPr id="2366" name="Google Shape;2366;p2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Symmetric Encryption </a:t>
            </a:r>
            <a:endParaRPr/>
          </a:p>
        </p:txBody>
      </p:sp>
      <p:sp>
        <p:nvSpPr>
          <p:cNvPr id="2367" name="Google Shape;2367;p2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Assume both parties have the same key (The most difficult thing)</a:t>
            </a:r>
            <a:endParaRPr/>
          </a:p>
          <a:p>
            <a:pPr indent="-342900" lvl="0" marL="457200" rtl="0" algn="l">
              <a:spcBef>
                <a:spcPts val="0"/>
              </a:spcBef>
              <a:spcAft>
                <a:spcPts val="0"/>
              </a:spcAft>
              <a:buSzPts val="1800"/>
              <a:buChar char="●"/>
            </a:pPr>
            <a:r>
              <a:rPr lang="en"/>
              <a:t>User users the key to </a:t>
            </a:r>
            <a:r>
              <a:rPr lang="en"/>
              <a:t>encrypt</a:t>
            </a:r>
            <a:r>
              <a:rPr lang="en"/>
              <a:t> message</a:t>
            </a:r>
            <a:endParaRPr/>
          </a:p>
          <a:p>
            <a:pPr indent="-342900" lvl="0" marL="457200" rtl="0" algn="l">
              <a:spcBef>
                <a:spcPts val="0"/>
              </a:spcBef>
              <a:spcAft>
                <a:spcPts val="0"/>
              </a:spcAft>
              <a:buSzPts val="1800"/>
              <a:buChar char="●"/>
            </a:pPr>
            <a:r>
              <a:rPr lang="en"/>
              <a:t>Send it</a:t>
            </a:r>
            <a:endParaRPr/>
          </a:p>
        </p:txBody>
      </p:sp>
      <p:pic>
        <p:nvPicPr>
          <p:cNvPr id="2368" name="Google Shape;2368;p249"/>
          <p:cNvPicPr preferRelativeResize="0"/>
          <p:nvPr/>
        </p:nvPicPr>
        <p:blipFill>
          <a:blip r:embed="rId3">
            <a:alphaModFix/>
          </a:blip>
          <a:stretch>
            <a:fillRect/>
          </a:stretch>
        </p:blipFill>
        <p:spPr>
          <a:xfrm>
            <a:off x="545590" y="2326532"/>
            <a:ext cx="1277875" cy="1277875"/>
          </a:xfrm>
          <a:prstGeom prst="rect">
            <a:avLst/>
          </a:prstGeom>
          <a:noFill/>
          <a:ln>
            <a:noFill/>
          </a:ln>
        </p:spPr>
      </p:pic>
      <p:pic>
        <p:nvPicPr>
          <p:cNvPr id="2369" name="Google Shape;2369;p249"/>
          <p:cNvPicPr preferRelativeResize="0"/>
          <p:nvPr/>
        </p:nvPicPr>
        <p:blipFill>
          <a:blip r:embed="rId4">
            <a:alphaModFix/>
          </a:blip>
          <a:stretch>
            <a:fillRect/>
          </a:stretch>
        </p:blipFill>
        <p:spPr>
          <a:xfrm>
            <a:off x="7401375" y="2250000"/>
            <a:ext cx="1430924" cy="1430924"/>
          </a:xfrm>
          <a:prstGeom prst="rect">
            <a:avLst/>
          </a:prstGeom>
          <a:noFill/>
          <a:ln>
            <a:noFill/>
          </a:ln>
        </p:spPr>
      </p:pic>
      <p:pic>
        <p:nvPicPr>
          <p:cNvPr id="2370" name="Google Shape;2370;p249"/>
          <p:cNvPicPr preferRelativeResize="0"/>
          <p:nvPr/>
        </p:nvPicPr>
        <p:blipFill>
          <a:blip r:embed="rId5">
            <a:alphaModFix/>
          </a:blip>
          <a:stretch>
            <a:fillRect/>
          </a:stretch>
        </p:blipFill>
        <p:spPr>
          <a:xfrm>
            <a:off x="48000" y="4111500"/>
            <a:ext cx="431225" cy="431225"/>
          </a:xfrm>
          <a:prstGeom prst="rect">
            <a:avLst/>
          </a:prstGeom>
          <a:noFill/>
          <a:ln>
            <a:noFill/>
          </a:ln>
        </p:spPr>
      </p:pic>
      <p:pic>
        <p:nvPicPr>
          <p:cNvPr id="2371" name="Google Shape;2371;p249"/>
          <p:cNvPicPr preferRelativeResize="0"/>
          <p:nvPr/>
        </p:nvPicPr>
        <p:blipFill>
          <a:blip r:embed="rId6">
            <a:alphaModFix/>
          </a:blip>
          <a:stretch>
            <a:fillRect/>
          </a:stretch>
        </p:blipFill>
        <p:spPr>
          <a:xfrm>
            <a:off x="794047" y="3680913"/>
            <a:ext cx="1107076" cy="1107076"/>
          </a:xfrm>
          <a:prstGeom prst="rect">
            <a:avLst/>
          </a:prstGeom>
          <a:noFill/>
          <a:ln>
            <a:noFill/>
          </a:ln>
        </p:spPr>
      </p:pic>
      <p:pic>
        <p:nvPicPr>
          <p:cNvPr id="2372" name="Google Shape;2372;p249"/>
          <p:cNvPicPr preferRelativeResize="0"/>
          <p:nvPr/>
        </p:nvPicPr>
        <p:blipFill>
          <a:blip r:embed="rId5">
            <a:alphaModFix/>
          </a:blip>
          <a:stretch>
            <a:fillRect/>
          </a:stretch>
        </p:blipFill>
        <p:spPr>
          <a:xfrm>
            <a:off x="7901225" y="3980875"/>
            <a:ext cx="431225" cy="431225"/>
          </a:xfrm>
          <a:prstGeom prst="rect">
            <a:avLst/>
          </a:prstGeom>
          <a:noFill/>
          <a:ln>
            <a:noFill/>
          </a:ln>
        </p:spPr>
      </p:pic>
      <p:pic>
        <p:nvPicPr>
          <p:cNvPr id="2373" name="Google Shape;2373;p249"/>
          <p:cNvPicPr preferRelativeResize="0"/>
          <p:nvPr/>
        </p:nvPicPr>
        <p:blipFill>
          <a:blip r:embed="rId7">
            <a:alphaModFix/>
          </a:blip>
          <a:stretch>
            <a:fillRect/>
          </a:stretch>
        </p:blipFill>
        <p:spPr>
          <a:xfrm>
            <a:off x="1901134" y="2383288"/>
            <a:ext cx="1107076" cy="1107076"/>
          </a:xfrm>
          <a:prstGeom prst="rect">
            <a:avLst/>
          </a:prstGeom>
          <a:noFill/>
          <a:ln>
            <a:noFill/>
          </a:ln>
        </p:spPr>
      </p:pic>
      <p:sp>
        <p:nvSpPr>
          <p:cNvPr id="2374" name="Google Shape;2374;p249"/>
          <p:cNvSpPr txBox="1"/>
          <p:nvPr/>
        </p:nvSpPr>
        <p:spPr>
          <a:xfrm>
            <a:off x="2189650" y="2411925"/>
            <a:ext cx="6654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2"/>
                </a:solidFill>
              </a:rPr>
              <a:t>Encrypted</a:t>
            </a:r>
            <a:endParaRPr sz="700">
              <a:solidFill>
                <a:schemeClr val="lt2"/>
              </a:solidFill>
            </a:endParaRPr>
          </a:p>
        </p:txBody>
      </p:sp>
      <p:sp>
        <p:nvSpPr>
          <p:cNvPr id="2375" name="Google Shape;2375;p249"/>
          <p:cNvSpPr txBox="1"/>
          <p:nvPr/>
        </p:nvSpPr>
        <p:spPr>
          <a:xfrm>
            <a:off x="536438" y="4111500"/>
            <a:ext cx="2004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endParaRPr sz="1800">
              <a:solidFill>
                <a:schemeClr val="lt2"/>
              </a:solidFill>
            </a:endParaRPr>
          </a:p>
        </p:txBody>
      </p:sp>
      <p:sp>
        <p:nvSpPr>
          <p:cNvPr id="2376" name="Google Shape;2376;p249"/>
          <p:cNvSpPr txBox="1"/>
          <p:nvPr/>
        </p:nvSpPr>
        <p:spPr>
          <a:xfrm>
            <a:off x="1901113" y="4176813"/>
            <a:ext cx="2004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endParaRPr sz="1800">
              <a:solidFill>
                <a:schemeClr val="lt2"/>
              </a:solidFill>
            </a:endParaRPr>
          </a:p>
        </p:txBody>
      </p:sp>
      <p:pic>
        <p:nvPicPr>
          <p:cNvPr id="2377" name="Google Shape;2377;p249"/>
          <p:cNvPicPr preferRelativeResize="0"/>
          <p:nvPr/>
        </p:nvPicPr>
        <p:blipFill>
          <a:blip r:embed="rId7">
            <a:alphaModFix/>
          </a:blip>
          <a:stretch>
            <a:fillRect/>
          </a:stretch>
        </p:blipFill>
        <p:spPr>
          <a:xfrm>
            <a:off x="2151609" y="3680913"/>
            <a:ext cx="1107076" cy="1107076"/>
          </a:xfrm>
          <a:prstGeom prst="rect">
            <a:avLst/>
          </a:prstGeom>
          <a:noFill/>
          <a:ln>
            <a:noFill/>
          </a:ln>
        </p:spPr>
      </p:pic>
      <p:cxnSp>
        <p:nvCxnSpPr>
          <p:cNvPr id="2378" name="Google Shape;2378;p249"/>
          <p:cNvCxnSpPr>
            <a:stCxn id="2373" idx="3"/>
          </p:cNvCxnSpPr>
          <p:nvPr/>
        </p:nvCxnSpPr>
        <p:spPr>
          <a:xfrm>
            <a:off x="3008210" y="2936825"/>
            <a:ext cx="4239600" cy="11100"/>
          </a:xfrm>
          <a:prstGeom prst="straightConnector1">
            <a:avLst/>
          </a:prstGeom>
          <a:noFill/>
          <a:ln cap="flat" cmpd="sng" w="9525">
            <a:solidFill>
              <a:srgbClr val="DF3079"/>
            </a:solidFill>
            <a:prstDash val="solid"/>
            <a:round/>
            <a:headEnd len="med" w="med" type="none"/>
            <a:tailEnd len="med" w="med" type="triangle"/>
          </a:ln>
        </p:spPr>
      </p:cxn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2" name="Shape 2382"/>
        <p:cNvGrpSpPr/>
        <p:nvPr/>
      </p:nvGrpSpPr>
      <p:grpSpPr>
        <a:xfrm>
          <a:off x="0" y="0"/>
          <a:ext cx="0" cy="0"/>
          <a:chOff x="0" y="0"/>
          <a:chExt cx="0" cy="0"/>
        </a:xfrm>
      </p:grpSpPr>
      <p:sp>
        <p:nvSpPr>
          <p:cNvPr id="2383" name="Google Shape;2383;p2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Symmetric Encryption </a:t>
            </a:r>
            <a:endParaRPr/>
          </a:p>
        </p:txBody>
      </p:sp>
      <p:sp>
        <p:nvSpPr>
          <p:cNvPr id="2384" name="Google Shape;2384;p250"/>
          <p:cNvSpPr txBox="1"/>
          <p:nvPr>
            <p:ph idx="1" type="body"/>
          </p:nvPr>
        </p:nvSpPr>
        <p:spPr>
          <a:xfrm>
            <a:off x="311700" y="1152475"/>
            <a:ext cx="8520600" cy="8580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Receiver gets the encrypted message</a:t>
            </a:r>
            <a:endParaRPr/>
          </a:p>
          <a:p>
            <a:pPr indent="-325755" lvl="0" marL="457200" rtl="0" algn="l">
              <a:spcBef>
                <a:spcPts val="0"/>
              </a:spcBef>
              <a:spcAft>
                <a:spcPts val="0"/>
              </a:spcAft>
              <a:buSzPct val="100000"/>
              <a:buChar char="●"/>
            </a:pPr>
            <a:r>
              <a:rPr lang="en"/>
              <a:t>Uses the same key to decrypt</a:t>
            </a:r>
            <a:endParaRPr/>
          </a:p>
          <a:p>
            <a:pPr indent="-325755" lvl="0" marL="457200" rtl="0" algn="l">
              <a:spcBef>
                <a:spcPts val="0"/>
              </a:spcBef>
              <a:spcAft>
                <a:spcPts val="0"/>
              </a:spcAft>
              <a:buSzPct val="100000"/>
              <a:buChar char="●"/>
            </a:pPr>
            <a:r>
              <a:rPr lang="en"/>
              <a:t>E.g. AES</a:t>
            </a:r>
            <a:endParaRPr/>
          </a:p>
        </p:txBody>
      </p:sp>
      <p:pic>
        <p:nvPicPr>
          <p:cNvPr id="2385" name="Google Shape;2385;p250"/>
          <p:cNvPicPr preferRelativeResize="0"/>
          <p:nvPr/>
        </p:nvPicPr>
        <p:blipFill>
          <a:blip r:embed="rId3">
            <a:alphaModFix/>
          </a:blip>
          <a:stretch>
            <a:fillRect/>
          </a:stretch>
        </p:blipFill>
        <p:spPr>
          <a:xfrm>
            <a:off x="545590" y="2326532"/>
            <a:ext cx="1277875" cy="1277875"/>
          </a:xfrm>
          <a:prstGeom prst="rect">
            <a:avLst/>
          </a:prstGeom>
          <a:noFill/>
          <a:ln>
            <a:noFill/>
          </a:ln>
        </p:spPr>
      </p:pic>
      <p:pic>
        <p:nvPicPr>
          <p:cNvPr id="2386" name="Google Shape;2386;p250"/>
          <p:cNvPicPr preferRelativeResize="0"/>
          <p:nvPr/>
        </p:nvPicPr>
        <p:blipFill>
          <a:blip r:embed="rId4">
            <a:alphaModFix/>
          </a:blip>
          <a:stretch>
            <a:fillRect/>
          </a:stretch>
        </p:blipFill>
        <p:spPr>
          <a:xfrm>
            <a:off x="7401375" y="2250000"/>
            <a:ext cx="1430924" cy="1430924"/>
          </a:xfrm>
          <a:prstGeom prst="rect">
            <a:avLst/>
          </a:prstGeom>
          <a:noFill/>
          <a:ln>
            <a:noFill/>
          </a:ln>
        </p:spPr>
      </p:pic>
      <p:pic>
        <p:nvPicPr>
          <p:cNvPr id="2387" name="Google Shape;2387;p250"/>
          <p:cNvPicPr preferRelativeResize="0"/>
          <p:nvPr/>
        </p:nvPicPr>
        <p:blipFill>
          <a:blip r:embed="rId5">
            <a:alphaModFix/>
          </a:blip>
          <a:stretch>
            <a:fillRect/>
          </a:stretch>
        </p:blipFill>
        <p:spPr>
          <a:xfrm>
            <a:off x="6616225" y="4111512"/>
            <a:ext cx="431225" cy="431225"/>
          </a:xfrm>
          <a:prstGeom prst="rect">
            <a:avLst/>
          </a:prstGeom>
          <a:noFill/>
          <a:ln>
            <a:noFill/>
          </a:ln>
        </p:spPr>
      </p:pic>
      <p:pic>
        <p:nvPicPr>
          <p:cNvPr id="2388" name="Google Shape;2388;p250"/>
          <p:cNvPicPr preferRelativeResize="0"/>
          <p:nvPr/>
        </p:nvPicPr>
        <p:blipFill>
          <a:blip r:embed="rId6">
            <a:alphaModFix/>
          </a:blip>
          <a:stretch>
            <a:fillRect/>
          </a:stretch>
        </p:blipFill>
        <p:spPr>
          <a:xfrm>
            <a:off x="7476747" y="3680913"/>
            <a:ext cx="1107076" cy="1107076"/>
          </a:xfrm>
          <a:prstGeom prst="rect">
            <a:avLst/>
          </a:prstGeom>
          <a:noFill/>
          <a:ln>
            <a:noFill/>
          </a:ln>
        </p:spPr>
      </p:pic>
      <p:pic>
        <p:nvPicPr>
          <p:cNvPr id="2389" name="Google Shape;2389;p250"/>
          <p:cNvPicPr preferRelativeResize="0"/>
          <p:nvPr/>
        </p:nvPicPr>
        <p:blipFill>
          <a:blip r:embed="rId7">
            <a:alphaModFix/>
          </a:blip>
          <a:stretch>
            <a:fillRect/>
          </a:stretch>
        </p:blipFill>
        <p:spPr>
          <a:xfrm>
            <a:off x="6054859" y="2250000"/>
            <a:ext cx="1107076" cy="1107076"/>
          </a:xfrm>
          <a:prstGeom prst="rect">
            <a:avLst/>
          </a:prstGeom>
          <a:noFill/>
          <a:ln>
            <a:noFill/>
          </a:ln>
        </p:spPr>
      </p:pic>
      <p:sp>
        <p:nvSpPr>
          <p:cNvPr id="2390" name="Google Shape;2390;p250"/>
          <p:cNvSpPr txBox="1"/>
          <p:nvPr/>
        </p:nvSpPr>
        <p:spPr>
          <a:xfrm>
            <a:off x="6343375" y="2278638"/>
            <a:ext cx="6654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2"/>
                </a:solidFill>
              </a:rPr>
              <a:t>Encrypted</a:t>
            </a:r>
            <a:endParaRPr sz="700">
              <a:solidFill>
                <a:schemeClr val="lt2"/>
              </a:solidFill>
            </a:endParaRPr>
          </a:p>
        </p:txBody>
      </p:sp>
      <p:sp>
        <p:nvSpPr>
          <p:cNvPr id="2391" name="Google Shape;2391;p250"/>
          <p:cNvSpPr txBox="1"/>
          <p:nvPr/>
        </p:nvSpPr>
        <p:spPr>
          <a:xfrm>
            <a:off x="6169500" y="4084163"/>
            <a:ext cx="2004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endParaRPr sz="1800">
              <a:solidFill>
                <a:schemeClr val="lt2"/>
              </a:solidFill>
            </a:endParaRPr>
          </a:p>
        </p:txBody>
      </p:sp>
      <p:sp>
        <p:nvSpPr>
          <p:cNvPr id="2392" name="Google Shape;2392;p250"/>
          <p:cNvSpPr txBox="1"/>
          <p:nvPr/>
        </p:nvSpPr>
        <p:spPr>
          <a:xfrm>
            <a:off x="7276338" y="4176800"/>
            <a:ext cx="2004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endParaRPr sz="1800">
              <a:solidFill>
                <a:schemeClr val="lt2"/>
              </a:solidFill>
            </a:endParaRPr>
          </a:p>
        </p:txBody>
      </p:sp>
      <p:pic>
        <p:nvPicPr>
          <p:cNvPr id="2393" name="Google Shape;2393;p250"/>
          <p:cNvPicPr preferRelativeResize="0"/>
          <p:nvPr/>
        </p:nvPicPr>
        <p:blipFill>
          <a:blip r:embed="rId7">
            <a:alphaModFix/>
          </a:blip>
          <a:stretch>
            <a:fillRect/>
          </a:stretch>
        </p:blipFill>
        <p:spPr>
          <a:xfrm>
            <a:off x="4947809" y="3652288"/>
            <a:ext cx="1107076" cy="1107076"/>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7" name="Shape 2397"/>
        <p:cNvGrpSpPr/>
        <p:nvPr/>
      </p:nvGrpSpPr>
      <p:grpSpPr>
        <a:xfrm>
          <a:off x="0" y="0"/>
          <a:ext cx="0" cy="0"/>
          <a:chOff x="0" y="0"/>
          <a:chExt cx="0" cy="0"/>
        </a:xfrm>
      </p:grpSpPr>
      <p:sp>
        <p:nvSpPr>
          <p:cNvPr id="2398" name="Google Shape;2398;p2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Public Key vs Private Key Rules</a:t>
            </a:r>
            <a:endParaRPr/>
          </a:p>
        </p:txBody>
      </p:sp>
      <p:sp>
        <p:nvSpPr>
          <p:cNvPr id="2399" name="Google Shape;2399;p2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Public key private keys are pairs (e.g. Red public, Blue Private) </a:t>
            </a:r>
            <a:endParaRPr/>
          </a:p>
          <a:p>
            <a:pPr indent="-342900" lvl="0" marL="457200" rtl="0" algn="l">
              <a:spcBef>
                <a:spcPts val="0"/>
              </a:spcBef>
              <a:spcAft>
                <a:spcPts val="0"/>
              </a:spcAft>
              <a:buSzPts val="1800"/>
              <a:buChar char="●"/>
            </a:pPr>
            <a:r>
              <a:rPr lang="en"/>
              <a:t>Given the Private Key you can generate the Public key</a:t>
            </a:r>
            <a:endParaRPr/>
          </a:p>
          <a:p>
            <a:pPr indent="-342900" lvl="0" marL="457200" rtl="0" algn="l">
              <a:spcBef>
                <a:spcPts val="0"/>
              </a:spcBef>
              <a:spcAft>
                <a:spcPts val="0"/>
              </a:spcAft>
              <a:buSzPts val="1800"/>
              <a:buChar char="●"/>
            </a:pPr>
            <a:r>
              <a:rPr lang="en"/>
              <a:t>Given the Public Key you cannot get the Private key</a:t>
            </a:r>
            <a:endParaRPr/>
          </a:p>
          <a:p>
            <a:pPr indent="0" lvl="0" marL="457200" rtl="0" algn="l">
              <a:spcBef>
                <a:spcPts val="1200"/>
              </a:spcBef>
              <a:spcAft>
                <a:spcPts val="1200"/>
              </a:spcAft>
              <a:buNone/>
            </a:pPr>
            <a:r>
              <a:t/>
            </a:r>
            <a:endParaRPr/>
          </a:p>
        </p:txBody>
      </p:sp>
      <p:pic>
        <p:nvPicPr>
          <p:cNvPr id="2400" name="Google Shape;2400;p251"/>
          <p:cNvPicPr preferRelativeResize="0"/>
          <p:nvPr/>
        </p:nvPicPr>
        <p:blipFill>
          <a:blip r:embed="rId3">
            <a:alphaModFix/>
          </a:blip>
          <a:stretch>
            <a:fillRect/>
          </a:stretch>
        </p:blipFill>
        <p:spPr>
          <a:xfrm>
            <a:off x="4489700" y="2346938"/>
            <a:ext cx="792250" cy="792250"/>
          </a:xfrm>
          <a:prstGeom prst="rect">
            <a:avLst/>
          </a:prstGeom>
          <a:noFill/>
          <a:ln>
            <a:noFill/>
          </a:ln>
        </p:spPr>
      </p:pic>
      <p:pic>
        <p:nvPicPr>
          <p:cNvPr id="2401" name="Google Shape;2401;p251"/>
          <p:cNvPicPr preferRelativeResize="0"/>
          <p:nvPr/>
        </p:nvPicPr>
        <p:blipFill>
          <a:blip r:embed="rId4">
            <a:alphaModFix/>
          </a:blip>
          <a:stretch>
            <a:fillRect/>
          </a:stretch>
        </p:blipFill>
        <p:spPr>
          <a:xfrm>
            <a:off x="1304975" y="2364022"/>
            <a:ext cx="758100" cy="758075"/>
          </a:xfrm>
          <a:prstGeom prst="rect">
            <a:avLst/>
          </a:prstGeom>
          <a:noFill/>
          <a:ln>
            <a:noFill/>
          </a:ln>
        </p:spPr>
      </p:pic>
      <p:cxnSp>
        <p:nvCxnSpPr>
          <p:cNvPr id="2402" name="Google Shape;2402;p251"/>
          <p:cNvCxnSpPr/>
          <p:nvPr/>
        </p:nvCxnSpPr>
        <p:spPr>
          <a:xfrm>
            <a:off x="2602900" y="2743063"/>
            <a:ext cx="1488300" cy="0"/>
          </a:xfrm>
          <a:prstGeom prst="straightConnector1">
            <a:avLst/>
          </a:prstGeom>
          <a:noFill/>
          <a:ln cap="flat" cmpd="sng" w="9525">
            <a:solidFill>
              <a:srgbClr val="DF3079"/>
            </a:solidFill>
            <a:prstDash val="solid"/>
            <a:round/>
            <a:headEnd len="med" w="med" type="none"/>
            <a:tailEnd len="med" w="med" type="triangle"/>
          </a:ln>
        </p:spPr>
      </p:cxnSp>
      <p:sp>
        <p:nvSpPr>
          <p:cNvPr id="2403" name="Google Shape;2403;p251"/>
          <p:cNvSpPr txBox="1"/>
          <p:nvPr/>
        </p:nvSpPr>
        <p:spPr>
          <a:xfrm>
            <a:off x="2854138" y="2364025"/>
            <a:ext cx="8445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2"/>
                </a:solidFill>
              </a:rPr>
              <a:t>Generate</a:t>
            </a:r>
            <a:endParaRPr sz="1100">
              <a:solidFill>
                <a:schemeClr val="lt2"/>
              </a:solidFill>
            </a:endParaRPr>
          </a:p>
        </p:txBody>
      </p:sp>
      <p:pic>
        <p:nvPicPr>
          <p:cNvPr id="2404" name="Google Shape;2404;p251"/>
          <p:cNvPicPr preferRelativeResize="0"/>
          <p:nvPr/>
        </p:nvPicPr>
        <p:blipFill>
          <a:blip r:embed="rId3">
            <a:alphaModFix/>
          </a:blip>
          <a:stretch>
            <a:fillRect/>
          </a:stretch>
        </p:blipFill>
        <p:spPr>
          <a:xfrm>
            <a:off x="1287900" y="3384071"/>
            <a:ext cx="792250" cy="792250"/>
          </a:xfrm>
          <a:prstGeom prst="rect">
            <a:avLst/>
          </a:prstGeom>
          <a:noFill/>
          <a:ln>
            <a:noFill/>
          </a:ln>
        </p:spPr>
      </p:pic>
      <p:cxnSp>
        <p:nvCxnSpPr>
          <p:cNvPr id="2405" name="Google Shape;2405;p251"/>
          <p:cNvCxnSpPr/>
          <p:nvPr/>
        </p:nvCxnSpPr>
        <p:spPr>
          <a:xfrm>
            <a:off x="2532250" y="3780188"/>
            <a:ext cx="1488300" cy="0"/>
          </a:xfrm>
          <a:prstGeom prst="straightConnector1">
            <a:avLst/>
          </a:prstGeom>
          <a:noFill/>
          <a:ln cap="flat" cmpd="sng" w="9525">
            <a:solidFill>
              <a:srgbClr val="DF3079"/>
            </a:solidFill>
            <a:prstDash val="solid"/>
            <a:round/>
            <a:headEnd len="med" w="med" type="none"/>
            <a:tailEnd len="med" w="med" type="triangle"/>
          </a:ln>
        </p:spPr>
      </p:cxnSp>
      <p:pic>
        <p:nvPicPr>
          <p:cNvPr id="2406" name="Google Shape;2406;p251"/>
          <p:cNvPicPr preferRelativeResize="0"/>
          <p:nvPr/>
        </p:nvPicPr>
        <p:blipFill>
          <a:blip r:embed="rId4">
            <a:alphaModFix/>
          </a:blip>
          <a:stretch>
            <a:fillRect/>
          </a:stretch>
        </p:blipFill>
        <p:spPr>
          <a:xfrm>
            <a:off x="4472650" y="3401160"/>
            <a:ext cx="758100" cy="758075"/>
          </a:xfrm>
          <a:prstGeom prst="rect">
            <a:avLst/>
          </a:prstGeom>
          <a:noFill/>
          <a:ln>
            <a:noFill/>
          </a:ln>
        </p:spPr>
      </p:pic>
      <p:pic>
        <p:nvPicPr>
          <p:cNvPr id="2407" name="Google Shape;2407;p251"/>
          <p:cNvPicPr preferRelativeResize="0"/>
          <p:nvPr/>
        </p:nvPicPr>
        <p:blipFill>
          <a:blip r:embed="rId5">
            <a:alphaModFix/>
          </a:blip>
          <a:stretch>
            <a:fillRect/>
          </a:stretch>
        </p:blipFill>
        <p:spPr>
          <a:xfrm>
            <a:off x="2926800" y="3533092"/>
            <a:ext cx="699200" cy="393300"/>
          </a:xfrm>
          <a:prstGeom prst="rect">
            <a:avLst/>
          </a:prstGeom>
          <a:noFill/>
          <a:ln>
            <a:noFill/>
          </a:ln>
        </p:spPr>
      </p:pic>
      <p:sp>
        <p:nvSpPr>
          <p:cNvPr id="2408" name="Google Shape;2408;p251"/>
          <p:cNvSpPr txBox="1"/>
          <p:nvPr/>
        </p:nvSpPr>
        <p:spPr>
          <a:xfrm>
            <a:off x="519300" y="2454125"/>
            <a:ext cx="699300" cy="4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Private key</a:t>
            </a:r>
            <a:endParaRPr sz="1200">
              <a:solidFill>
                <a:schemeClr val="lt2"/>
              </a:solidFill>
            </a:endParaRPr>
          </a:p>
        </p:txBody>
      </p:sp>
      <p:sp>
        <p:nvSpPr>
          <p:cNvPr id="2409" name="Google Shape;2409;p251"/>
          <p:cNvSpPr txBox="1"/>
          <p:nvPr/>
        </p:nvSpPr>
        <p:spPr>
          <a:xfrm>
            <a:off x="519300" y="3480600"/>
            <a:ext cx="699300" cy="4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Public</a:t>
            </a:r>
            <a:endParaRPr sz="1200">
              <a:solidFill>
                <a:schemeClr val="lt2"/>
              </a:solidFill>
            </a:endParaRPr>
          </a:p>
          <a:p>
            <a:pPr indent="0" lvl="0" marL="0" rtl="0" algn="l">
              <a:spcBef>
                <a:spcPts val="0"/>
              </a:spcBef>
              <a:spcAft>
                <a:spcPts val="0"/>
              </a:spcAft>
              <a:buNone/>
            </a:pPr>
            <a:r>
              <a:rPr lang="en" sz="1200">
                <a:solidFill>
                  <a:schemeClr val="lt2"/>
                </a:solidFill>
              </a:rPr>
              <a:t>key</a:t>
            </a:r>
            <a:endParaRPr sz="1200">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about these situations?</a:t>
            </a:r>
            <a:endParaRPr/>
          </a:p>
        </p:txBody>
      </p:sp>
      <p:sp>
        <p:nvSpPr>
          <p:cNvPr id="295" name="Google Shape;295;p36"/>
          <p:cNvSpPr txBox="1"/>
          <p:nvPr>
            <p:ph idx="1" type="body"/>
          </p:nvPr>
        </p:nvSpPr>
        <p:spPr>
          <a:xfrm>
            <a:off x="345625" y="1138900"/>
            <a:ext cx="8520600" cy="2893800"/>
          </a:xfrm>
          <a:prstGeom prst="rect">
            <a:avLst/>
          </a:prstGeom>
        </p:spPr>
        <p:txBody>
          <a:bodyPr anchorCtr="0" anchor="t" bIns="91425" lIns="91425" spcFirstLastPara="1" rIns="91425" wrap="square" tIns="91425">
            <a:noAutofit/>
          </a:bodyPr>
          <a:lstStyle/>
          <a:p>
            <a:pPr indent="-368300" lvl="0" marL="457200" rtl="0" algn="l">
              <a:lnSpc>
                <a:spcPct val="105000"/>
              </a:lnSpc>
              <a:spcBef>
                <a:spcPts val="0"/>
              </a:spcBef>
              <a:spcAft>
                <a:spcPts val="0"/>
              </a:spcAft>
              <a:buSzPts val="2200"/>
              <a:buChar char="●"/>
            </a:pPr>
            <a:r>
              <a:rPr lang="en" sz="2200"/>
              <a:t>Timers</a:t>
            </a:r>
            <a:endParaRPr sz="2200"/>
          </a:p>
          <a:p>
            <a:pPr indent="-330200" lvl="1" marL="914400" rtl="0" algn="l">
              <a:lnSpc>
                <a:spcPct val="105000"/>
              </a:lnSpc>
              <a:spcBef>
                <a:spcPts val="0"/>
              </a:spcBef>
              <a:spcAft>
                <a:spcPts val="0"/>
              </a:spcAft>
              <a:buSzPts val="1600"/>
              <a:buChar char="○"/>
            </a:pPr>
            <a:r>
              <a:rPr lang="en" sz="1600"/>
              <a:t>Execute this code after X ms</a:t>
            </a:r>
            <a:endParaRPr sz="1600"/>
          </a:p>
          <a:p>
            <a:pPr indent="-368300" lvl="0" marL="457200" rtl="0" algn="l">
              <a:lnSpc>
                <a:spcPct val="105000"/>
              </a:lnSpc>
              <a:spcBef>
                <a:spcPts val="0"/>
              </a:spcBef>
              <a:spcAft>
                <a:spcPts val="0"/>
              </a:spcAft>
              <a:buSzPts val="2200"/>
              <a:buChar char="●"/>
            </a:pPr>
            <a:r>
              <a:rPr lang="en" sz="2200"/>
              <a:t>File I/O</a:t>
            </a:r>
            <a:endParaRPr sz="2200"/>
          </a:p>
          <a:p>
            <a:pPr indent="-330200" lvl="1" marL="914400" rtl="0" algn="l">
              <a:lnSpc>
                <a:spcPct val="105000"/>
              </a:lnSpc>
              <a:spcBef>
                <a:spcPts val="0"/>
              </a:spcBef>
              <a:spcAft>
                <a:spcPts val="0"/>
              </a:spcAft>
              <a:buSzPts val="1600"/>
              <a:buChar char="○"/>
            </a:pPr>
            <a:r>
              <a:rPr lang="en" sz="1600"/>
              <a:t>Read this file and execute this code when done</a:t>
            </a:r>
            <a:endParaRPr sz="1600"/>
          </a:p>
          <a:p>
            <a:pPr indent="-368300" lvl="0" marL="457200" rtl="0" algn="l">
              <a:lnSpc>
                <a:spcPct val="105000"/>
              </a:lnSpc>
              <a:spcBef>
                <a:spcPts val="0"/>
              </a:spcBef>
              <a:spcAft>
                <a:spcPts val="0"/>
              </a:spcAft>
              <a:buSzPts val="2200"/>
              <a:buChar char="●"/>
            </a:pPr>
            <a:r>
              <a:rPr lang="en" sz="2200"/>
              <a:t>Network I/O</a:t>
            </a:r>
            <a:endParaRPr sz="2200"/>
          </a:p>
          <a:p>
            <a:pPr indent="-323850" lvl="1" marL="914400" rtl="0" algn="l">
              <a:lnSpc>
                <a:spcPct val="105000"/>
              </a:lnSpc>
              <a:spcBef>
                <a:spcPts val="0"/>
              </a:spcBef>
              <a:spcAft>
                <a:spcPts val="0"/>
              </a:spcAft>
              <a:buSzPts val="1500"/>
              <a:buChar char="○"/>
            </a:pPr>
            <a:r>
              <a:rPr lang="en" sz="1500"/>
              <a:t>Listen on a port and execute this code when a connection is accepted</a:t>
            </a:r>
            <a:endParaRPr sz="1500"/>
          </a:p>
          <a:p>
            <a:pPr indent="-323850" lvl="1" marL="914400" rtl="0" algn="l">
              <a:lnSpc>
                <a:spcPct val="105000"/>
              </a:lnSpc>
              <a:spcBef>
                <a:spcPts val="0"/>
              </a:spcBef>
              <a:spcAft>
                <a:spcPts val="0"/>
              </a:spcAft>
              <a:buSzPts val="1500"/>
              <a:buChar char="○"/>
            </a:pPr>
            <a:r>
              <a:rPr lang="en" sz="1500"/>
              <a:t>Connect to a server and check for incoming data on a connection </a:t>
            </a:r>
            <a:endParaRPr sz="1500"/>
          </a:p>
          <a:p>
            <a:pPr indent="-355600" lvl="0" marL="457200" rtl="0" algn="l">
              <a:lnSpc>
                <a:spcPct val="105000"/>
              </a:lnSpc>
              <a:spcBef>
                <a:spcPts val="0"/>
              </a:spcBef>
              <a:spcAft>
                <a:spcPts val="0"/>
              </a:spcAft>
              <a:buSzPts val="2000"/>
              <a:buChar char="●"/>
            </a:pPr>
            <a:r>
              <a:rPr lang="en" sz="2000"/>
              <a:t>Serial execution doesn’t work</a:t>
            </a:r>
            <a:endParaRPr sz="2000"/>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3" name="Shape 2413"/>
        <p:cNvGrpSpPr/>
        <p:nvPr/>
      </p:nvGrpSpPr>
      <p:grpSpPr>
        <a:xfrm>
          <a:off x="0" y="0"/>
          <a:ext cx="0" cy="0"/>
          <a:chOff x="0" y="0"/>
          <a:chExt cx="0" cy="0"/>
        </a:xfrm>
      </p:grpSpPr>
      <p:sp>
        <p:nvSpPr>
          <p:cNvPr id="2414" name="Google Shape;2414;p2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Encrypting with the Public Key</a:t>
            </a:r>
            <a:endParaRPr/>
          </a:p>
        </p:txBody>
      </p:sp>
      <p:sp>
        <p:nvSpPr>
          <p:cNvPr id="2415" name="Google Shape;2415;p252"/>
          <p:cNvSpPr txBox="1"/>
          <p:nvPr>
            <p:ph idx="1" type="body"/>
          </p:nvPr>
        </p:nvSpPr>
        <p:spPr>
          <a:xfrm>
            <a:off x="311700" y="1129467"/>
            <a:ext cx="8520600" cy="1203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You can encrypt a message with Public Key</a:t>
            </a:r>
            <a:endParaRPr/>
          </a:p>
          <a:p>
            <a:pPr indent="-342900" lvl="0" marL="457200" rtl="0" algn="l">
              <a:spcBef>
                <a:spcPts val="0"/>
              </a:spcBef>
              <a:spcAft>
                <a:spcPts val="0"/>
              </a:spcAft>
              <a:buSzPts val="1800"/>
              <a:buChar char="●"/>
            </a:pPr>
            <a:r>
              <a:rPr lang="en"/>
              <a:t>And only owner of Private key can decrypt it</a:t>
            </a:r>
            <a:endParaRPr/>
          </a:p>
          <a:p>
            <a:pPr indent="-342900" lvl="0" marL="457200" rtl="0" algn="l">
              <a:spcBef>
                <a:spcPts val="0"/>
              </a:spcBef>
              <a:spcAft>
                <a:spcPts val="0"/>
              </a:spcAft>
              <a:buSzPts val="1800"/>
              <a:buChar char="●"/>
            </a:pPr>
            <a:r>
              <a:rPr lang="en"/>
              <a:t>Proves Authenticity</a:t>
            </a:r>
            <a:endParaRPr/>
          </a:p>
        </p:txBody>
      </p:sp>
      <p:pic>
        <p:nvPicPr>
          <p:cNvPr id="2416" name="Google Shape;2416;p252"/>
          <p:cNvPicPr preferRelativeResize="0"/>
          <p:nvPr/>
        </p:nvPicPr>
        <p:blipFill>
          <a:blip r:embed="rId3">
            <a:alphaModFix/>
          </a:blip>
          <a:stretch>
            <a:fillRect/>
          </a:stretch>
        </p:blipFill>
        <p:spPr>
          <a:xfrm>
            <a:off x="110800" y="2371498"/>
            <a:ext cx="1277875" cy="1277853"/>
          </a:xfrm>
          <a:prstGeom prst="rect">
            <a:avLst/>
          </a:prstGeom>
          <a:noFill/>
          <a:ln>
            <a:noFill/>
          </a:ln>
        </p:spPr>
      </p:pic>
      <p:pic>
        <p:nvPicPr>
          <p:cNvPr id="2417" name="Google Shape;2417;p252"/>
          <p:cNvPicPr preferRelativeResize="0"/>
          <p:nvPr/>
        </p:nvPicPr>
        <p:blipFill>
          <a:blip r:embed="rId4">
            <a:alphaModFix/>
          </a:blip>
          <a:stretch>
            <a:fillRect/>
          </a:stretch>
        </p:blipFill>
        <p:spPr>
          <a:xfrm>
            <a:off x="170254" y="4333200"/>
            <a:ext cx="572700" cy="572700"/>
          </a:xfrm>
          <a:prstGeom prst="rect">
            <a:avLst/>
          </a:prstGeom>
          <a:noFill/>
          <a:ln>
            <a:noFill/>
          </a:ln>
        </p:spPr>
      </p:pic>
      <p:pic>
        <p:nvPicPr>
          <p:cNvPr id="2418" name="Google Shape;2418;p252"/>
          <p:cNvPicPr preferRelativeResize="0"/>
          <p:nvPr/>
        </p:nvPicPr>
        <p:blipFill>
          <a:blip r:embed="rId5">
            <a:alphaModFix/>
          </a:blip>
          <a:stretch>
            <a:fillRect/>
          </a:stretch>
        </p:blipFill>
        <p:spPr>
          <a:xfrm>
            <a:off x="1057747" y="3938488"/>
            <a:ext cx="1107076" cy="1107076"/>
          </a:xfrm>
          <a:prstGeom prst="rect">
            <a:avLst/>
          </a:prstGeom>
          <a:noFill/>
          <a:ln>
            <a:noFill/>
          </a:ln>
        </p:spPr>
      </p:pic>
      <p:sp>
        <p:nvSpPr>
          <p:cNvPr id="2419" name="Google Shape;2419;p252"/>
          <p:cNvSpPr txBox="1"/>
          <p:nvPr/>
        </p:nvSpPr>
        <p:spPr>
          <a:xfrm>
            <a:off x="800138" y="4369075"/>
            <a:ext cx="2004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endParaRPr sz="1800">
              <a:solidFill>
                <a:schemeClr val="lt2"/>
              </a:solidFill>
            </a:endParaRPr>
          </a:p>
        </p:txBody>
      </p:sp>
      <p:sp>
        <p:nvSpPr>
          <p:cNvPr id="2420" name="Google Shape;2420;p252"/>
          <p:cNvSpPr txBox="1"/>
          <p:nvPr/>
        </p:nvSpPr>
        <p:spPr>
          <a:xfrm>
            <a:off x="2164813" y="4434388"/>
            <a:ext cx="2004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endParaRPr sz="1800">
              <a:solidFill>
                <a:schemeClr val="lt2"/>
              </a:solidFill>
            </a:endParaRPr>
          </a:p>
        </p:txBody>
      </p:sp>
      <p:pic>
        <p:nvPicPr>
          <p:cNvPr id="2421" name="Google Shape;2421;p252"/>
          <p:cNvPicPr preferRelativeResize="0"/>
          <p:nvPr/>
        </p:nvPicPr>
        <p:blipFill>
          <a:blip r:embed="rId6">
            <a:alphaModFix/>
          </a:blip>
          <a:stretch>
            <a:fillRect/>
          </a:stretch>
        </p:blipFill>
        <p:spPr>
          <a:xfrm>
            <a:off x="2415309" y="3938500"/>
            <a:ext cx="1107076" cy="1107076"/>
          </a:xfrm>
          <a:prstGeom prst="rect">
            <a:avLst/>
          </a:prstGeom>
          <a:noFill/>
          <a:ln>
            <a:noFill/>
          </a:ln>
        </p:spPr>
      </p:pic>
      <p:pic>
        <p:nvPicPr>
          <p:cNvPr id="2422" name="Google Shape;2422;p252"/>
          <p:cNvPicPr preferRelativeResize="0"/>
          <p:nvPr/>
        </p:nvPicPr>
        <p:blipFill>
          <a:blip r:embed="rId6">
            <a:alphaModFix/>
          </a:blip>
          <a:stretch>
            <a:fillRect/>
          </a:stretch>
        </p:blipFill>
        <p:spPr>
          <a:xfrm>
            <a:off x="1473009" y="2456875"/>
            <a:ext cx="1107076" cy="1107076"/>
          </a:xfrm>
          <a:prstGeom prst="rect">
            <a:avLst/>
          </a:prstGeom>
          <a:noFill/>
          <a:ln>
            <a:noFill/>
          </a:ln>
        </p:spPr>
      </p:pic>
      <p:sp>
        <p:nvSpPr>
          <p:cNvPr id="2423" name="Google Shape;2423;p252"/>
          <p:cNvSpPr txBox="1"/>
          <p:nvPr/>
        </p:nvSpPr>
        <p:spPr>
          <a:xfrm>
            <a:off x="1749888" y="2512213"/>
            <a:ext cx="6654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2"/>
                </a:solidFill>
              </a:rPr>
              <a:t>Encrypted</a:t>
            </a:r>
            <a:endParaRPr sz="700">
              <a:solidFill>
                <a:schemeClr val="lt2"/>
              </a:solidFill>
            </a:endParaRPr>
          </a:p>
        </p:txBody>
      </p:sp>
      <p:cxnSp>
        <p:nvCxnSpPr>
          <p:cNvPr id="2424" name="Google Shape;2424;p252"/>
          <p:cNvCxnSpPr>
            <a:stCxn id="2422" idx="3"/>
          </p:cNvCxnSpPr>
          <p:nvPr/>
        </p:nvCxnSpPr>
        <p:spPr>
          <a:xfrm flipH="1" rot="10800000">
            <a:off x="2580085" y="2997813"/>
            <a:ext cx="3723300" cy="12600"/>
          </a:xfrm>
          <a:prstGeom prst="straightConnector1">
            <a:avLst/>
          </a:prstGeom>
          <a:noFill/>
          <a:ln cap="flat" cmpd="sng" w="9525">
            <a:solidFill>
              <a:srgbClr val="DF3079"/>
            </a:solidFill>
            <a:prstDash val="solid"/>
            <a:round/>
            <a:headEnd len="med" w="med" type="none"/>
            <a:tailEnd len="med" w="med" type="triangle"/>
          </a:ln>
        </p:spPr>
      </p:cxnSp>
      <p:pic>
        <p:nvPicPr>
          <p:cNvPr id="2425" name="Google Shape;2425;p252"/>
          <p:cNvPicPr preferRelativeResize="0"/>
          <p:nvPr/>
        </p:nvPicPr>
        <p:blipFill>
          <a:blip r:embed="rId7">
            <a:alphaModFix/>
          </a:blip>
          <a:stretch>
            <a:fillRect/>
          </a:stretch>
        </p:blipFill>
        <p:spPr>
          <a:xfrm>
            <a:off x="7429028" y="2371494"/>
            <a:ext cx="1277875" cy="1277875"/>
          </a:xfrm>
          <a:prstGeom prst="rect">
            <a:avLst/>
          </a:prstGeom>
          <a:noFill/>
          <a:ln>
            <a:noFill/>
          </a:ln>
        </p:spPr>
      </p:pic>
      <p:pic>
        <p:nvPicPr>
          <p:cNvPr id="2426" name="Google Shape;2426;p252"/>
          <p:cNvPicPr preferRelativeResize="0"/>
          <p:nvPr/>
        </p:nvPicPr>
        <p:blipFill>
          <a:blip r:embed="rId5">
            <a:alphaModFix/>
          </a:blip>
          <a:stretch>
            <a:fillRect/>
          </a:stretch>
        </p:blipFill>
        <p:spPr>
          <a:xfrm>
            <a:off x="7599847" y="3859800"/>
            <a:ext cx="1107076" cy="1107076"/>
          </a:xfrm>
          <a:prstGeom prst="rect">
            <a:avLst/>
          </a:prstGeom>
          <a:noFill/>
          <a:ln>
            <a:noFill/>
          </a:ln>
        </p:spPr>
      </p:pic>
      <p:sp>
        <p:nvSpPr>
          <p:cNvPr id="2427" name="Google Shape;2427;p252"/>
          <p:cNvSpPr txBox="1"/>
          <p:nvPr/>
        </p:nvSpPr>
        <p:spPr>
          <a:xfrm>
            <a:off x="6104963" y="4341750"/>
            <a:ext cx="2004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endParaRPr sz="1800">
              <a:solidFill>
                <a:schemeClr val="lt2"/>
              </a:solidFill>
            </a:endParaRPr>
          </a:p>
        </p:txBody>
      </p:sp>
      <p:sp>
        <p:nvSpPr>
          <p:cNvPr id="2428" name="Google Shape;2428;p252"/>
          <p:cNvSpPr txBox="1"/>
          <p:nvPr/>
        </p:nvSpPr>
        <p:spPr>
          <a:xfrm>
            <a:off x="7261925" y="4341738"/>
            <a:ext cx="2004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endParaRPr sz="1800">
              <a:solidFill>
                <a:schemeClr val="lt2"/>
              </a:solidFill>
            </a:endParaRPr>
          </a:p>
        </p:txBody>
      </p:sp>
      <p:pic>
        <p:nvPicPr>
          <p:cNvPr id="2429" name="Google Shape;2429;p252"/>
          <p:cNvPicPr preferRelativeResize="0"/>
          <p:nvPr/>
        </p:nvPicPr>
        <p:blipFill>
          <a:blip r:embed="rId6">
            <a:alphaModFix/>
          </a:blip>
          <a:stretch>
            <a:fillRect/>
          </a:stretch>
        </p:blipFill>
        <p:spPr>
          <a:xfrm>
            <a:off x="4997884" y="3938513"/>
            <a:ext cx="1107076" cy="1107076"/>
          </a:xfrm>
          <a:prstGeom prst="rect">
            <a:avLst/>
          </a:prstGeom>
          <a:noFill/>
          <a:ln>
            <a:noFill/>
          </a:ln>
        </p:spPr>
      </p:pic>
      <p:pic>
        <p:nvPicPr>
          <p:cNvPr id="2430" name="Google Shape;2430;p252"/>
          <p:cNvPicPr preferRelativeResize="0"/>
          <p:nvPr/>
        </p:nvPicPr>
        <p:blipFill>
          <a:blip r:embed="rId6">
            <a:alphaModFix/>
          </a:blip>
          <a:stretch>
            <a:fillRect/>
          </a:stretch>
        </p:blipFill>
        <p:spPr>
          <a:xfrm>
            <a:off x="6238172" y="2444238"/>
            <a:ext cx="1107076" cy="1107076"/>
          </a:xfrm>
          <a:prstGeom prst="rect">
            <a:avLst/>
          </a:prstGeom>
          <a:noFill/>
          <a:ln>
            <a:noFill/>
          </a:ln>
        </p:spPr>
      </p:pic>
      <p:sp>
        <p:nvSpPr>
          <p:cNvPr id="2431" name="Google Shape;2431;p252"/>
          <p:cNvSpPr txBox="1"/>
          <p:nvPr/>
        </p:nvSpPr>
        <p:spPr>
          <a:xfrm>
            <a:off x="6515050" y="2499575"/>
            <a:ext cx="6654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2"/>
                </a:solidFill>
              </a:rPr>
              <a:t>Encrypted</a:t>
            </a:r>
            <a:endParaRPr sz="700">
              <a:solidFill>
                <a:schemeClr val="lt2"/>
              </a:solidFill>
            </a:endParaRPr>
          </a:p>
        </p:txBody>
      </p:sp>
      <p:pic>
        <p:nvPicPr>
          <p:cNvPr id="2432" name="Google Shape;2432;p252"/>
          <p:cNvPicPr preferRelativeResize="0"/>
          <p:nvPr/>
        </p:nvPicPr>
        <p:blipFill>
          <a:blip r:embed="rId8">
            <a:alphaModFix/>
          </a:blip>
          <a:stretch>
            <a:fillRect/>
          </a:stretch>
        </p:blipFill>
        <p:spPr>
          <a:xfrm>
            <a:off x="8478588" y="2520512"/>
            <a:ext cx="665400" cy="665378"/>
          </a:xfrm>
          <a:prstGeom prst="rect">
            <a:avLst/>
          </a:prstGeom>
          <a:noFill/>
          <a:ln>
            <a:noFill/>
          </a:ln>
        </p:spPr>
      </p:pic>
      <p:pic>
        <p:nvPicPr>
          <p:cNvPr id="2433" name="Google Shape;2433;p252"/>
          <p:cNvPicPr preferRelativeResize="0"/>
          <p:nvPr/>
        </p:nvPicPr>
        <p:blipFill>
          <a:blip r:embed="rId4">
            <a:alphaModFix/>
          </a:blip>
          <a:stretch>
            <a:fillRect/>
          </a:stretch>
        </p:blipFill>
        <p:spPr>
          <a:xfrm>
            <a:off x="8491850" y="2972712"/>
            <a:ext cx="638875" cy="638875"/>
          </a:xfrm>
          <a:prstGeom prst="rect">
            <a:avLst/>
          </a:prstGeom>
          <a:noFill/>
          <a:ln>
            <a:noFill/>
          </a:ln>
        </p:spPr>
      </p:pic>
      <p:pic>
        <p:nvPicPr>
          <p:cNvPr id="2434" name="Google Shape;2434;p252"/>
          <p:cNvPicPr preferRelativeResize="0"/>
          <p:nvPr/>
        </p:nvPicPr>
        <p:blipFill>
          <a:blip r:embed="rId8">
            <a:alphaModFix/>
          </a:blip>
          <a:stretch>
            <a:fillRect/>
          </a:stretch>
        </p:blipFill>
        <p:spPr>
          <a:xfrm>
            <a:off x="6459000" y="4194800"/>
            <a:ext cx="665400" cy="665378"/>
          </a:xfrm>
          <a:prstGeom prst="rect">
            <a:avLst/>
          </a:prstGeom>
          <a:noFill/>
          <a:ln>
            <a:noFill/>
          </a:ln>
        </p:spPr>
      </p:pic>
      <p:sp>
        <p:nvSpPr>
          <p:cNvPr id="2435" name="Google Shape;2435;p252"/>
          <p:cNvSpPr txBox="1"/>
          <p:nvPr/>
        </p:nvSpPr>
        <p:spPr>
          <a:xfrm>
            <a:off x="379200" y="3579925"/>
            <a:ext cx="22008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Anyone can have this</a:t>
            </a:r>
            <a:endParaRPr>
              <a:solidFill>
                <a:schemeClr val="lt2"/>
              </a:solidFill>
            </a:endParaRPr>
          </a:p>
        </p:txBody>
      </p:sp>
      <p:cxnSp>
        <p:nvCxnSpPr>
          <p:cNvPr id="2436" name="Google Shape;2436;p252"/>
          <p:cNvCxnSpPr>
            <a:endCxn id="2417" idx="0"/>
          </p:cNvCxnSpPr>
          <p:nvPr/>
        </p:nvCxnSpPr>
        <p:spPr>
          <a:xfrm flipH="1">
            <a:off x="456604" y="3935100"/>
            <a:ext cx="230400" cy="398100"/>
          </a:xfrm>
          <a:prstGeom prst="straightConnector1">
            <a:avLst/>
          </a:prstGeom>
          <a:noFill/>
          <a:ln cap="flat" cmpd="sng" w="9525">
            <a:solidFill>
              <a:srgbClr val="DF3079"/>
            </a:solidFill>
            <a:prstDash val="solid"/>
            <a:round/>
            <a:headEnd len="med" w="med" type="none"/>
            <a:tailEnd len="med" w="med" type="triangle"/>
          </a:ln>
        </p:spPr>
      </p:cxn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0" name="Shape 2440"/>
        <p:cNvGrpSpPr/>
        <p:nvPr/>
      </p:nvGrpSpPr>
      <p:grpSpPr>
        <a:xfrm>
          <a:off x="0" y="0"/>
          <a:ext cx="0" cy="0"/>
          <a:chOff x="0" y="0"/>
          <a:chExt cx="0" cy="0"/>
        </a:xfrm>
      </p:grpSpPr>
      <p:sp>
        <p:nvSpPr>
          <p:cNvPr id="2441" name="Google Shape;2441;p2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Encrypting with Private Key</a:t>
            </a:r>
            <a:endParaRPr/>
          </a:p>
        </p:txBody>
      </p:sp>
      <p:sp>
        <p:nvSpPr>
          <p:cNvPr id="2442" name="Google Shape;2442;p253"/>
          <p:cNvSpPr txBox="1"/>
          <p:nvPr>
            <p:ph idx="1" type="body"/>
          </p:nvPr>
        </p:nvSpPr>
        <p:spPr>
          <a:xfrm>
            <a:off x="311700" y="1152475"/>
            <a:ext cx="8520600" cy="153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You can encrypt a message with the Private key</a:t>
            </a:r>
            <a:endParaRPr/>
          </a:p>
          <a:p>
            <a:pPr indent="-317500" lvl="1" marL="914400" rtl="0" algn="l">
              <a:spcBef>
                <a:spcPts val="0"/>
              </a:spcBef>
              <a:spcAft>
                <a:spcPts val="0"/>
              </a:spcAft>
              <a:buSzPts val="1400"/>
              <a:buChar char="○"/>
            </a:pPr>
            <a:r>
              <a:rPr lang="en"/>
              <a:t>and only the corresponding Public Key can decrypt it</a:t>
            </a:r>
            <a:endParaRPr/>
          </a:p>
          <a:p>
            <a:pPr indent="-317500" lvl="1" marL="914400" rtl="0" algn="l">
              <a:spcBef>
                <a:spcPts val="0"/>
              </a:spcBef>
              <a:spcAft>
                <a:spcPts val="0"/>
              </a:spcAft>
              <a:buSzPts val="1400"/>
              <a:buChar char="○"/>
            </a:pPr>
            <a:r>
              <a:rPr lang="en"/>
              <a:t>Only owner of the private key could have signed this document</a:t>
            </a:r>
            <a:endParaRPr/>
          </a:p>
          <a:p>
            <a:pPr indent="-317500" lvl="1" marL="914400" rtl="0" algn="l">
              <a:spcBef>
                <a:spcPts val="0"/>
              </a:spcBef>
              <a:spcAft>
                <a:spcPts val="0"/>
              </a:spcAft>
              <a:buSzPts val="1400"/>
              <a:buChar char="○"/>
            </a:pPr>
            <a:r>
              <a:rPr lang="en"/>
              <a:t>Protects confidentiality, nobody could have missed </a:t>
            </a:r>
            <a:r>
              <a:rPr lang="en"/>
              <a:t>with</a:t>
            </a:r>
            <a:r>
              <a:rPr lang="en"/>
              <a:t> it</a:t>
            </a:r>
            <a:endParaRPr/>
          </a:p>
        </p:txBody>
      </p:sp>
      <p:pic>
        <p:nvPicPr>
          <p:cNvPr id="2443" name="Google Shape;2443;p253"/>
          <p:cNvPicPr preferRelativeResize="0"/>
          <p:nvPr/>
        </p:nvPicPr>
        <p:blipFill>
          <a:blip r:embed="rId3">
            <a:alphaModFix/>
          </a:blip>
          <a:stretch>
            <a:fillRect/>
          </a:stretch>
        </p:blipFill>
        <p:spPr>
          <a:xfrm>
            <a:off x="7345250" y="2286098"/>
            <a:ext cx="1277875" cy="1277853"/>
          </a:xfrm>
          <a:prstGeom prst="rect">
            <a:avLst/>
          </a:prstGeom>
          <a:noFill/>
          <a:ln>
            <a:noFill/>
          </a:ln>
        </p:spPr>
      </p:pic>
      <p:pic>
        <p:nvPicPr>
          <p:cNvPr id="2444" name="Google Shape;2444;p253"/>
          <p:cNvPicPr preferRelativeResize="0"/>
          <p:nvPr/>
        </p:nvPicPr>
        <p:blipFill>
          <a:blip r:embed="rId4">
            <a:alphaModFix/>
          </a:blip>
          <a:stretch>
            <a:fillRect/>
          </a:stretch>
        </p:blipFill>
        <p:spPr>
          <a:xfrm>
            <a:off x="1057747" y="3938488"/>
            <a:ext cx="1107076" cy="1107076"/>
          </a:xfrm>
          <a:prstGeom prst="rect">
            <a:avLst/>
          </a:prstGeom>
          <a:noFill/>
          <a:ln>
            <a:noFill/>
          </a:ln>
        </p:spPr>
      </p:pic>
      <p:sp>
        <p:nvSpPr>
          <p:cNvPr id="2445" name="Google Shape;2445;p253"/>
          <p:cNvSpPr txBox="1"/>
          <p:nvPr/>
        </p:nvSpPr>
        <p:spPr>
          <a:xfrm>
            <a:off x="800138" y="4369075"/>
            <a:ext cx="2004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endParaRPr sz="1800">
              <a:solidFill>
                <a:schemeClr val="lt2"/>
              </a:solidFill>
            </a:endParaRPr>
          </a:p>
        </p:txBody>
      </p:sp>
      <p:sp>
        <p:nvSpPr>
          <p:cNvPr id="2446" name="Google Shape;2446;p253"/>
          <p:cNvSpPr txBox="1"/>
          <p:nvPr/>
        </p:nvSpPr>
        <p:spPr>
          <a:xfrm>
            <a:off x="2164813" y="4434388"/>
            <a:ext cx="2004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endParaRPr sz="1800">
              <a:solidFill>
                <a:schemeClr val="lt2"/>
              </a:solidFill>
            </a:endParaRPr>
          </a:p>
        </p:txBody>
      </p:sp>
      <p:pic>
        <p:nvPicPr>
          <p:cNvPr id="2447" name="Google Shape;2447;p253"/>
          <p:cNvPicPr preferRelativeResize="0"/>
          <p:nvPr/>
        </p:nvPicPr>
        <p:blipFill>
          <a:blip r:embed="rId5">
            <a:alphaModFix/>
          </a:blip>
          <a:stretch>
            <a:fillRect/>
          </a:stretch>
        </p:blipFill>
        <p:spPr>
          <a:xfrm>
            <a:off x="2415309" y="3938500"/>
            <a:ext cx="1107076" cy="1107076"/>
          </a:xfrm>
          <a:prstGeom prst="rect">
            <a:avLst/>
          </a:prstGeom>
          <a:noFill/>
          <a:ln>
            <a:noFill/>
          </a:ln>
        </p:spPr>
      </p:pic>
      <p:pic>
        <p:nvPicPr>
          <p:cNvPr id="2448" name="Google Shape;2448;p253"/>
          <p:cNvPicPr preferRelativeResize="0"/>
          <p:nvPr/>
        </p:nvPicPr>
        <p:blipFill>
          <a:blip r:embed="rId5">
            <a:alphaModFix/>
          </a:blip>
          <a:stretch>
            <a:fillRect/>
          </a:stretch>
        </p:blipFill>
        <p:spPr>
          <a:xfrm>
            <a:off x="1473009" y="2456875"/>
            <a:ext cx="1107076" cy="1107076"/>
          </a:xfrm>
          <a:prstGeom prst="rect">
            <a:avLst/>
          </a:prstGeom>
          <a:noFill/>
          <a:ln>
            <a:noFill/>
          </a:ln>
        </p:spPr>
      </p:pic>
      <p:sp>
        <p:nvSpPr>
          <p:cNvPr id="2449" name="Google Shape;2449;p253"/>
          <p:cNvSpPr txBox="1"/>
          <p:nvPr/>
        </p:nvSpPr>
        <p:spPr>
          <a:xfrm>
            <a:off x="1749888" y="2512213"/>
            <a:ext cx="6654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2"/>
                </a:solidFill>
              </a:rPr>
              <a:t>Encrypted</a:t>
            </a:r>
            <a:endParaRPr sz="700">
              <a:solidFill>
                <a:schemeClr val="lt2"/>
              </a:solidFill>
            </a:endParaRPr>
          </a:p>
        </p:txBody>
      </p:sp>
      <p:cxnSp>
        <p:nvCxnSpPr>
          <p:cNvPr id="2450" name="Google Shape;2450;p253"/>
          <p:cNvCxnSpPr>
            <a:stCxn id="2448" idx="3"/>
          </p:cNvCxnSpPr>
          <p:nvPr/>
        </p:nvCxnSpPr>
        <p:spPr>
          <a:xfrm flipH="1" rot="10800000">
            <a:off x="2580085" y="2997813"/>
            <a:ext cx="3723300" cy="12600"/>
          </a:xfrm>
          <a:prstGeom prst="straightConnector1">
            <a:avLst/>
          </a:prstGeom>
          <a:noFill/>
          <a:ln cap="flat" cmpd="sng" w="9525">
            <a:solidFill>
              <a:srgbClr val="DF3079"/>
            </a:solidFill>
            <a:prstDash val="solid"/>
            <a:round/>
            <a:headEnd len="med" w="med" type="none"/>
            <a:tailEnd len="med" w="med" type="triangle"/>
          </a:ln>
        </p:spPr>
      </p:cxnSp>
      <p:pic>
        <p:nvPicPr>
          <p:cNvPr id="2451" name="Google Shape;2451;p253"/>
          <p:cNvPicPr preferRelativeResize="0"/>
          <p:nvPr/>
        </p:nvPicPr>
        <p:blipFill>
          <a:blip r:embed="rId6">
            <a:alphaModFix/>
          </a:blip>
          <a:stretch>
            <a:fillRect/>
          </a:stretch>
        </p:blipFill>
        <p:spPr>
          <a:xfrm>
            <a:off x="141878" y="2214257"/>
            <a:ext cx="1277875" cy="1277875"/>
          </a:xfrm>
          <a:prstGeom prst="rect">
            <a:avLst/>
          </a:prstGeom>
          <a:noFill/>
          <a:ln>
            <a:noFill/>
          </a:ln>
        </p:spPr>
      </p:pic>
      <p:pic>
        <p:nvPicPr>
          <p:cNvPr id="2452" name="Google Shape;2452;p253"/>
          <p:cNvPicPr preferRelativeResize="0"/>
          <p:nvPr/>
        </p:nvPicPr>
        <p:blipFill>
          <a:blip r:embed="rId4">
            <a:alphaModFix/>
          </a:blip>
          <a:stretch>
            <a:fillRect/>
          </a:stretch>
        </p:blipFill>
        <p:spPr>
          <a:xfrm>
            <a:off x="7599847" y="3859800"/>
            <a:ext cx="1107076" cy="1107076"/>
          </a:xfrm>
          <a:prstGeom prst="rect">
            <a:avLst/>
          </a:prstGeom>
          <a:noFill/>
          <a:ln>
            <a:noFill/>
          </a:ln>
        </p:spPr>
      </p:pic>
      <p:sp>
        <p:nvSpPr>
          <p:cNvPr id="2453" name="Google Shape;2453;p253"/>
          <p:cNvSpPr txBox="1"/>
          <p:nvPr/>
        </p:nvSpPr>
        <p:spPr>
          <a:xfrm>
            <a:off x="6104963" y="4341750"/>
            <a:ext cx="2004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endParaRPr sz="1800">
              <a:solidFill>
                <a:schemeClr val="lt2"/>
              </a:solidFill>
            </a:endParaRPr>
          </a:p>
        </p:txBody>
      </p:sp>
      <p:sp>
        <p:nvSpPr>
          <p:cNvPr id="2454" name="Google Shape;2454;p253"/>
          <p:cNvSpPr txBox="1"/>
          <p:nvPr/>
        </p:nvSpPr>
        <p:spPr>
          <a:xfrm>
            <a:off x="7261925" y="4341738"/>
            <a:ext cx="2004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endParaRPr sz="1800">
              <a:solidFill>
                <a:schemeClr val="lt2"/>
              </a:solidFill>
            </a:endParaRPr>
          </a:p>
        </p:txBody>
      </p:sp>
      <p:pic>
        <p:nvPicPr>
          <p:cNvPr id="2455" name="Google Shape;2455;p253"/>
          <p:cNvPicPr preferRelativeResize="0"/>
          <p:nvPr/>
        </p:nvPicPr>
        <p:blipFill>
          <a:blip r:embed="rId5">
            <a:alphaModFix/>
          </a:blip>
          <a:stretch>
            <a:fillRect/>
          </a:stretch>
        </p:blipFill>
        <p:spPr>
          <a:xfrm>
            <a:off x="4997884" y="3938513"/>
            <a:ext cx="1107076" cy="1107076"/>
          </a:xfrm>
          <a:prstGeom prst="rect">
            <a:avLst/>
          </a:prstGeom>
          <a:noFill/>
          <a:ln>
            <a:noFill/>
          </a:ln>
        </p:spPr>
      </p:pic>
      <p:pic>
        <p:nvPicPr>
          <p:cNvPr id="2456" name="Google Shape;2456;p253"/>
          <p:cNvPicPr preferRelativeResize="0"/>
          <p:nvPr/>
        </p:nvPicPr>
        <p:blipFill>
          <a:blip r:embed="rId5">
            <a:alphaModFix/>
          </a:blip>
          <a:stretch>
            <a:fillRect/>
          </a:stretch>
        </p:blipFill>
        <p:spPr>
          <a:xfrm>
            <a:off x="6238172" y="2444238"/>
            <a:ext cx="1107076" cy="1107076"/>
          </a:xfrm>
          <a:prstGeom prst="rect">
            <a:avLst/>
          </a:prstGeom>
          <a:noFill/>
          <a:ln>
            <a:noFill/>
          </a:ln>
        </p:spPr>
      </p:pic>
      <p:sp>
        <p:nvSpPr>
          <p:cNvPr id="2457" name="Google Shape;2457;p253"/>
          <p:cNvSpPr txBox="1"/>
          <p:nvPr/>
        </p:nvSpPr>
        <p:spPr>
          <a:xfrm>
            <a:off x="6515050" y="2499575"/>
            <a:ext cx="6654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2"/>
                </a:solidFill>
              </a:rPr>
              <a:t>Encrypted</a:t>
            </a:r>
            <a:endParaRPr sz="700">
              <a:solidFill>
                <a:schemeClr val="lt2"/>
              </a:solidFill>
            </a:endParaRPr>
          </a:p>
        </p:txBody>
      </p:sp>
      <p:pic>
        <p:nvPicPr>
          <p:cNvPr id="2458" name="Google Shape;2458;p253"/>
          <p:cNvPicPr preferRelativeResize="0"/>
          <p:nvPr/>
        </p:nvPicPr>
        <p:blipFill>
          <a:blip r:embed="rId7">
            <a:alphaModFix/>
          </a:blip>
          <a:stretch>
            <a:fillRect/>
          </a:stretch>
        </p:blipFill>
        <p:spPr>
          <a:xfrm>
            <a:off x="141863" y="4252012"/>
            <a:ext cx="665400" cy="665378"/>
          </a:xfrm>
          <a:prstGeom prst="rect">
            <a:avLst/>
          </a:prstGeom>
          <a:noFill/>
          <a:ln>
            <a:noFill/>
          </a:ln>
        </p:spPr>
      </p:pic>
      <p:pic>
        <p:nvPicPr>
          <p:cNvPr id="2459" name="Google Shape;2459;p253"/>
          <p:cNvPicPr preferRelativeResize="0"/>
          <p:nvPr/>
        </p:nvPicPr>
        <p:blipFill>
          <a:blip r:embed="rId8">
            <a:alphaModFix/>
          </a:blip>
          <a:stretch>
            <a:fillRect/>
          </a:stretch>
        </p:blipFill>
        <p:spPr>
          <a:xfrm>
            <a:off x="6485525" y="4199949"/>
            <a:ext cx="638875" cy="638875"/>
          </a:xfrm>
          <a:prstGeom prst="rect">
            <a:avLst/>
          </a:prstGeom>
          <a:noFill/>
          <a:ln>
            <a:noFill/>
          </a:ln>
        </p:spPr>
      </p:pic>
      <p:pic>
        <p:nvPicPr>
          <p:cNvPr id="2460" name="Google Shape;2460;p253"/>
          <p:cNvPicPr preferRelativeResize="0"/>
          <p:nvPr/>
        </p:nvPicPr>
        <p:blipFill>
          <a:blip r:embed="rId7">
            <a:alphaModFix/>
          </a:blip>
          <a:stretch>
            <a:fillRect/>
          </a:stretch>
        </p:blipFill>
        <p:spPr>
          <a:xfrm>
            <a:off x="141863" y="3250687"/>
            <a:ext cx="665400" cy="665378"/>
          </a:xfrm>
          <a:prstGeom prst="rect">
            <a:avLst/>
          </a:prstGeom>
          <a:noFill/>
          <a:ln>
            <a:noFill/>
          </a:ln>
        </p:spPr>
      </p:pic>
      <p:pic>
        <p:nvPicPr>
          <p:cNvPr id="2461" name="Google Shape;2461;p253"/>
          <p:cNvPicPr preferRelativeResize="0"/>
          <p:nvPr/>
        </p:nvPicPr>
        <p:blipFill>
          <a:blip r:embed="rId8">
            <a:alphaModFix/>
          </a:blip>
          <a:stretch>
            <a:fillRect/>
          </a:stretch>
        </p:blipFill>
        <p:spPr>
          <a:xfrm>
            <a:off x="155125" y="3702887"/>
            <a:ext cx="638875" cy="638875"/>
          </a:xfrm>
          <a:prstGeom prst="rect">
            <a:avLst/>
          </a:prstGeom>
          <a:noFill/>
          <a:ln>
            <a:noFill/>
          </a:ln>
        </p:spPr>
      </p:pic>
      <p:pic>
        <p:nvPicPr>
          <p:cNvPr id="2462" name="Google Shape;2462;p253"/>
          <p:cNvPicPr preferRelativeResize="0"/>
          <p:nvPr/>
        </p:nvPicPr>
        <p:blipFill>
          <a:blip r:embed="rId8">
            <a:alphaModFix/>
          </a:blip>
          <a:stretch>
            <a:fillRect/>
          </a:stretch>
        </p:blipFill>
        <p:spPr>
          <a:xfrm>
            <a:off x="8433575" y="2605599"/>
            <a:ext cx="638875" cy="638875"/>
          </a:xfrm>
          <a:prstGeom prst="rect">
            <a:avLst/>
          </a:prstGeom>
          <a:noFill/>
          <a:ln>
            <a:noFill/>
          </a:ln>
        </p:spPr>
      </p:pic>
      <p:cxnSp>
        <p:nvCxnSpPr>
          <p:cNvPr id="2463" name="Google Shape;2463;p253"/>
          <p:cNvCxnSpPr/>
          <p:nvPr/>
        </p:nvCxnSpPr>
        <p:spPr>
          <a:xfrm>
            <a:off x="8449975" y="2003375"/>
            <a:ext cx="200400" cy="815700"/>
          </a:xfrm>
          <a:prstGeom prst="straightConnector1">
            <a:avLst/>
          </a:prstGeom>
          <a:noFill/>
          <a:ln cap="flat" cmpd="sng" w="9525">
            <a:solidFill>
              <a:srgbClr val="DF3079"/>
            </a:solidFill>
            <a:prstDash val="solid"/>
            <a:round/>
            <a:headEnd len="med" w="med" type="none"/>
            <a:tailEnd len="med" w="med" type="triangle"/>
          </a:ln>
        </p:spPr>
      </p:cxnSp>
      <p:sp>
        <p:nvSpPr>
          <p:cNvPr id="2464" name="Google Shape;2464;p253"/>
          <p:cNvSpPr txBox="1"/>
          <p:nvPr/>
        </p:nvSpPr>
        <p:spPr>
          <a:xfrm>
            <a:off x="7644350" y="1339250"/>
            <a:ext cx="12780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Anyone has this</a:t>
            </a:r>
            <a:endParaRPr sz="1800">
              <a:solidFill>
                <a:schemeClr val="lt2"/>
              </a:solidFill>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8" name="Shape 2468"/>
        <p:cNvGrpSpPr/>
        <p:nvPr/>
      </p:nvGrpSpPr>
      <p:grpSpPr>
        <a:xfrm>
          <a:off x="0" y="0"/>
          <a:ext cx="0" cy="0"/>
          <a:chOff x="0" y="0"/>
          <a:chExt cx="0" cy="0"/>
        </a:xfrm>
      </p:grpSpPr>
      <p:sp>
        <p:nvSpPr>
          <p:cNvPr id="2469" name="Google Shape;2469;p2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Certificates</a:t>
            </a:r>
            <a:endParaRPr/>
          </a:p>
        </p:txBody>
      </p:sp>
      <p:sp>
        <p:nvSpPr>
          <p:cNvPr id="2470" name="Google Shape;2470;p2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need a way to proof </a:t>
            </a:r>
            <a:r>
              <a:rPr lang="en"/>
              <a:t>authenticity</a:t>
            </a:r>
            <a:endParaRPr/>
          </a:p>
          <a:p>
            <a:pPr indent="-342900" lvl="0" marL="457200" rtl="0" algn="l">
              <a:spcBef>
                <a:spcPts val="0"/>
              </a:spcBef>
              <a:spcAft>
                <a:spcPts val="0"/>
              </a:spcAft>
              <a:buSzPts val="1800"/>
              <a:buChar char="●"/>
            </a:pPr>
            <a:r>
              <a:rPr lang="en"/>
              <a:t>Generate a pair of public/private key</a:t>
            </a:r>
            <a:endParaRPr/>
          </a:p>
          <a:p>
            <a:pPr indent="-342900" lvl="0" marL="457200" rtl="0" algn="l">
              <a:spcBef>
                <a:spcPts val="0"/>
              </a:spcBef>
              <a:spcAft>
                <a:spcPts val="0"/>
              </a:spcAft>
              <a:buSzPts val="1800"/>
              <a:buChar char="●"/>
            </a:pPr>
            <a:r>
              <a:rPr lang="en"/>
              <a:t>Put a public key in a certificate</a:t>
            </a:r>
            <a:endParaRPr/>
          </a:p>
          <a:p>
            <a:pPr indent="-342900" lvl="0" marL="457200" rtl="0" algn="l">
              <a:spcBef>
                <a:spcPts val="0"/>
              </a:spcBef>
              <a:spcAft>
                <a:spcPts val="0"/>
              </a:spcAft>
              <a:buSzPts val="1800"/>
              <a:buChar char="●"/>
            </a:pPr>
            <a:r>
              <a:rPr lang="en"/>
              <a:t>Put the website name in the certificate </a:t>
            </a:r>
            <a:endParaRPr/>
          </a:p>
          <a:p>
            <a:pPr indent="-342900" lvl="0" marL="457200" rtl="0" algn="l">
              <a:spcBef>
                <a:spcPts val="0"/>
              </a:spcBef>
              <a:spcAft>
                <a:spcPts val="0"/>
              </a:spcAft>
              <a:buSzPts val="1800"/>
              <a:buChar char="●"/>
            </a:pPr>
            <a:r>
              <a:rPr lang="en"/>
              <a:t>Sign the certificate with the private key</a:t>
            </a:r>
            <a:endParaRPr/>
          </a:p>
          <a:p>
            <a:pPr indent="-342900" lvl="0" marL="457200" rtl="0" algn="l">
              <a:spcBef>
                <a:spcPts val="0"/>
              </a:spcBef>
              <a:spcAft>
                <a:spcPts val="0"/>
              </a:spcAft>
              <a:buSzPts val="1800"/>
              <a:buChar char="●"/>
            </a:pPr>
            <a:r>
              <a:rPr lang="en"/>
              <a:t>Meet x509</a:t>
            </a:r>
            <a:endParaRPr/>
          </a:p>
        </p:txBody>
      </p:sp>
      <p:pic>
        <p:nvPicPr>
          <p:cNvPr id="2471" name="Google Shape;2471;p254"/>
          <p:cNvPicPr preferRelativeResize="0"/>
          <p:nvPr/>
        </p:nvPicPr>
        <p:blipFill>
          <a:blip r:embed="rId3">
            <a:alphaModFix/>
          </a:blip>
          <a:stretch>
            <a:fillRect/>
          </a:stretch>
        </p:blipFill>
        <p:spPr>
          <a:xfrm>
            <a:off x="4924725" y="731375"/>
            <a:ext cx="4006116" cy="3820976"/>
          </a:xfrm>
          <a:prstGeom prst="rect">
            <a:avLst/>
          </a:prstGeom>
          <a:noFill/>
          <a:ln>
            <a:noFill/>
          </a:ln>
        </p:spPr>
      </p:pic>
      <p:sp>
        <p:nvSpPr>
          <p:cNvPr id="2472" name="Google Shape;2472;p254"/>
          <p:cNvSpPr/>
          <p:nvPr/>
        </p:nvSpPr>
        <p:spPr>
          <a:xfrm>
            <a:off x="5240425" y="3066725"/>
            <a:ext cx="1605900" cy="1869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3" name="Google Shape;2473;p254"/>
          <p:cNvSpPr/>
          <p:nvPr/>
        </p:nvSpPr>
        <p:spPr>
          <a:xfrm>
            <a:off x="6124838" y="2311450"/>
            <a:ext cx="1605900" cy="1869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7" name="Shape 2477"/>
        <p:cNvGrpSpPr/>
        <p:nvPr/>
      </p:nvGrpSpPr>
      <p:grpSpPr>
        <a:xfrm>
          <a:off x="0" y="0"/>
          <a:ext cx="0" cy="0"/>
          <a:chOff x="0" y="0"/>
          <a:chExt cx="0" cy="0"/>
        </a:xfrm>
      </p:grpSpPr>
      <p:sp>
        <p:nvSpPr>
          <p:cNvPr id="2478" name="Google Shape;2478;p2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Certificates</a:t>
            </a:r>
            <a:endParaRPr/>
          </a:p>
        </p:txBody>
      </p:sp>
      <p:sp>
        <p:nvSpPr>
          <p:cNvPr id="2479" name="Google Shape;2479;p2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Certificates can be “self signed”</a:t>
            </a:r>
            <a:endParaRPr/>
          </a:p>
          <a:p>
            <a:pPr indent="-317500" lvl="1" marL="914400" rtl="0" algn="l">
              <a:spcBef>
                <a:spcPts val="0"/>
              </a:spcBef>
              <a:spcAft>
                <a:spcPts val="0"/>
              </a:spcAft>
              <a:buSzPts val="1400"/>
              <a:buChar char="○"/>
            </a:pPr>
            <a:r>
              <a:rPr lang="en"/>
              <a:t>Ie private key signing the cert belong to the public key</a:t>
            </a:r>
            <a:endParaRPr/>
          </a:p>
          <a:p>
            <a:pPr indent="-317500" lvl="1" marL="914400" rtl="0" algn="l">
              <a:spcBef>
                <a:spcPts val="0"/>
              </a:spcBef>
              <a:spcAft>
                <a:spcPts val="0"/>
              </a:spcAft>
              <a:buSzPts val="1400"/>
              <a:buChar char="○"/>
            </a:pPr>
            <a:r>
              <a:rPr lang="en"/>
              <a:t>Usually untrusted and used for testing/local</a:t>
            </a:r>
            <a:endParaRPr/>
          </a:p>
          <a:p>
            <a:pPr indent="-342900" lvl="0" marL="457200" rtl="0" algn="l">
              <a:spcBef>
                <a:spcPts val="0"/>
              </a:spcBef>
              <a:spcAft>
                <a:spcPts val="0"/>
              </a:spcAft>
              <a:buSzPts val="1800"/>
              <a:buChar char="●"/>
            </a:pPr>
            <a:r>
              <a:rPr lang="en"/>
              <a:t>Certificates can sign “other certificates”</a:t>
            </a:r>
            <a:endParaRPr/>
          </a:p>
          <a:p>
            <a:pPr indent="-317500" lvl="1" marL="914400" rtl="0" algn="l">
              <a:spcBef>
                <a:spcPts val="0"/>
              </a:spcBef>
              <a:spcAft>
                <a:spcPts val="0"/>
              </a:spcAft>
              <a:buSzPts val="1400"/>
              <a:buChar char="○"/>
            </a:pPr>
            <a:r>
              <a:rPr lang="en"/>
              <a:t>Creating a trust chain</a:t>
            </a:r>
            <a:endParaRPr/>
          </a:p>
          <a:p>
            <a:pPr indent="-317500" lvl="1" marL="914400" rtl="0" algn="l">
              <a:spcBef>
                <a:spcPts val="0"/>
              </a:spcBef>
              <a:spcAft>
                <a:spcPts val="0"/>
              </a:spcAft>
              <a:buSzPts val="1400"/>
              <a:buChar char="○"/>
            </a:pPr>
            <a:r>
              <a:rPr lang="en"/>
              <a:t>Issuer name is who issued it</a:t>
            </a:r>
            <a:endParaRPr/>
          </a:p>
          <a:p>
            <a:pPr indent="-317500" lvl="1" marL="914400" rtl="0" algn="l">
              <a:spcBef>
                <a:spcPts val="0"/>
              </a:spcBef>
              <a:spcAft>
                <a:spcPts val="0"/>
              </a:spcAft>
              <a:buSzPts val="1400"/>
              <a:buChar char="○"/>
            </a:pPr>
            <a:r>
              <a:rPr lang="en"/>
              <a:t>Lets encrypt</a:t>
            </a:r>
            <a:endParaRPr/>
          </a:p>
          <a:p>
            <a:pPr indent="-342900" lvl="0" marL="457200" rtl="0" algn="l">
              <a:spcBef>
                <a:spcPts val="0"/>
              </a:spcBef>
              <a:spcAft>
                <a:spcPts val="0"/>
              </a:spcAft>
              <a:buSzPts val="1800"/>
              <a:buChar char="●"/>
            </a:pPr>
            <a:r>
              <a:rPr lang="en"/>
              <a:t>Ultimately a ROOT cert is found</a:t>
            </a:r>
            <a:endParaRPr/>
          </a:p>
          <a:p>
            <a:pPr indent="-317500" lvl="1" marL="914400" rtl="0" algn="l">
              <a:spcBef>
                <a:spcPts val="0"/>
              </a:spcBef>
              <a:spcAft>
                <a:spcPts val="0"/>
              </a:spcAft>
              <a:buSzPts val="1400"/>
              <a:buChar char="○"/>
            </a:pPr>
            <a:r>
              <a:rPr lang="en"/>
              <a:t>ROOT certs are always self signed</a:t>
            </a:r>
            <a:endParaRPr/>
          </a:p>
          <a:p>
            <a:pPr indent="-317500" lvl="1" marL="914400" rtl="0" algn="l">
              <a:spcBef>
                <a:spcPts val="0"/>
              </a:spcBef>
              <a:spcAft>
                <a:spcPts val="0"/>
              </a:spcAft>
              <a:buSzPts val="1400"/>
              <a:buChar char="○"/>
            </a:pPr>
            <a:r>
              <a:rPr lang="en"/>
              <a:t>They are trusted by everyone</a:t>
            </a:r>
            <a:endParaRPr/>
          </a:p>
          <a:p>
            <a:pPr indent="-317500" lvl="1" marL="914400" rtl="0" algn="l">
              <a:spcBef>
                <a:spcPts val="0"/>
              </a:spcBef>
              <a:spcAft>
                <a:spcPts val="0"/>
              </a:spcAft>
              <a:buSzPts val="1400"/>
              <a:buChar char="○"/>
            </a:pPr>
            <a:r>
              <a:rPr lang="en"/>
              <a:t>Installed with OS root (certificate store)</a:t>
            </a:r>
            <a:endParaRPr/>
          </a:p>
        </p:txBody>
      </p:sp>
      <p:pic>
        <p:nvPicPr>
          <p:cNvPr id="2480" name="Google Shape;2480;p255"/>
          <p:cNvPicPr preferRelativeResize="0"/>
          <p:nvPr/>
        </p:nvPicPr>
        <p:blipFill>
          <a:blip r:embed="rId3">
            <a:alphaModFix/>
          </a:blip>
          <a:stretch>
            <a:fillRect/>
          </a:stretch>
        </p:blipFill>
        <p:spPr>
          <a:xfrm>
            <a:off x="3950250" y="50075"/>
            <a:ext cx="5342348" cy="3005075"/>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4" name="Shape 2484"/>
        <p:cNvGrpSpPr/>
        <p:nvPr/>
      </p:nvGrpSpPr>
      <p:grpSpPr>
        <a:xfrm>
          <a:off x="0" y="0"/>
          <a:ext cx="0" cy="0"/>
          <a:chOff x="0" y="0"/>
          <a:chExt cx="0" cy="0"/>
        </a:xfrm>
      </p:grpSpPr>
      <p:sp>
        <p:nvSpPr>
          <p:cNvPr id="2485" name="Google Shape;2485;p2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Certificate Verification</a:t>
            </a:r>
            <a:endParaRPr/>
          </a:p>
        </p:txBody>
      </p:sp>
      <p:sp>
        <p:nvSpPr>
          <p:cNvPr id="2486" name="Google Shape;2486;p256"/>
          <p:cNvSpPr/>
          <p:nvPr/>
        </p:nvSpPr>
        <p:spPr>
          <a:xfrm>
            <a:off x="420950" y="1631200"/>
            <a:ext cx="2538900" cy="22233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X509</a:t>
            </a:r>
            <a:endParaRPr/>
          </a:p>
          <a:p>
            <a:pPr indent="0" lvl="0" marL="0" rtl="0" algn="l">
              <a:spcBef>
                <a:spcPts val="0"/>
              </a:spcBef>
              <a:spcAft>
                <a:spcPts val="0"/>
              </a:spcAft>
              <a:buNone/>
            </a:pPr>
            <a:r>
              <a:rPr lang="en"/>
              <a:t>Name: A.com </a:t>
            </a:r>
            <a:endParaRPr/>
          </a:p>
          <a:p>
            <a:pPr indent="0" lvl="0" marL="0" rtl="0" algn="l">
              <a:spcBef>
                <a:spcPts val="0"/>
              </a:spcBef>
              <a:spcAft>
                <a:spcPts val="0"/>
              </a:spcAft>
              <a:buNone/>
            </a:pPr>
            <a:r>
              <a:rPr lang="en"/>
              <a:t>Issuer: CA</a:t>
            </a:r>
            <a:endParaRPr/>
          </a:p>
          <a:p>
            <a:pPr indent="0" lvl="0" marL="0" rtl="0" algn="l">
              <a:spcBef>
                <a:spcPts val="0"/>
              </a:spcBef>
              <a:spcAft>
                <a:spcPts val="0"/>
              </a:spcAft>
              <a:buNone/>
            </a:pPr>
            <a:r>
              <a:rPr lang="en"/>
              <a:t>PublicKey: APB</a:t>
            </a:r>
            <a:endParaRPr/>
          </a:p>
          <a:p>
            <a:pPr indent="0" lvl="0" marL="0" rtl="0" algn="l">
              <a:spcBef>
                <a:spcPts val="0"/>
              </a:spcBef>
              <a:spcAft>
                <a:spcPts val="0"/>
              </a:spcAft>
              <a:buNone/>
            </a:pPr>
            <a:r>
              <a:rPr lang="en"/>
              <a:t>Sign: CAPRK*</a:t>
            </a:r>
            <a:endParaRPr/>
          </a:p>
          <a:p>
            <a:pPr indent="0" lvl="0" marL="0" rtl="0" algn="ctr">
              <a:spcBef>
                <a:spcPts val="0"/>
              </a:spcBef>
              <a:spcAft>
                <a:spcPts val="0"/>
              </a:spcAft>
              <a:buNone/>
            </a:pPr>
            <a:r>
              <a:t/>
            </a:r>
            <a:endParaRPr/>
          </a:p>
        </p:txBody>
      </p:sp>
      <p:sp>
        <p:nvSpPr>
          <p:cNvPr id="2487" name="Google Shape;2487;p256"/>
          <p:cNvSpPr/>
          <p:nvPr/>
        </p:nvSpPr>
        <p:spPr>
          <a:xfrm>
            <a:off x="3394638" y="1631200"/>
            <a:ext cx="2538900" cy="22233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X509</a:t>
            </a:r>
            <a:endParaRPr/>
          </a:p>
          <a:p>
            <a:pPr indent="0" lvl="0" marL="0" rtl="0" algn="l">
              <a:spcBef>
                <a:spcPts val="0"/>
              </a:spcBef>
              <a:spcAft>
                <a:spcPts val="0"/>
              </a:spcAft>
              <a:buNone/>
            </a:pPr>
            <a:r>
              <a:rPr lang="en"/>
              <a:t>Name: CA </a:t>
            </a:r>
            <a:endParaRPr/>
          </a:p>
          <a:p>
            <a:pPr indent="0" lvl="0" marL="0" rtl="0" algn="l">
              <a:spcBef>
                <a:spcPts val="0"/>
              </a:spcBef>
              <a:spcAft>
                <a:spcPts val="0"/>
              </a:spcAft>
              <a:buNone/>
            </a:pPr>
            <a:r>
              <a:rPr lang="en"/>
              <a:t>Issuer: RootTrust</a:t>
            </a:r>
            <a:endParaRPr/>
          </a:p>
          <a:p>
            <a:pPr indent="0" lvl="0" marL="0" rtl="0" algn="l">
              <a:spcBef>
                <a:spcPts val="0"/>
              </a:spcBef>
              <a:spcAft>
                <a:spcPts val="0"/>
              </a:spcAft>
              <a:buNone/>
            </a:pPr>
            <a:r>
              <a:rPr lang="en"/>
              <a:t>PublicKey: CAPB</a:t>
            </a:r>
            <a:endParaRPr/>
          </a:p>
          <a:p>
            <a:pPr indent="0" lvl="0" marL="0" rtl="0" algn="l">
              <a:spcBef>
                <a:spcPts val="0"/>
              </a:spcBef>
              <a:spcAft>
                <a:spcPts val="0"/>
              </a:spcAft>
              <a:buNone/>
            </a:pPr>
            <a:r>
              <a:rPr lang="en"/>
              <a:t>Sign: RootTrustPRK*</a:t>
            </a:r>
            <a:endParaRPr/>
          </a:p>
        </p:txBody>
      </p:sp>
      <p:sp>
        <p:nvSpPr>
          <p:cNvPr id="2488" name="Google Shape;2488;p256"/>
          <p:cNvSpPr/>
          <p:nvPr/>
        </p:nvSpPr>
        <p:spPr>
          <a:xfrm>
            <a:off x="6368325" y="1631200"/>
            <a:ext cx="2538900" cy="22233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X509</a:t>
            </a:r>
            <a:endParaRPr/>
          </a:p>
          <a:p>
            <a:pPr indent="0" lvl="0" marL="0" rtl="0" algn="l">
              <a:spcBef>
                <a:spcPts val="0"/>
              </a:spcBef>
              <a:spcAft>
                <a:spcPts val="0"/>
              </a:spcAft>
              <a:buNone/>
            </a:pPr>
            <a:r>
              <a:rPr lang="en"/>
              <a:t>Name: RootTrust </a:t>
            </a:r>
            <a:endParaRPr/>
          </a:p>
          <a:p>
            <a:pPr indent="0" lvl="0" marL="0" rtl="0" algn="l">
              <a:spcBef>
                <a:spcPts val="0"/>
              </a:spcBef>
              <a:spcAft>
                <a:spcPts val="0"/>
              </a:spcAft>
              <a:buNone/>
            </a:pPr>
            <a:r>
              <a:rPr lang="en"/>
              <a:t>Issuer: RootTrust</a:t>
            </a:r>
            <a:endParaRPr/>
          </a:p>
          <a:p>
            <a:pPr indent="0" lvl="0" marL="0" rtl="0" algn="l">
              <a:spcBef>
                <a:spcPts val="0"/>
              </a:spcBef>
              <a:spcAft>
                <a:spcPts val="0"/>
              </a:spcAft>
              <a:buNone/>
            </a:pPr>
            <a:r>
              <a:rPr lang="en"/>
              <a:t>PublicKey: RootTrustPB</a:t>
            </a:r>
            <a:endParaRPr/>
          </a:p>
          <a:p>
            <a:pPr indent="0" lvl="0" marL="0" rtl="0" algn="l">
              <a:spcBef>
                <a:spcPts val="0"/>
              </a:spcBef>
              <a:spcAft>
                <a:spcPts val="0"/>
              </a:spcAft>
              <a:buNone/>
            </a:pPr>
            <a:r>
              <a:rPr lang="en"/>
              <a:t>Sign: RootTrustPRK*</a:t>
            </a:r>
            <a:endParaRPr/>
          </a:p>
        </p:txBody>
      </p:sp>
      <p:cxnSp>
        <p:nvCxnSpPr>
          <p:cNvPr id="2489" name="Google Shape;2489;p256"/>
          <p:cNvCxnSpPr>
            <a:stCxn id="2488" idx="1"/>
            <a:endCxn id="2487" idx="3"/>
          </p:cNvCxnSpPr>
          <p:nvPr/>
        </p:nvCxnSpPr>
        <p:spPr>
          <a:xfrm flipH="1">
            <a:off x="5933625" y="2742850"/>
            <a:ext cx="434700" cy="600"/>
          </a:xfrm>
          <a:prstGeom prst="curvedConnector3">
            <a:avLst>
              <a:gd fmla="val 50010" name="adj1"/>
            </a:avLst>
          </a:prstGeom>
          <a:noFill/>
          <a:ln cap="flat" cmpd="sng" w="28575">
            <a:solidFill>
              <a:srgbClr val="DF3079"/>
            </a:solidFill>
            <a:prstDash val="solid"/>
            <a:round/>
            <a:headEnd len="med" w="med" type="stealth"/>
            <a:tailEnd len="med" w="med" type="none"/>
          </a:ln>
        </p:spPr>
      </p:cxnSp>
      <p:cxnSp>
        <p:nvCxnSpPr>
          <p:cNvPr id="2490" name="Google Shape;2490;p256"/>
          <p:cNvCxnSpPr/>
          <p:nvPr/>
        </p:nvCxnSpPr>
        <p:spPr>
          <a:xfrm flipH="1">
            <a:off x="2959850" y="2742550"/>
            <a:ext cx="434700" cy="600"/>
          </a:xfrm>
          <a:prstGeom prst="curvedConnector3">
            <a:avLst>
              <a:gd fmla="val 50010" name="adj1"/>
            </a:avLst>
          </a:prstGeom>
          <a:noFill/>
          <a:ln cap="flat" cmpd="sng" w="28575">
            <a:solidFill>
              <a:srgbClr val="DF3079"/>
            </a:solidFill>
            <a:prstDash val="solid"/>
            <a:round/>
            <a:headEnd len="med" w="med" type="stealth"/>
            <a:tailEnd len="med" w="med" type="none"/>
          </a:ln>
        </p:spPr>
      </p:cxnSp>
      <p:sp>
        <p:nvSpPr>
          <p:cNvPr id="2491" name="Google Shape;2491;p256"/>
          <p:cNvSpPr txBox="1"/>
          <p:nvPr/>
        </p:nvSpPr>
        <p:spPr>
          <a:xfrm>
            <a:off x="311700" y="4012200"/>
            <a:ext cx="6840600" cy="8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300">
                <a:solidFill>
                  <a:schemeClr val="lt2"/>
                </a:solidFill>
              </a:rPr>
              <a:t>Client receives the full chain, wants to verify A.com cert </a:t>
            </a:r>
            <a:r>
              <a:rPr i="1" lang="en" sz="1300">
                <a:solidFill>
                  <a:schemeClr val="lt2"/>
                </a:solidFill>
              </a:rPr>
              <a:t>signature</a:t>
            </a:r>
            <a:r>
              <a:rPr i="1" lang="en" sz="1300">
                <a:solidFill>
                  <a:schemeClr val="lt2"/>
                </a:solidFill>
              </a:rPr>
              <a:t> which as been signed by CA public key issuer, so it gets the CA and gets the CAPUB to verify, but also it needs to trust the CA cert so it, verifies that by getting the RootTrust public key and verifies it, but the RootTrust is self signed so it looks up its local cert store. If it is there it is trusted. Else rejected.</a:t>
            </a:r>
            <a:endParaRPr i="1" sz="1300">
              <a:solidFill>
                <a:schemeClr val="lt2"/>
              </a:solidFill>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5" name="Shape 2495"/>
        <p:cNvGrpSpPr/>
        <p:nvPr/>
      </p:nvGrpSpPr>
      <p:grpSpPr>
        <a:xfrm>
          <a:off x="0" y="0"/>
          <a:ext cx="0" cy="0"/>
          <a:chOff x="0" y="0"/>
          <a:chExt cx="0" cy="0"/>
        </a:xfrm>
      </p:grpSpPr>
      <p:sp>
        <p:nvSpPr>
          <p:cNvPr id="2496" name="Google Shape;2496;p2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TLS</a:t>
            </a:r>
            <a:endParaRPr/>
          </a:p>
        </p:txBody>
      </p:sp>
      <p:sp>
        <p:nvSpPr>
          <p:cNvPr id="2497" name="Google Shape;2497;p2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Transport Layer </a:t>
            </a:r>
            <a:r>
              <a:rPr lang="en"/>
              <a:t>security</a:t>
            </a:r>
            <a:endParaRPr/>
          </a:p>
          <a:p>
            <a:pPr indent="-342900" lvl="0" marL="457200" rtl="0" algn="l">
              <a:spcBef>
                <a:spcPts val="0"/>
              </a:spcBef>
              <a:spcAft>
                <a:spcPts val="0"/>
              </a:spcAft>
              <a:buSzPts val="1800"/>
              <a:buChar char="●"/>
            </a:pPr>
            <a:r>
              <a:rPr lang="en"/>
              <a:t>Encrypt using the same key on both client and server</a:t>
            </a:r>
            <a:endParaRPr/>
          </a:p>
          <a:p>
            <a:pPr indent="-342900" lvl="0" marL="457200" rtl="0" algn="l">
              <a:spcBef>
                <a:spcPts val="0"/>
              </a:spcBef>
              <a:spcAft>
                <a:spcPts val="0"/>
              </a:spcAft>
              <a:buSzPts val="1800"/>
              <a:buChar char="●"/>
            </a:pPr>
            <a:r>
              <a:rPr lang="en"/>
              <a:t>For that we need to exchange the key </a:t>
            </a:r>
            <a:endParaRPr/>
          </a:p>
          <a:p>
            <a:pPr indent="-342900" lvl="0" marL="457200" rtl="0" algn="l">
              <a:spcBef>
                <a:spcPts val="0"/>
              </a:spcBef>
              <a:spcAft>
                <a:spcPts val="0"/>
              </a:spcAft>
              <a:buSzPts val="1800"/>
              <a:buChar char="●"/>
            </a:pPr>
            <a:r>
              <a:rPr lang="en"/>
              <a:t>We use public key encryption to exchange key</a:t>
            </a:r>
            <a:endParaRPr/>
          </a:p>
          <a:p>
            <a:pPr indent="-342900" lvl="0" marL="457200" rtl="0" algn="l">
              <a:spcBef>
                <a:spcPts val="0"/>
              </a:spcBef>
              <a:spcAft>
                <a:spcPts val="0"/>
              </a:spcAft>
              <a:buSzPts val="1800"/>
              <a:buChar char="●"/>
            </a:pPr>
            <a:r>
              <a:rPr lang="en"/>
              <a:t>We share certificate for authentication</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1" name="Shape 2501"/>
        <p:cNvGrpSpPr/>
        <p:nvPr/>
      </p:nvGrpSpPr>
      <p:grpSpPr>
        <a:xfrm>
          <a:off x="0" y="0"/>
          <a:ext cx="0" cy="0"/>
          <a:chOff x="0" y="0"/>
          <a:chExt cx="0" cy="0"/>
        </a:xfrm>
      </p:grpSpPr>
      <p:sp>
        <p:nvSpPr>
          <p:cNvPr id="2502" name="Google Shape;2502;p258"/>
          <p:cNvSpPr txBox="1"/>
          <p:nvPr>
            <p:ph type="title"/>
          </p:nvPr>
        </p:nvSpPr>
        <p:spPr>
          <a:xfrm>
            <a:off x="221675" y="286800"/>
            <a:ext cx="1471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TLS 1.2 </a:t>
            </a:r>
            <a:endParaRPr/>
          </a:p>
          <a:p>
            <a:pPr indent="0" lvl="0" marL="0" rtl="0" algn="l">
              <a:spcBef>
                <a:spcPts val="0"/>
              </a:spcBef>
              <a:spcAft>
                <a:spcPts val="0"/>
              </a:spcAft>
              <a:buNone/>
            </a:pPr>
            <a:r>
              <a:rPr lang="en"/>
              <a:t>(RSA)</a:t>
            </a:r>
            <a:endParaRPr sz="1911"/>
          </a:p>
        </p:txBody>
      </p:sp>
      <p:sp>
        <p:nvSpPr>
          <p:cNvPr id="2503" name="Google Shape;2503;p258"/>
          <p:cNvSpPr txBox="1"/>
          <p:nvPr/>
        </p:nvSpPr>
        <p:spPr>
          <a:xfrm>
            <a:off x="8509900" y="1750025"/>
            <a:ext cx="9300" cy="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2504" name="Google Shape;2504;p258"/>
          <p:cNvCxnSpPr/>
          <p:nvPr/>
        </p:nvCxnSpPr>
        <p:spPr>
          <a:xfrm>
            <a:off x="1609650" y="753625"/>
            <a:ext cx="841800" cy="0"/>
          </a:xfrm>
          <a:prstGeom prst="straightConnector1">
            <a:avLst/>
          </a:prstGeom>
          <a:noFill/>
          <a:ln cap="flat" cmpd="sng" w="76200">
            <a:solidFill>
              <a:srgbClr val="38761D"/>
            </a:solidFill>
            <a:prstDash val="solid"/>
            <a:round/>
            <a:headEnd len="med" w="med" type="none"/>
            <a:tailEnd len="med" w="med" type="none"/>
          </a:ln>
        </p:spPr>
      </p:cxnSp>
      <p:sp>
        <p:nvSpPr>
          <p:cNvPr id="2505" name="Google Shape;2505;p258"/>
          <p:cNvSpPr txBox="1"/>
          <p:nvPr>
            <p:ph type="title"/>
          </p:nvPr>
        </p:nvSpPr>
        <p:spPr>
          <a:xfrm>
            <a:off x="1531950" y="286806"/>
            <a:ext cx="919500" cy="40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solidFill>
                  <a:srgbClr val="6AA84F"/>
                </a:solidFill>
              </a:rPr>
              <a:t>open</a:t>
            </a:r>
            <a:endParaRPr sz="1800">
              <a:solidFill>
                <a:srgbClr val="6AA84F"/>
              </a:solidFill>
            </a:endParaRPr>
          </a:p>
        </p:txBody>
      </p:sp>
      <p:cxnSp>
        <p:nvCxnSpPr>
          <p:cNvPr id="2506" name="Google Shape;2506;p258"/>
          <p:cNvCxnSpPr/>
          <p:nvPr/>
        </p:nvCxnSpPr>
        <p:spPr>
          <a:xfrm>
            <a:off x="1570800" y="4645550"/>
            <a:ext cx="841800" cy="0"/>
          </a:xfrm>
          <a:prstGeom prst="straightConnector1">
            <a:avLst/>
          </a:prstGeom>
          <a:noFill/>
          <a:ln cap="flat" cmpd="sng" w="76200">
            <a:solidFill>
              <a:srgbClr val="FF0000"/>
            </a:solidFill>
            <a:prstDash val="solid"/>
            <a:round/>
            <a:headEnd len="med" w="med" type="none"/>
            <a:tailEnd len="med" w="med" type="none"/>
          </a:ln>
        </p:spPr>
      </p:cxnSp>
      <p:sp>
        <p:nvSpPr>
          <p:cNvPr id="2507" name="Google Shape;2507;p258"/>
          <p:cNvSpPr txBox="1"/>
          <p:nvPr>
            <p:ph type="title"/>
          </p:nvPr>
        </p:nvSpPr>
        <p:spPr>
          <a:xfrm>
            <a:off x="1531950" y="4169481"/>
            <a:ext cx="919500" cy="40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solidFill>
                  <a:srgbClr val="FF0000"/>
                </a:solidFill>
              </a:rPr>
              <a:t>close</a:t>
            </a:r>
            <a:endParaRPr sz="1800">
              <a:solidFill>
                <a:srgbClr val="FF0000"/>
              </a:solidFill>
            </a:endParaRPr>
          </a:p>
        </p:txBody>
      </p:sp>
      <p:sp>
        <p:nvSpPr>
          <p:cNvPr id="2508" name="Google Shape;2508;p258"/>
          <p:cNvSpPr txBox="1"/>
          <p:nvPr/>
        </p:nvSpPr>
        <p:spPr>
          <a:xfrm>
            <a:off x="4146625" y="4262550"/>
            <a:ext cx="786300" cy="3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t>
            </a:r>
            <a:endParaRPr>
              <a:solidFill>
                <a:schemeClr val="dk1"/>
              </a:solidFill>
            </a:endParaRPr>
          </a:p>
        </p:txBody>
      </p:sp>
      <p:grpSp>
        <p:nvGrpSpPr>
          <p:cNvPr id="2509" name="Google Shape;2509;p258"/>
          <p:cNvGrpSpPr/>
          <p:nvPr/>
        </p:nvGrpSpPr>
        <p:grpSpPr>
          <a:xfrm>
            <a:off x="2355475" y="770150"/>
            <a:ext cx="4368600" cy="512700"/>
            <a:chOff x="2355475" y="770150"/>
            <a:chExt cx="4368600" cy="512700"/>
          </a:xfrm>
        </p:grpSpPr>
        <p:cxnSp>
          <p:nvCxnSpPr>
            <p:cNvPr id="2510" name="Google Shape;2510;p258"/>
            <p:cNvCxnSpPr/>
            <p:nvPr/>
          </p:nvCxnSpPr>
          <p:spPr>
            <a:xfrm>
              <a:off x="2355475" y="1023100"/>
              <a:ext cx="4368600" cy="249600"/>
            </a:xfrm>
            <a:prstGeom prst="straightConnector1">
              <a:avLst/>
            </a:prstGeom>
            <a:noFill/>
            <a:ln cap="flat" cmpd="sng" w="28575">
              <a:solidFill>
                <a:srgbClr val="0000FF"/>
              </a:solidFill>
              <a:prstDash val="solid"/>
              <a:round/>
              <a:headEnd len="med" w="med" type="none"/>
              <a:tailEnd len="med" w="med" type="triangle"/>
            </a:ln>
          </p:spPr>
        </p:cxnSp>
        <p:sp>
          <p:nvSpPr>
            <p:cNvPr id="2511" name="Google Shape;2511;p258"/>
            <p:cNvSpPr txBox="1"/>
            <p:nvPr/>
          </p:nvSpPr>
          <p:spPr>
            <a:xfrm rot="379027">
              <a:off x="4023578" y="845994"/>
              <a:ext cx="1398693" cy="36101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Client hello</a:t>
              </a:r>
              <a:endParaRPr sz="1200">
                <a:solidFill>
                  <a:schemeClr val="dk1"/>
                </a:solidFill>
              </a:endParaRPr>
            </a:p>
          </p:txBody>
        </p:sp>
      </p:grpSp>
      <p:grpSp>
        <p:nvGrpSpPr>
          <p:cNvPr id="2512" name="Google Shape;2512;p258"/>
          <p:cNvGrpSpPr/>
          <p:nvPr/>
        </p:nvGrpSpPr>
        <p:grpSpPr>
          <a:xfrm>
            <a:off x="2368225" y="1116383"/>
            <a:ext cx="4374300" cy="435000"/>
            <a:chOff x="2368225" y="1116383"/>
            <a:chExt cx="4374300" cy="435000"/>
          </a:xfrm>
        </p:grpSpPr>
        <p:cxnSp>
          <p:nvCxnSpPr>
            <p:cNvPr id="2513" name="Google Shape;2513;p258"/>
            <p:cNvCxnSpPr/>
            <p:nvPr/>
          </p:nvCxnSpPr>
          <p:spPr>
            <a:xfrm flipH="1">
              <a:off x="2368225" y="1422650"/>
              <a:ext cx="4374300" cy="122400"/>
            </a:xfrm>
            <a:prstGeom prst="straightConnector1">
              <a:avLst/>
            </a:prstGeom>
            <a:noFill/>
            <a:ln cap="flat" cmpd="sng" w="28575">
              <a:solidFill>
                <a:srgbClr val="FF0000"/>
              </a:solidFill>
              <a:prstDash val="solid"/>
              <a:round/>
              <a:headEnd len="med" w="med" type="none"/>
              <a:tailEnd len="med" w="med" type="triangle"/>
            </a:ln>
          </p:spPr>
        </p:cxnSp>
        <p:sp>
          <p:nvSpPr>
            <p:cNvPr id="2514" name="Google Shape;2514;p258"/>
            <p:cNvSpPr txBox="1"/>
            <p:nvPr/>
          </p:nvSpPr>
          <p:spPr>
            <a:xfrm rot="-183674">
              <a:off x="3974215" y="1153478"/>
              <a:ext cx="1398796" cy="36081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Server hello (cert)</a:t>
              </a:r>
              <a:endParaRPr sz="1200">
                <a:solidFill>
                  <a:schemeClr val="dk1"/>
                </a:solidFill>
              </a:endParaRPr>
            </a:p>
          </p:txBody>
        </p:sp>
      </p:grpSp>
      <p:grpSp>
        <p:nvGrpSpPr>
          <p:cNvPr id="2515" name="Google Shape;2515;p258"/>
          <p:cNvGrpSpPr/>
          <p:nvPr/>
        </p:nvGrpSpPr>
        <p:grpSpPr>
          <a:xfrm>
            <a:off x="2414413" y="2026575"/>
            <a:ext cx="4312500" cy="536075"/>
            <a:chOff x="2414413" y="2026575"/>
            <a:chExt cx="4312500" cy="536075"/>
          </a:xfrm>
        </p:grpSpPr>
        <p:cxnSp>
          <p:nvCxnSpPr>
            <p:cNvPr id="2516" name="Google Shape;2516;p258"/>
            <p:cNvCxnSpPr/>
            <p:nvPr/>
          </p:nvCxnSpPr>
          <p:spPr>
            <a:xfrm flipH="1">
              <a:off x="2414413" y="2260850"/>
              <a:ext cx="4312500" cy="301800"/>
            </a:xfrm>
            <a:prstGeom prst="straightConnector1">
              <a:avLst/>
            </a:prstGeom>
            <a:noFill/>
            <a:ln cap="flat" cmpd="sng" w="28575">
              <a:solidFill>
                <a:srgbClr val="FF0000"/>
              </a:solidFill>
              <a:prstDash val="solid"/>
              <a:round/>
              <a:headEnd len="med" w="med" type="none"/>
              <a:tailEnd len="med" w="med" type="triangle"/>
            </a:ln>
          </p:spPr>
        </p:cxnSp>
        <p:sp>
          <p:nvSpPr>
            <p:cNvPr id="2517" name="Google Shape;2517;p258"/>
            <p:cNvSpPr txBox="1"/>
            <p:nvPr/>
          </p:nvSpPr>
          <p:spPr>
            <a:xfrm rot="-183431">
              <a:off x="3807373" y="2081669"/>
              <a:ext cx="2075654" cy="36081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Change cipher, fin</a:t>
              </a:r>
              <a:endParaRPr sz="1200">
                <a:solidFill>
                  <a:schemeClr val="dk1"/>
                </a:solidFill>
              </a:endParaRPr>
            </a:p>
          </p:txBody>
        </p:sp>
      </p:grpSp>
      <p:grpSp>
        <p:nvGrpSpPr>
          <p:cNvPr id="2518" name="Google Shape;2518;p258"/>
          <p:cNvGrpSpPr/>
          <p:nvPr/>
        </p:nvGrpSpPr>
        <p:grpSpPr>
          <a:xfrm>
            <a:off x="2377475" y="2871100"/>
            <a:ext cx="4368600" cy="477550"/>
            <a:chOff x="2377475" y="2871100"/>
            <a:chExt cx="4368600" cy="477550"/>
          </a:xfrm>
        </p:grpSpPr>
        <p:cxnSp>
          <p:nvCxnSpPr>
            <p:cNvPr id="2519" name="Google Shape;2519;p258"/>
            <p:cNvCxnSpPr/>
            <p:nvPr/>
          </p:nvCxnSpPr>
          <p:spPr>
            <a:xfrm>
              <a:off x="2377475" y="3099050"/>
              <a:ext cx="4368600" cy="249600"/>
            </a:xfrm>
            <a:prstGeom prst="straightConnector1">
              <a:avLst/>
            </a:prstGeom>
            <a:noFill/>
            <a:ln cap="flat" cmpd="sng" w="28575">
              <a:solidFill>
                <a:srgbClr val="0000FF"/>
              </a:solidFill>
              <a:prstDash val="solid"/>
              <a:round/>
              <a:headEnd len="med" w="med" type="none"/>
              <a:tailEnd len="med" w="med" type="triangle"/>
            </a:ln>
          </p:spPr>
        </p:cxnSp>
        <p:sp>
          <p:nvSpPr>
            <p:cNvPr id="2520" name="Google Shape;2520;p258"/>
            <p:cNvSpPr txBox="1"/>
            <p:nvPr/>
          </p:nvSpPr>
          <p:spPr>
            <a:xfrm rot="379195">
              <a:off x="4158448" y="2926694"/>
              <a:ext cx="1030161" cy="36101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GET /</a:t>
              </a:r>
              <a:endParaRPr>
                <a:solidFill>
                  <a:schemeClr val="dk1"/>
                </a:solidFill>
              </a:endParaRPr>
            </a:p>
          </p:txBody>
        </p:sp>
      </p:grpSp>
      <p:grpSp>
        <p:nvGrpSpPr>
          <p:cNvPr id="2521" name="Google Shape;2521;p258"/>
          <p:cNvGrpSpPr/>
          <p:nvPr/>
        </p:nvGrpSpPr>
        <p:grpSpPr>
          <a:xfrm>
            <a:off x="2322000" y="3348573"/>
            <a:ext cx="4405500" cy="978000"/>
            <a:chOff x="2322000" y="3348573"/>
            <a:chExt cx="4405500" cy="978000"/>
          </a:xfrm>
        </p:grpSpPr>
        <p:cxnSp>
          <p:nvCxnSpPr>
            <p:cNvPr id="2522" name="Google Shape;2522;p258"/>
            <p:cNvCxnSpPr/>
            <p:nvPr/>
          </p:nvCxnSpPr>
          <p:spPr>
            <a:xfrm flipH="1">
              <a:off x="2322000" y="3829575"/>
              <a:ext cx="4405500" cy="379500"/>
            </a:xfrm>
            <a:prstGeom prst="straightConnector1">
              <a:avLst/>
            </a:prstGeom>
            <a:noFill/>
            <a:ln cap="flat" cmpd="sng" w="28575">
              <a:solidFill>
                <a:srgbClr val="FF0000"/>
              </a:solidFill>
              <a:prstDash val="solid"/>
              <a:round/>
              <a:headEnd len="med" w="med" type="none"/>
              <a:tailEnd len="med" w="med" type="triangle"/>
            </a:ln>
          </p:spPr>
        </p:cxnSp>
        <p:sp>
          <p:nvSpPr>
            <p:cNvPr id="2523" name="Google Shape;2523;p258"/>
            <p:cNvSpPr txBox="1"/>
            <p:nvPr/>
          </p:nvSpPr>
          <p:spPr>
            <a:xfrm rot="-546999">
              <a:off x="4124306" y="3425005"/>
              <a:ext cx="1030011" cy="82513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Headers+ index.html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&lt;html&gt;...</a:t>
              </a:r>
              <a:endParaRPr>
                <a:solidFill>
                  <a:schemeClr val="dk1"/>
                </a:solidFill>
              </a:endParaRPr>
            </a:p>
          </p:txBody>
        </p:sp>
      </p:grpSp>
      <p:grpSp>
        <p:nvGrpSpPr>
          <p:cNvPr id="2524" name="Google Shape;2524;p258"/>
          <p:cNvGrpSpPr/>
          <p:nvPr/>
        </p:nvGrpSpPr>
        <p:grpSpPr>
          <a:xfrm>
            <a:off x="2405225" y="1551375"/>
            <a:ext cx="4318800" cy="543600"/>
            <a:chOff x="2405225" y="1551375"/>
            <a:chExt cx="4318800" cy="543600"/>
          </a:xfrm>
        </p:grpSpPr>
        <p:cxnSp>
          <p:nvCxnSpPr>
            <p:cNvPr id="2525" name="Google Shape;2525;p258"/>
            <p:cNvCxnSpPr/>
            <p:nvPr/>
          </p:nvCxnSpPr>
          <p:spPr>
            <a:xfrm>
              <a:off x="2405225" y="1813175"/>
              <a:ext cx="4318800" cy="237900"/>
            </a:xfrm>
            <a:prstGeom prst="straightConnector1">
              <a:avLst/>
            </a:prstGeom>
            <a:noFill/>
            <a:ln cap="flat" cmpd="sng" w="28575">
              <a:solidFill>
                <a:srgbClr val="0000FF"/>
              </a:solidFill>
              <a:prstDash val="solid"/>
              <a:round/>
              <a:headEnd len="med" w="med" type="none"/>
              <a:tailEnd len="med" w="med" type="triangle"/>
            </a:ln>
          </p:spPr>
        </p:cxnSp>
        <p:sp>
          <p:nvSpPr>
            <p:cNvPr id="2526" name="Google Shape;2526;p258"/>
            <p:cNvSpPr txBox="1"/>
            <p:nvPr/>
          </p:nvSpPr>
          <p:spPr>
            <a:xfrm rot="379123">
              <a:off x="3939100" y="1642669"/>
              <a:ext cx="1679100" cy="36101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Change cipher, fin </a:t>
              </a:r>
              <a:endParaRPr sz="1200">
                <a:solidFill>
                  <a:schemeClr val="dk1"/>
                </a:solidFill>
              </a:endParaRPr>
            </a:p>
          </p:txBody>
        </p:sp>
      </p:grpSp>
      <p:pic>
        <p:nvPicPr>
          <p:cNvPr id="2527" name="Google Shape;2527;p258"/>
          <p:cNvPicPr preferRelativeResize="0"/>
          <p:nvPr/>
        </p:nvPicPr>
        <p:blipFill rotWithShape="1">
          <a:blip r:embed="rId3">
            <a:alphaModFix/>
          </a:blip>
          <a:srcRect b="0" l="26754" r="27683" t="0"/>
          <a:stretch/>
        </p:blipFill>
        <p:spPr>
          <a:xfrm>
            <a:off x="7464737" y="2106401"/>
            <a:ext cx="992700" cy="1006616"/>
          </a:xfrm>
          <a:prstGeom prst="rect">
            <a:avLst/>
          </a:prstGeom>
          <a:noFill/>
          <a:ln>
            <a:noFill/>
          </a:ln>
        </p:spPr>
      </p:pic>
      <p:grpSp>
        <p:nvGrpSpPr>
          <p:cNvPr id="2528" name="Google Shape;2528;p258"/>
          <p:cNvGrpSpPr/>
          <p:nvPr/>
        </p:nvGrpSpPr>
        <p:grpSpPr>
          <a:xfrm>
            <a:off x="605993" y="2176737"/>
            <a:ext cx="1341323" cy="800783"/>
            <a:chOff x="2666325" y="4298650"/>
            <a:chExt cx="790176" cy="523250"/>
          </a:xfrm>
        </p:grpSpPr>
        <p:pic>
          <p:nvPicPr>
            <p:cNvPr id="2529" name="Google Shape;2529;p258"/>
            <p:cNvPicPr preferRelativeResize="0"/>
            <p:nvPr/>
          </p:nvPicPr>
          <p:blipFill rotWithShape="1">
            <a:blip r:embed="rId4">
              <a:alphaModFix/>
            </a:blip>
            <a:srcRect b="7747" l="12647" r="11801" t="6452"/>
            <a:stretch/>
          </p:blipFill>
          <p:spPr>
            <a:xfrm>
              <a:off x="2666325" y="4298650"/>
              <a:ext cx="790176" cy="523250"/>
            </a:xfrm>
            <a:prstGeom prst="rect">
              <a:avLst/>
            </a:prstGeom>
            <a:noFill/>
            <a:ln>
              <a:noFill/>
            </a:ln>
          </p:spPr>
        </p:pic>
        <p:sp>
          <p:nvSpPr>
            <p:cNvPr id="2530" name="Google Shape;2530;p258"/>
            <p:cNvSpPr txBox="1"/>
            <p:nvPr/>
          </p:nvSpPr>
          <p:spPr>
            <a:xfrm>
              <a:off x="2875538" y="4298650"/>
              <a:ext cx="3717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cxnSp>
        <p:nvCxnSpPr>
          <p:cNvPr id="2531" name="Google Shape;2531;p258"/>
          <p:cNvCxnSpPr/>
          <p:nvPr/>
        </p:nvCxnSpPr>
        <p:spPr>
          <a:xfrm>
            <a:off x="6827175" y="268275"/>
            <a:ext cx="36900" cy="4551300"/>
          </a:xfrm>
          <a:prstGeom prst="straightConnector1">
            <a:avLst/>
          </a:prstGeom>
          <a:noFill/>
          <a:ln cap="flat" cmpd="sng" w="38100">
            <a:solidFill>
              <a:schemeClr val="lt2"/>
            </a:solidFill>
            <a:prstDash val="solid"/>
            <a:round/>
            <a:headEnd len="med" w="med" type="none"/>
            <a:tailEnd len="med" w="med" type="none"/>
          </a:ln>
        </p:spPr>
      </p:cxnSp>
      <p:cxnSp>
        <p:nvCxnSpPr>
          <p:cNvPr id="2532" name="Google Shape;2532;p258"/>
          <p:cNvCxnSpPr/>
          <p:nvPr/>
        </p:nvCxnSpPr>
        <p:spPr>
          <a:xfrm flipH="1">
            <a:off x="2229575" y="286800"/>
            <a:ext cx="22800" cy="4569900"/>
          </a:xfrm>
          <a:prstGeom prst="straightConnector1">
            <a:avLst/>
          </a:prstGeom>
          <a:noFill/>
          <a:ln cap="flat" cmpd="sng" w="38100">
            <a:solidFill>
              <a:schemeClr val="lt2"/>
            </a:solidFill>
            <a:prstDash val="solid"/>
            <a:round/>
            <a:headEnd len="med" w="med" type="none"/>
            <a:tailEnd len="med" w="med" type="none"/>
          </a:ln>
        </p:spPr>
      </p:cxnSp>
      <p:pic>
        <p:nvPicPr>
          <p:cNvPr id="2533" name="Google Shape;2533;p258"/>
          <p:cNvPicPr preferRelativeResize="0"/>
          <p:nvPr/>
        </p:nvPicPr>
        <p:blipFill>
          <a:blip r:embed="rId5">
            <a:alphaModFix/>
          </a:blip>
          <a:stretch>
            <a:fillRect/>
          </a:stretch>
        </p:blipFill>
        <p:spPr>
          <a:xfrm>
            <a:off x="8335875" y="56667"/>
            <a:ext cx="609600" cy="609600"/>
          </a:xfrm>
          <a:prstGeom prst="rect">
            <a:avLst/>
          </a:prstGeom>
          <a:noFill/>
          <a:ln>
            <a:noFill/>
          </a:ln>
        </p:spPr>
      </p:pic>
      <p:pic>
        <p:nvPicPr>
          <p:cNvPr id="2534" name="Google Shape;2534;p258"/>
          <p:cNvPicPr preferRelativeResize="0"/>
          <p:nvPr/>
        </p:nvPicPr>
        <p:blipFill>
          <a:blip r:embed="rId6">
            <a:alphaModFix/>
          </a:blip>
          <a:stretch>
            <a:fillRect/>
          </a:stretch>
        </p:blipFill>
        <p:spPr>
          <a:xfrm>
            <a:off x="8366000" y="589825"/>
            <a:ext cx="609600" cy="609600"/>
          </a:xfrm>
          <a:prstGeom prst="rect">
            <a:avLst/>
          </a:prstGeom>
          <a:noFill/>
          <a:ln>
            <a:noFill/>
          </a:ln>
        </p:spPr>
      </p:pic>
      <p:sp>
        <p:nvSpPr>
          <p:cNvPr id="2535" name="Google Shape;2535;p258"/>
          <p:cNvSpPr txBox="1"/>
          <p:nvPr/>
        </p:nvSpPr>
        <p:spPr>
          <a:xfrm>
            <a:off x="6969550" y="131625"/>
            <a:ext cx="163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RSA </a:t>
            </a:r>
            <a:r>
              <a:rPr lang="en">
                <a:solidFill>
                  <a:schemeClr val="dk1"/>
                </a:solidFill>
              </a:rPr>
              <a:t>Public key</a:t>
            </a:r>
            <a:endParaRPr>
              <a:solidFill>
                <a:schemeClr val="dk1"/>
              </a:solidFill>
            </a:endParaRPr>
          </a:p>
        </p:txBody>
      </p:sp>
      <p:sp>
        <p:nvSpPr>
          <p:cNvPr id="2536" name="Google Shape;2536;p258"/>
          <p:cNvSpPr txBox="1"/>
          <p:nvPr/>
        </p:nvSpPr>
        <p:spPr>
          <a:xfrm>
            <a:off x="6864079" y="666275"/>
            <a:ext cx="163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RSA </a:t>
            </a:r>
            <a:r>
              <a:rPr lang="en">
                <a:solidFill>
                  <a:schemeClr val="dk1"/>
                </a:solidFill>
              </a:rPr>
              <a:t>Private key</a:t>
            </a:r>
            <a:endParaRPr>
              <a:solidFill>
                <a:schemeClr val="dk1"/>
              </a:solidFill>
            </a:endParaRPr>
          </a:p>
        </p:txBody>
      </p:sp>
      <p:pic>
        <p:nvPicPr>
          <p:cNvPr id="2537" name="Google Shape;2537;p258"/>
          <p:cNvPicPr preferRelativeResize="0"/>
          <p:nvPr/>
        </p:nvPicPr>
        <p:blipFill>
          <a:blip r:embed="rId7">
            <a:alphaModFix/>
          </a:blip>
          <a:stretch>
            <a:fillRect/>
          </a:stretch>
        </p:blipFill>
        <p:spPr>
          <a:xfrm>
            <a:off x="3760098" y="2716835"/>
            <a:ext cx="477550" cy="477550"/>
          </a:xfrm>
          <a:prstGeom prst="rect">
            <a:avLst/>
          </a:prstGeom>
          <a:noFill/>
          <a:ln>
            <a:noFill/>
          </a:ln>
        </p:spPr>
      </p:pic>
      <p:pic>
        <p:nvPicPr>
          <p:cNvPr id="2538" name="Google Shape;2538;p258"/>
          <p:cNvPicPr preferRelativeResize="0"/>
          <p:nvPr/>
        </p:nvPicPr>
        <p:blipFill>
          <a:blip r:embed="rId7">
            <a:alphaModFix/>
          </a:blip>
          <a:stretch>
            <a:fillRect/>
          </a:stretch>
        </p:blipFill>
        <p:spPr>
          <a:xfrm>
            <a:off x="3724949" y="3509374"/>
            <a:ext cx="512700" cy="512700"/>
          </a:xfrm>
          <a:prstGeom prst="rect">
            <a:avLst/>
          </a:prstGeom>
          <a:noFill/>
          <a:ln>
            <a:noFill/>
          </a:ln>
        </p:spPr>
      </p:pic>
      <p:pic>
        <p:nvPicPr>
          <p:cNvPr id="2539" name="Google Shape;2539;p258"/>
          <p:cNvPicPr preferRelativeResize="0"/>
          <p:nvPr/>
        </p:nvPicPr>
        <p:blipFill>
          <a:blip r:embed="rId5">
            <a:alphaModFix/>
          </a:blip>
          <a:stretch>
            <a:fillRect/>
          </a:stretch>
        </p:blipFill>
        <p:spPr>
          <a:xfrm>
            <a:off x="3514125" y="1095098"/>
            <a:ext cx="477550" cy="477550"/>
          </a:xfrm>
          <a:prstGeom prst="rect">
            <a:avLst/>
          </a:prstGeom>
          <a:noFill/>
          <a:ln>
            <a:noFill/>
          </a:ln>
        </p:spPr>
      </p:pic>
      <p:pic>
        <p:nvPicPr>
          <p:cNvPr id="2540" name="Google Shape;2540;p258"/>
          <p:cNvPicPr preferRelativeResize="0"/>
          <p:nvPr/>
        </p:nvPicPr>
        <p:blipFill>
          <a:blip r:embed="rId8">
            <a:alphaModFix/>
          </a:blip>
          <a:stretch>
            <a:fillRect/>
          </a:stretch>
        </p:blipFill>
        <p:spPr>
          <a:xfrm>
            <a:off x="922350" y="1316538"/>
            <a:ext cx="609600" cy="609600"/>
          </a:xfrm>
          <a:prstGeom prst="rect">
            <a:avLst/>
          </a:prstGeom>
          <a:noFill/>
          <a:ln>
            <a:noFill/>
          </a:ln>
        </p:spPr>
      </p:pic>
      <p:pic>
        <p:nvPicPr>
          <p:cNvPr id="2541" name="Google Shape;2541;p258"/>
          <p:cNvPicPr preferRelativeResize="0"/>
          <p:nvPr/>
        </p:nvPicPr>
        <p:blipFill>
          <a:blip r:embed="rId8">
            <a:alphaModFix/>
          </a:blip>
          <a:stretch>
            <a:fillRect/>
          </a:stretch>
        </p:blipFill>
        <p:spPr>
          <a:xfrm>
            <a:off x="7726275" y="1349913"/>
            <a:ext cx="609600" cy="609600"/>
          </a:xfrm>
          <a:prstGeom prst="rect">
            <a:avLst/>
          </a:prstGeom>
          <a:noFill/>
          <a:ln>
            <a:noFill/>
          </a:ln>
        </p:spPr>
      </p:pic>
      <p:grpSp>
        <p:nvGrpSpPr>
          <p:cNvPr id="2542" name="Google Shape;2542;p258"/>
          <p:cNvGrpSpPr/>
          <p:nvPr/>
        </p:nvGrpSpPr>
        <p:grpSpPr>
          <a:xfrm>
            <a:off x="3339313" y="1349900"/>
            <a:ext cx="728425" cy="609600"/>
            <a:chOff x="2950000" y="1349900"/>
            <a:chExt cx="728425" cy="609600"/>
          </a:xfrm>
        </p:grpSpPr>
        <p:pic>
          <p:nvPicPr>
            <p:cNvPr id="2543" name="Google Shape;2543;p258"/>
            <p:cNvPicPr preferRelativeResize="0"/>
            <p:nvPr/>
          </p:nvPicPr>
          <p:blipFill>
            <a:blip r:embed="rId5">
              <a:alphaModFix/>
            </a:blip>
            <a:stretch>
              <a:fillRect/>
            </a:stretch>
          </p:blipFill>
          <p:spPr>
            <a:xfrm>
              <a:off x="3200875" y="1481948"/>
              <a:ext cx="477550" cy="477550"/>
            </a:xfrm>
            <a:prstGeom prst="rect">
              <a:avLst/>
            </a:prstGeom>
            <a:noFill/>
            <a:ln>
              <a:noFill/>
            </a:ln>
          </p:spPr>
        </p:pic>
        <p:pic>
          <p:nvPicPr>
            <p:cNvPr id="2544" name="Google Shape;2544;p258"/>
            <p:cNvPicPr preferRelativeResize="0"/>
            <p:nvPr/>
          </p:nvPicPr>
          <p:blipFill>
            <a:blip r:embed="rId8">
              <a:alphaModFix/>
            </a:blip>
            <a:stretch>
              <a:fillRect/>
            </a:stretch>
          </p:blipFill>
          <p:spPr>
            <a:xfrm>
              <a:off x="2950000" y="1349900"/>
              <a:ext cx="609600" cy="609600"/>
            </a:xfrm>
            <a:prstGeom prst="rect">
              <a:avLst/>
            </a:prstGeom>
            <a:noFill/>
            <a:ln>
              <a:noFill/>
            </a:ln>
          </p:spPr>
        </p:pic>
      </p:grpSp>
      <p:pic>
        <p:nvPicPr>
          <p:cNvPr id="2545" name="Google Shape;2545;p258"/>
          <p:cNvPicPr preferRelativeResize="0"/>
          <p:nvPr/>
        </p:nvPicPr>
        <p:blipFill>
          <a:blip r:embed="rId6">
            <a:alphaModFix/>
          </a:blip>
          <a:stretch>
            <a:fillRect/>
          </a:stretch>
        </p:blipFill>
        <p:spPr>
          <a:xfrm>
            <a:off x="7578800" y="1014313"/>
            <a:ext cx="609600" cy="609600"/>
          </a:xfrm>
          <a:prstGeom prst="rect">
            <a:avLst/>
          </a:prstGeom>
          <a:noFill/>
          <a:ln>
            <a:noFill/>
          </a:ln>
        </p:spPr>
      </p:pic>
      <p:grpSp>
        <p:nvGrpSpPr>
          <p:cNvPr id="2546" name="Google Shape;2546;p258"/>
          <p:cNvGrpSpPr/>
          <p:nvPr/>
        </p:nvGrpSpPr>
        <p:grpSpPr>
          <a:xfrm>
            <a:off x="7132388" y="941775"/>
            <a:ext cx="728425" cy="609600"/>
            <a:chOff x="2950000" y="1349900"/>
            <a:chExt cx="728425" cy="609600"/>
          </a:xfrm>
        </p:grpSpPr>
        <p:pic>
          <p:nvPicPr>
            <p:cNvPr id="2547" name="Google Shape;2547;p258"/>
            <p:cNvPicPr preferRelativeResize="0"/>
            <p:nvPr/>
          </p:nvPicPr>
          <p:blipFill>
            <a:blip r:embed="rId5">
              <a:alphaModFix/>
            </a:blip>
            <a:stretch>
              <a:fillRect/>
            </a:stretch>
          </p:blipFill>
          <p:spPr>
            <a:xfrm>
              <a:off x="3200875" y="1481948"/>
              <a:ext cx="477550" cy="477550"/>
            </a:xfrm>
            <a:prstGeom prst="rect">
              <a:avLst/>
            </a:prstGeom>
            <a:noFill/>
            <a:ln>
              <a:noFill/>
            </a:ln>
          </p:spPr>
        </p:pic>
        <p:pic>
          <p:nvPicPr>
            <p:cNvPr id="2548" name="Google Shape;2548;p258"/>
            <p:cNvPicPr preferRelativeResize="0"/>
            <p:nvPr/>
          </p:nvPicPr>
          <p:blipFill>
            <a:blip r:embed="rId8">
              <a:alphaModFix/>
            </a:blip>
            <a:stretch>
              <a:fillRect/>
            </a:stretch>
          </p:blipFill>
          <p:spPr>
            <a:xfrm>
              <a:off x="2950000" y="1349900"/>
              <a:ext cx="609600" cy="6096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9"/>
                                        </p:tgtEl>
                                        <p:attrNameLst>
                                          <p:attrName>style.visibility</p:attrName>
                                        </p:attrNameLst>
                                      </p:cBhvr>
                                      <p:to>
                                        <p:strVal val="visible"/>
                                      </p:to>
                                    </p:set>
                                    <p:animEffect filter="fade" transition="in">
                                      <p:cBhvr>
                                        <p:cTn dur="1000"/>
                                        <p:tgtEl>
                                          <p:spTgt spid="25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2"/>
                                        </p:tgtEl>
                                        <p:attrNameLst>
                                          <p:attrName>style.visibility</p:attrName>
                                        </p:attrNameLst>
                                      </p:cBhvr>
                                      <p:to>
                                        <p:strVal val="visible"/>
                                      </p:to>
                                    </p:set>
                                    <p:animEffect filter="fade" transition="in">
                                      <p:cBhvr>
                                        <p:cTn dur="1000"/>
                                        <p:tgtEl>
                                          <p:spTgt spid="2512"/>
                                        </p:tgtEl>
                                      </p:cBhvr>
                                    </p:animEffect>
                                  </p:childTnLst>
                                </p:cTn>
                              </p:par>
                              <p:par>
                                <p:cTn fill="hold" nodeType="withEffect" presetClass="entr" presetID="10" presetSubtype="0">
                                  <p:stCondLst>
                                    <p:cond delay="0"/>
                                  </p:stCondLst>
                                  <p:childTnLst>
                                    <p:set>
                                      <p:cBhvr>
                                        <p:cTn dur="1" fill="hold">
                                          <p:stCondLst>
                                            <p:cond delay="0"/>
                                          </p:stCondLst>
                                        </p:cTn>
                                        <p:tgtEl>
                                          <p:spTgt spid="2539"/>
                                        </p:tgtEl>
                                        <p:attrNameLst>
                                          <p:attrName>style.visibility</p:attrName>
                                        </p:attrNameLst>
                                      </p:cBhvr>
                                      <p:to>
                                        <p:strVal val="visible"/>
                                      </p:to>
                                    </p:set>
                                    <p:animEffect filter="fade" transition="in">
                                      <p:cBhvr>
                                        <p:cTn dur="1000"/>
                                        <p:tgtEl>
                                          <p:spTgt spid="25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0"/>
                                        </p:tgtEl>
                                        <p:attrNameLst>
                                          <p:attrName>style.visibility</p:attrName>
                                        </p:attrNameLst>
                                      </p:cBhvr>
                                      <p:to>
                                        <p:strVal val="visible"/>
                                      </p:to>
                                    </p:set>
                                    <p:animEffect filter="fade" transition="in">
                                      <p:cBhvr>
                                        <p:cTn dur="1000"/>
                                        <p:tgtEl>
                                          <p:spTgt spid="25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2"/>
                                        </p:tgtEl>
                                        <p:attrNameLst>
                                          <p:attrName>style.visibility</p:attrName>
                                        </p:attrNameLst>
                                      </p:cBhvr>
                                      <p:to>
                                        <p:strVal val="visible"/>
                                      </p:to>
                                    </p:set>
                                    <p:animEffect filter="fade" transition="in">
                                      <p:cBhvr>
                                        <p:cTn dur="1000"/>
                                        <p:tgtEl>
                                          <p:spTgt spid="2542"/>
                                        </p:tgtEl>
                                      </p:cBhvr>
                                    </p:animEffect>
                                  </p:childTnLst>
                                </p:cTn>
                              </p:par>
                              <p:par>
                                <p:cTn fill="hold" nodeType="withEffect" presetClass="entr" presetID="10" presetSubtype="0">
                                  <p:stCondLst>
                                    <p:cond delay="0"/>
                                  </p:stCondLst>
                                  <p:childTnLst>
                                    <p:set>
                                      <p:cBhvr>
                                        <p:cTn dur="1" fill="hold">
                                          <p:stCondLst>
                                            <p:cond delay="0"/>
                                          </p:stCondLst>
                                        </p:cTn>
                                        <p:tgtEl>
                                          <p:spTgt spid="2524"/>
                                        </p:tgtEl>
                                        <p:attrNameLst>
                                          <p:attrName>style.visibility</p:attrName>
                                        </p:attrNameLst>
                                      </p:cBhvr>
                                      <p:to>
                                        <p:strVal val="visible"/>
                                      </p:to>
                                    </p:set>
                                    <p:animEffect filter="fade" transition="in">
                                      <p:cBhvr>
                                        <p:cTn dur="1000"/>
                                        <p:tgtEl>
                                          <p:spTgt spid="25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6"/>
                                        </p:tgtEl>
                                        <p:attrNameLst>
                                          <p:attrName>style.visibility</p:attrName>
                                        </p:attrNameLst>
                                      </p:cBhvr>
                                      <p:to>
                                        <p:strVal val="visible"/>
                                      </p:to>
                                    </p:set>
                                    <p:animEffect filter="fade" transition="in">
                                      <p:cBhvr>
                                        <p:cTn dur="1000"/>
                                        <p:tgtEl>
                                          <p:spTgt spid="25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2545"/>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1"/>
                                        </p:tgtEl>
                                        <p:attrNameLst>
                                          <p:attrName>style.visibility</p:attrName>
                                        </p:attrNameLst>
                                      </p:cBhvr>
                                      <p:to>
                                        <p:strVal val="visible"/>
                                      </p:to>
                                    </p:set>
                                    <p:animEffect filter="fade" transition="in">
                                      <p:cBhvr>
                                        <p:cTn dur="1000"/>
                                        <p:tgtEl>
                                          <p:spTgt spid="25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5"/>
                                        </p:tgtEl>
                                        <p:attrNameLst>
                                          <p:attrName>style.visibility</p:attrName>
                                        </p:attrNameLst>
                                      </p:cBhvr>
                                      <p:to>
                                        <p:strVal val="visible"/>
                                      </p:to>
                                    </p:set>
                                    <p:animEffect filter="fade" transition="in">
                                      <p:cBhvr>
                                        <p:cTn dur="1000"/>
                                        <p:tgtEl>
                                          <p:spTgt spid="25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7"/>
                                        </p:tgtEl>
                                        <p:attrNameLst>
                                          <p:attrName>style.visibility</p:attrName>
                                        </p:attrNameLst>
                                      </p:cBhvr>
                                      <p:to>
                                        <p:strVal val="visible"/>
                                      </p:to>
                                    </p:set>
                                    <p:animEffect filter="fade" transition="in">
                                      <p:cBhvr>
                                        <p:cTn dur="1000"/>
                                        <p:tgtEl>
                                          <p:spTgt spid="2537"/>
                                        </p:tgtEl>
                                      </p:cBhvr>
                                    </p:animEffect>
                                  </p:childTnLst>
                                </p:cTn>
                              </p:par>
                              <p:par>
                                <p:cTn fill="hold" nodeType="withEffect" presetClass="entr" presetID="10" presetSubtype="0">
                                  <p:stCondLst>
                                    <p:cond delay="0"/>
                                  </p:stCondLst>
                                  <p:childTnLst>
                                    <p:set>
                                      <p:cBhvr>
                                        <p:cTn dur="1" fill="hold">
                                          <p:stCondLst>
                                            <p:cond delay="0"/>
                                          </p:stCondLst>
                                        </p:cTn>
                                        <p:tgtEl>
                                          <p:spTgt spid="2518"/>
                                        </p:tgtEl>
                                        <p:attrNameLst>
                                          <p:attrName>style.visibility</p:attrName>
                                        </p:attrNameLst>
                                      </p:cBhvr>
                                      <p:to>
                                        <p:strVal val="visible"/>
                                      </p:to>
                                    </p:set>
                                    <p:animEffect filter="fade" transition="in">
                                      <p:cBhvr>
                                        <p:cTn dur="1000"/>
                                        <p:tgtEl>
                                          <p:spTgt spid="2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1"/>
                                        </p:tgtEl>
                                        <p:attrNameLst>
                                          <p:attrName>style.visibility</p:attrName>
                                        </p:attrNameLst>
                                      </p:cBhvr>
                                      <p:to>
                                        <p:strVal val="visible"/>
                                      </p:to>
                                    </p:set>
                                    <p:animEffect filter="fade" transition="in">
                                      <p:cBhvr>
                                        <p:cTn dur="1000"/>
                                        <p:tgtEl>
                                          <p:spTgt spid="2521"/>
                                        </p:tgtEl>
                                      </p:cBhvr>
                                    </p:animEffect>
                                  </p:childTnLst>
                                </p:cTn>
                              </p:par>
                              <p:par>
                                <p:cTn fill="hold" nodeType="withEffect" presetClass="entr" presetID="10" presetSubtype="0">
                                  <p:stCondLst>
                                    <p:cond delay="0"/>
                                  </p:stCondLst>
                                  <p:childTnLst>
                                    <p:set>
                                      <p:cBhvr>
                                        <p:cTn dur="1" fill="hold">
                                          <p:stCondLst>
                                            <p:cond delay="0"/>
                                          </p:stCondLst>
                                        </p:cTn>
                                        <p:tgtEl>
                                          <p:spTgt spid="2538"/>
                                        </p:tgtEl>
                                        <p:attrNameLst>
                                          <p:attrName>style.visibility</p:attrName>
                                        </p:attrNameLst>
                                      </p:cBhvr>
                                      <p:to>
                                        <p:strVal val="visible"/>
                                      </p:to>
                                    </p:set>
                                    <p:animEffect filter="fade" transition="in">
                                      <p:cBhvr>
                                        <p:cTn dur="1000"/>
                                        <p:tgtEl>
                                          <p:spTgt spid="25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2" name="Shape 2552"/>
        <p:cNvGrpSpPr/>
        <p:nvPr/>
      </p:nvGrpSpPr>
      <p:grpSpPr>
        <a:xfrm>
          <a:off x="0" y="0"/>
          <a:ext cx="0" cy="0"/>
          <a:chOff x="0" y="0"/>
          <a:chExt cx="0" cy="0"/>
        </a:xfrm>
      </p:grpSpPr>
      <p:sp>
        <p:nvSpPr>
          <p:cNvPr id="2553" name="Google Shape;2553;p2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Problems with that approach</a:t>
            </a:r>
            <a:endParaRPr/>
          </a:p>
        </p:txBody>
      </p:sp>
      <p:sp>
        <p:nvSpPr>
          <p:cNvPr id="2554" name="Google Shape;2554;p2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Encrypting the symmetric key with public key is simple </a:t>
            </a:r>
            <a:endParaRPr/>
          </a:p>
          <a:p>
            <a:pPr indent="-342900" lvl="0" marL="457200" rtl="0" algn="l">
              <a:spcBef>
                <a:spcPts val="0"/>
              </a:spcBef>
              <a:spcAft>
                <a:spcPts val="0"/>
              </a:spcAft>
              <a:buSzPts val="1800"/>
              <a:buChar char="●"/>
            </a:pPr>
            <a:r>
              <a:rPr lang="en"/>
              <a:t>But its not perfectly forward</a:t>
            </a:r>
            <a:endParaRPr/>
          </a:p>
          <a:p>
            <a:pPr indent="-342900" lvl="0" marL="457200" rtl="0" algn="l">
              <a:spcBef>
                <a:spcPts val="0"/>
              </a:spcBef>
              <a:spcAft>
                <a:spcPts val="0"/>
              </a:spcAft>
              <a:buSzPts val="1800"/>
              <a:buChar char="●"/>
            </a:pPr>
            <a:r>
              <a:rPr lang="en"/>
              <a:t>Attacker can record all encrypted communications </a:t>
            </a:r>
            <a:endParaRPr/>
          </a:p>
          <a:p>
            <a:pPr indent="-342900" lvl="0" marL="457200" rtl="0" algn="l">
              <a:spcBef>
                <a:spcPts val="0"/>
              </a:spcBef>
              <a:spcAft>
                <a:spcPts val="0"/>
              </a:spcAft>
              <a:buSzPts val="1800"/>
              <a:buChar char="●"/>
            </a:pPr>
            <a:r>
              <a:rPr lang="en"/>
              <a:t>If the server private key is leaked (heart bleed)</a:t>
            </a:r>
            <a:endParaRPr/>
          </a:p>
          <a:p>
            <a:pPr indent="-342900" lvl="0" marL="457200" rtl="0" algn="l">
              <a:spcBef>
                <a:spcPts val="0"/>
              </a:spcBef>
              <a:spcAft>
                <a:spcPts val="0"/>
              </a:spcAft>
              <a:buSzPts val="1800"/>
              <a:buChar char="●"/>
            </a:pPr>
            <a:r>
              <a:rPr lang="en"/>
              <a:t>They can go back and decrypt </a:t>
            </a:r>
            <a:r>
              <a:rPr lang="en"/>
              <a:t>everything</a:t>
            </a:r>
            <a:endParaRPr/>
          </a:p>
          <a:p>
            <a:pPr indent="-342900" lvl="0" marL="457200" rtl="0" algn="l">
              <a:spcBef>
                <a:spcPts val="0"/>
              </a:spcBef>
              <a:spcAft>
                <a:spcPts val="0"/>
              </a:spcAft>
              <a:buSzPts val="1800"/>
              <a:buChar char="●"/>
            </a:pPr>
            <a:r>
              <a:rPr lang="en"/>
              <a:t>We need ephemeral keys! Meet Diffie Hellman</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8" name="Shape 2558"/>
        <p:cNvGrpSpPr/>
        <p:nvPr/>
      </p:nvGrpSpPr>
      <p:grpSpPr>
        <a:xfrm>
          <a:off x="0" y="0"/>
          <a:ext cx="0" cy="0"/>
          <a:chOff x="0" y="0"/>
          <a:chExt cx="0" cy="0"/>
        </a:xfrm>
      </p:grpSpPr>
      <p:sp>
        <p:nvSpPr>
          <p:cNvPr id="2559" name="Google Shape;2559;p2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Diffie Hellman</a:t>
            </a:r>
            <a:endParaRPr/>
          </a:p>
        </p:txBody>
      </p:sp>
      <p:sp>
        <p:nvSpPr>
          <p:cNvPr id="2560" name="Google Shape;2560;p260"/>
          <p:cNvSpPr txBox="1"/>
          <p:nvPr/>
        </p:nvSpPr>
        <p:spPr>
          <a:xfrm>
            <a:off x="311700" y="3178250"/>
            <a:ext cx="29868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4FC1FF"/>
                </a:solidFill>
              </a:rPr>
              <a:t>Private X</a:t>
            </a:r>
            <a:endParaRPr b="1" sz="2000">
              <a:solidFill>
                <a:srgbClr val="4FC1FF"/>
              </a:solidFill>
            </a:endParaRPr>
          </a:p>
        </p:txBody>
      </p:sp>
      <p:sp>
        <p:nvSpPr>
          <p:cNvPr id="2561" name="Google Shape;2561;p260"/>
          <p:cNvSpPr txBox="1"/>
          <p:nvPr/>
        </p:nvSpPr>
        <p:spPr>
          <a:xfrm>
            <a:off x="311713" y="2804775"/>
            <a:ext cx="1692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rPr>
              <a:t>Public </a:t>
            </a:r>
            <a:r>
              <a:rPr lang="en" sz="2100">
                <a:solidFill>
                  <a:srgbClr val="FF0000"/>
                </a:solidFill>
              </a:rPr>
              <a:t>g,n</a:t>
            </a:r>
            <a:endParaRPr sz="2100">
              <a:solidFill>
                <a:srgbClr val="FF0000"/>
              </a:solidFill>
            </a:endParaRPr>
          </a:p>
        </p:txBody>
      </p:sp>
      <p:sp>
        <p:nvSpPr>
          <p:cNvPr id="2562" name="Google Shape;2562;p260"/>
          <p:cNvSpPr txBox="1"/>
          <p:nvPr/>
        </p:nvSpPr>
        <p:spPr>
          <a:xfrm>
            <a:off x="7436153" y="3178250"/>
            <a:ext cx="1278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C586C0"/>
                </a:solidFill>
              </a:rPr>
              <a:t>Private Y</a:t>
            </a:r>
            <a:endParaRPr b="1" sz="2000">
              <a:solidFill>
                <a:srgbClr val="C586C0"/>
              </a:solidFill>
            </a:endParaRPr>
          </a:p>
        </p:txBody>
      </p:sp>
      <p:sp>
        <p:nvSpPr>
          <p:cNvPr id="2563" name="Google Shape;2563;p260"/>
          <p:cNvSpPr txBox="1"/>
          <p:nvPr/>
        </p:nvSpPr>
        <p:spPr>
          <a:xfrm>
            <a:off x="240250" y="1017725"/>
            <a:ext cx="6828600" cy="1827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Char char="●"/>
            </a:pPr>
            <a:r>
              <a:rPr lang="en" sz="1800">
                <a:solidFill>
                  <a:schemeClr val="lt2"/>
                </a:solidFill>
              </a:rPr>
              <a:t>Let us not share the symmetric key at all</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Let us only share parameters enough to generate it</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Each party generate the same key </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Party one </a:t>
            </a:r>
            <a:r>
              <a:rPr lang="en" sz="1800">
                <a:solidFill>
                  <a:schemeClr val="lt2"/>
                </a:solidFill>
              </a:rPr>
              <a:t>generates</a:t>
            </a:r>
            <a:r>
              <a:rPr lang="en" sz="1800">
                <a:solidFill>
                  <a:schemeClr val="lt2"/>
                </a:solidFill>
              </a:rPr>
              <a:t> </a:t>
            </a:r>
            <a:r>
              <a:rPr lang="en" sz="1800">
                <a:solidFill>
                  <a:srgbClr val="4FC1FF"/>
                </a:solidFill>
              </a:rPr>
              <a:t>X</a:t>
            </a:r>
            <a:r>
              <a:rPr lang="en" sz="1800">
                <a:solidFill>
                  <a:schemeClr val="lt2"/>
                </a:solidFill>
              </a:rPr>
              <a:t> number (private)</a:t>
            </a:r>
            <a:endParaRPr sz="1800">
              <a:solidFill>
                <a:schemeClr val="lt2"/>
              </a:solidFill>
            </a:endParaRPr>
          </a:p>
          <a:p>
            <a:pPr indent="-342900" lvl="1" marL="914400" rtl="0" algn="l">
              <a:spcBef>
                <a:spcPts val="0"/>
              </a:spcBef>
              <a:spcAft>
                <a:spcPts val="0"/>
              </a:spcAft>
              <a:buClr>
                <a:schemeClr val="lt2"/>
              </a:buClr>
              <a:buSzPts val="1800"/>
              <a:buChar char="○"/>
            </a:pPr>
            <a:r>
              <a:rPr lang="en" sz="1800">
                <a:solidFill>
                  <a:schemeClr val="lt2"/>
                </a:solidFill>
              </a:rPr>
              <a:t>Also generates </a:t>
            </a:r>
            <a:r>
              <a:rPr lang="en" sz="1800">
                <a:solidFill>
                  <a:srgbClr val="FF0000"/>
                </a:solidFill>
              </a:rPr>
              <a:t>g</a:t>
            </a:r>
            <a:r>
              <a:rPr lang="en" sz="1800">
                <a:solidFill>
                  <a:schemeClr val="lt2"/>
                </a:solidFill>
              </a:rPr>
              <a:t> and </a:t>
            </a:r>
            <a:r>
              <a:rPr lang="en" sz="1800">
                <a:solidFill>
                  <a:srgbClr val="FF0000"/>
                </a:solidFill>
              </a:rPr>
              <a:t>n</a:t>
            </a:r>
            <a:r>
              <a:rPr lang="en" sz="1800">
                <a:solidFill>
                  <a:schemeClr val="lt2"/>
                </a:solidFill>
              </a:rPr>
              <a:t> (public, random and prime)</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Party two generates </a:t>
            </a:r>
            <a:r>
              <a:rPr lang="en" sz="1800">
                <a:solidFill>
                  <a:srgbClr val="00FFFF"/>
                </a:solidFill>
              </a:rPr>
              <a:t>Y</a:t>
            </a:r>
            <a:r>
              <a:rPr lang="en" sz="1800">
                <a:solidFill>
                  <a:schemeClr val="lt2"/>
                </a:solidFill>
              </a:rPr>
              <a:t> number (private) </a:t>
            </a:r>
            <a:endParaRPr sz="1800">
              <a:solidFill>
                <a:schemeClr val="lt2"/>
              </a:solidFill>
            </a:endParaRPr>
          </a:p>
        </p:txBody>
      </p:sp>
      <p:pic>
        <p:nvPicPr>
          <p:cNvPr id="2564" name="Google Shape;2564;p260"/>
          <p:cNvPicPr preferRelativeResize="0"/>
          <p:nvPr/>
        </p:nvPicPr>
        <p:blipFill>
          <a:blip r:embed="rId3">
            <a:alphaModFix/>
          </a:blip>
          <a:stretch>
            <a:fillRect/>
          </a:stretch>
        </p:blipFill>
        <p:spPr>
          <a:xfrm>
            <a:off x="7345250" y="3637561"/>
            <a:ext cx="1277875" cy="1277853"/>
          </a:xfrm>
          <a:prstGeom prst="rect">
            <a:avLst/>
          </a:prstGeom>
          <a:noFill/>
          <a:ln>
            <a:noFill/>
          </a:ln>
        </p:spPr>
      </p:pic>
      <p:pic>
        <p:nvPicPr>
          <p:cNvPr id="2565" name="Google Shape;2565;p260"/>
          <p:cNvPicPr preferRelativeResize="0"/>
          <p:nvPr/>
        </p:nvPicPr>
        <p:blipFill>
          <a:blip r:embed="rId4">
            <a:alphaModFix/>
          </a:blip>
          <a:stretch>
            <a:fillRect/>
          </a:stretch>
        </p:blipFill>
        <p:spPr>
          <a:xfrm>
            <a:off x="518765" y="3637557"/>
            <a:ext cx="1277875" cy="1277875"/>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9" name="Shape 2569"/>
        <p:cNvGrpSpPr/>
        <p:nvPr/>
      </p:nvGrpSpPr>
      <p:grpSpPr>
        <a:xfrm>
          <a:off x="0" y="0"/>
          <a:ext cx="0" cy="0"/>
          <a:chOff x="0" y="0"/>
          <a:chExt cx="0" cy="0"/>
        </a:xfrm>
      </p:grpSpPr>
      <p:sp>
        <p:nvSpPr>
          <p:cNvPr id="2570" name="Google Shape;2570;p2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Diffie Hellman</a:t>
            </a:r>
            <a:endParaRPr/>
          </a:p>
        </p:txBody>
      </p:sp>
      <p:sp>
        <p:nvSpPr>
          <p:cNvPr id="2571" name="Google Shape;2571;p261"/>
          <p:cNvSpPr txBox="1"/>
          <p:nvPr/>
        </p:nvSpPr>
        <p:spPr>
          <a:xfrm>
            <a:off x="311700" y="3178250"/>
            <a:ext cx="29868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4FC1FF"/>
                </a:solidFill>
              </a:rPr>
              <a:t>Private X</a:t>
            </a:r>
            <a:endParaRPr b="1" sz="2000">
              <a:solidFill>
                <a:srgbClr val="4FC1FF"/>
              </a:solidFill>
            </a:endParaRPr>
          </a:p>
        </p:txBody>
      </p:sp>
      <p:sp>
        <p:nvSpPr>
          <p:cNvPr id="2572" name="Google Shape;2572;p261"/>
          <p:cNvSpPr txBox="1"/>
          <p:nvPr/>
        </p:nvSpPr>
        <p:spPr>
          <a:xfrm>
            <a:off x="311713" y="2804775"/>
            <a:ext cx="1692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rPr>
              <a:t>Public </a:t>
            </a:r>
            <a:r>
              <a:rPr lang="en" sz="2100">
                <a:solidFill>
                  <a:srgbClr val="FF0000"/>
                </a:solidFill>
              </a:rPr>
              <a:t>g,n</a:t>
            </a:r>
            <a:endParaRPr sz="2100">
              <a:solidFill>
                <a:srgbClr val="FF0000"/>
              </a:solidFill>
            </a:endParaRPr>
          </a:p>
        </p:txBody>
      </p:sp>
      <p:sp>
        <p:nvSpPr>
          <p:cNvPr id="2573" name="Google Shape;2573;p261"/>
          <p:cNvSpPr txBox="1"/>
          <p:nvPr/>
        </p:nvSpPr>
        <p:spPr>
          <a:xfrm>
            <a:off x="7436153" y="3205950"/>
            <a:ext cx="1278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C586C0"/>
                </a:solidFill>
              </a:rPr>
              <a:t>Private Y</a:t>
            </a:r>
            <a:endParaRPr b="1" sz="2000">
              <a:solidFill>
                <a:srgbClr val="C586C0"/>
              </a:solidFill>
            </a:endParaRPr>
          </a:p>
        </p:txBody>
      </p:sp>
      <p:sp>
        <p:nvSpPr>
          <p:cNvPr id="2574" name="Google Shape;2574;p261"/>
          <p:cNvSpPr txBox="1"/>
          <p:nvPr/>
        </p:nvSpPr>
        <p:spPr>
          <a:xfrm>
            <a:off x="240250" y="1017725"/>
            <a:ext cx="6828600" cy="1827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Char char="●"/>
            </a:pPr>
            <a:r>
              <a:rPr lang="en" sz="1800">
                <a:solidFill>
                  <a:schemeClr val="lt2"/>
                </a:solidFill>
              </a:rPr>
              <a:t>Party 1 sends g and n to Party 2</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Anyone can sniff those values fine. </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Now both has g and n</a:t>
            </a:r>
            <a:endParaRPr sz="1800">
              <a:solidFill>
                <a:schemeClr val="lt2"/>
              </a:solidFill>
            </a:endParaRPr>
          </a:p>
        </p:txBody>
      </p:sp>
      <p:pic>
        <p:nvPicPr>
          <p:cNvPr id="2575" name="Google Shape;2575;p261"/>
          <p:cNvPicPr preferRelativeResize="0"/>
          <p:nvPr/>
        </p:nvPicPr>
        <p:blipFill>
          <a:blip r:embed="rId3">
            <a:alphaModFix/>
          </a:blip>
          <a:stretch>
            <a:fillRect/>
          </a:stretch>
        </p:blipFill>
        <p:spPr>
          <a:xfrm>
            <a:off x="7345250" y="3637561"/>
            <a:ext cx="1277875" cy="1277853"/>
          </a:xfrm>
          <a:prstGeom prst="rect">
            <a:avLst/>
          </a:prstGeom>
          <a:noFill/>
          <a:ln>
            <a:noFill/>
          </a:ln>
        </p:spPr>
      </p:pic>
      <p:pic>
        <p:nvPicPr>
          <p:cNvPr id="2576" name="Google Shape;2576;p261"/>
          <p:cNvPicPr preferRelativeResize="0"/>
          <p:nvPr/>
        </p:nvPicPr>
        <p:blipFill>
          <a:blip r:embed="rId4">
            <a:alphaModFix/>
          </a:blip>
          <a:stretch>
            <a:fillRect/>
          </a:stretch>
        </p:blipFill>
        <p:spPr>
          <a:xfrm>
            <a:off x="518765" y="3637557"/>
            <a:ext cx="1277875" cy="1277875"/>
          </a:xfrm>
          <a:prstGeom prst="rect">
            <a:avLst/>
          </a:prstGeom>
          <a:noFill/>
          <a:ln>
            <a:noFill/>
          </a:ln>
        </p:spPr>
      </p:pic>
      <p:cxnSp>
        <p:nvCxnSpPr>
          <p:cNvPr id="2577" name="Google Shape;2577;p261"/>
          <p:cNvCxnSpPr/>
          <p:nvPr/>
        </p:nvCxnSpPr>
        <p:spPr>
          <a:xfrm flipH="1" rot="10800000">
            <a:off x="1828125" y="3592250"/>
            <a:ext cx="5303700" cy="32100"/>
          </a:xfrm>
          <a:prstGeom prst="straightConnector1">
            <a:avLst/>
          </a:prstGeom>
          <a:noFill/>
          <a:ln cap="flat" cmpd="sng" w="9525">
            <a:solidFill>
              <a:srgbClr val="DF3079"/>
            </a:solidFill>
            <a:prstDash val="solid"/>
            <a:round/>
            <a:headEnd len="med" w="med" type="none"/>
            <a:tailEnd len="med" w="med" type="triangle"/>
          </a:ln>
        </p:spPr>
      </p:cxnSp>
      <p:sp>
        <p:nvSpPr>
          <p:cNvPr id="2578" name="Google Shape;2578;p261"/>
          <p:cNvSpPr txBox="1"/>
          <p:nvPr/>
        </p:nvSpPr>
        <p:spPr>
          <a:xfrm>
            <a:off x="3633975" y="2989288"/>
            <a:ext cx="1692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rPr>
              <a:t>Public </a:t>
            </a:r>
            <a:r>
              <a:rPr lang="en" sz="2100">
                <a:solidFill>
                  <a:srgbClr val="FF0000"/>
                </a:solidFill>
              </a:rPr>
              <a:t>g,n</a:t>
            </a:r>
            <a:endParaRPr sz="2100">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 the Event Loop</a:t>
            </a:r>
            <a:endParaRPr/>
          </a:p>
        </p:txBody>
      </p:sp>
      <p:sp>
        <p:nvSpPr>
          <p:cNvPr id="301" name="Google Shape;301;p37"/>
          <p:cNvSpPr txBox="1"/>
          <p:nvPr>
            <p:ph idx="1" type="body"/>
          </p:nvPr>
        </p:nvSpPr>
        <p:spPr>
          <a:xfrm>
            <a:off x="345625" y="1138900"/>
            <a:ext cx="8520600" cy="1864500"/>
          </a:xfrm>
          <a:prstGeom prst="rect">
            <a:avLst/>
          </a:prstGeom>
        </p:spPr>
        <p:txBody>
          <a:bodyPr anchorCtr="0" anchor="t" bIns="91425" lIns="91425" spcFirstLastPara="1" rIns="91425" wrap="square" tIns="91425">
            <a:noAutofit/>
          </a:bodyPr>
          <a:lstStyle/>
          <a:p>
            <a:pPr indent="-368300" lvl="0" marL="457200" rtl="0" algn="l">
              <a:lnSpc>
                <a:spcPct val="105000"/>
              </a:lnSpc>
              <a:spcBef>
                <a:spcPts val="0"/>
              </a:spcBef>
              <a:spcAft>
                <a:spcPts val="0"/>
              </a:spcAft>
              <a:buSzPts val="2200"/>
              <a:buChar char="●"/>
            </a:pPr>
            <a:r>
              <a:rPr lang="en" sz="2200"/>
              <a:t>Single Thread*</a:t>
            </a:r>
            <a:endParaRPr sz="2200"/>
          </a:p>
          <a:p>
            <a:pPr indent="-368300" lvl="0" marL="457200" rtl="0" algn="l">
              <a:lnSpc>
                <a:spcPct val="105000"/>
              </a:lnSpc>
              <a:spcBef>
                <a:spcPts val="0"/>
              </a:spcBef>
              <a:spcAft>
                <a:spcPts val="0"/>
              </a:spcAft>
              <a:buSzPts val="2200"/>
              <a:buChar char="●"/>
            </a:pPr>
            <a:r>
              <a:rPr lang="en" sz="2200"/>
              <a:t>Asynchronous Non-blocking I/O</a:t>
            </a:r>
            <a:endParaRPr sz="2200"/>
          </a:p>
          <a:p>
            <a:pPr indent="-368300" lvl="0" marL="457200" rtl="0" algn="l">
              <a:lnSpc>
                <a:spcPct val="105000"/>
              </a:lnSpc>
              <a:spcBef>
                <a:spcPts val="0"/>
              </a:spcBef>
              <a:spcAft>
                <a:spcPts val="0"/>
              </a:spcAft>
              <a:buSzPts val="2200"/>
              <a:buChar char="●"/>
            </a:pPr>
            <a:r>
              <a:rPr lang="en" sz="2200"/>
              <a:t>A loop with phases</a:t>
            </a:r>
            <a:endParaRPr sz="2200"/>
          </a:p>
          <a:p>
            <a:pPr indent="-368300" lvl="0" marL="457200" rtl="0" algn="l">
              <a:lnSpc>
                <a:spcPct val="105000"/>
              </a:lnSpc>
              <a:spcBef>
                <a:spcPts val="0"/>
              </a:spcBef>
              <a:spcAft>
                <a:spcPts val="0"/>
              </a:spcAft>
              <a:buSzPts val="2200"/>
              <a:buChar char="●"/>
            </a:pPr>
            <a:r>
              <a:rPr lang="en" sz="2200"/>
              <a:t>Each phase has queue of callbacks</a:t>
            </a:r>
            <a:endParaRPr sz="2200"/>
          </a:p>
          <a:p>
            <a:pPr indent="-368300" lvl="0" marL="457200" rtl="0" algn="l">
              <a:lnSpc>
                <a:spcPct val="105000"/>
              </a:lnSpc>
              <a:spcBef>
                <a:spcPts val="0"/>
              </a:spcBef>
              <a:spcAft>
                <a:spcPts val="0"/>
              </a:spcAft>
              <a:buSzPts val="2200"/>
              <a:buChar char="●"/>
            </a:pPr>
            <a:r>
              <a:rPr lang="en" sz="2200"/>
              <a:t>Terminates when there is no callbacks left</a:t>
            </a:r>
            <a:endParaRPr sz="2200"/>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2" name="Shape 2582"/>
        <p:cNvGrpSpPr/>
        <p:nvPr/>
      </p:nvGrpSpPr>
      <p:grpSpPr>
        <a:xfrm>
          <a:off x="0" y="0"/>
          <a:ext cx="0" cy="0"/>
          <a:chOff x="0" y="0"/>
          <a:chExt cx="0" cy="0"/>
        </a:xfrm>
      </p:grpSpPr>
      <p:sp>
        <p:nvSpPr>
          <p:cNvPr id="2583" name="Google Shape;2583;p2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Diffie Hellman</a:t>
            </a:r>
            <a:endParaRPr/>
          </a:p>
        </p:txBody>
      </p:sp>
      <p:sp>
        <p:nvSpPr>
          <p:cNvPr id="2584" name="Google Shape;2584;p262"/>
          <p:cNvSpPr txBox="1"/>
          <p:nvPr/>
        </p:nvSpPr>
        <p:spPr>
          <a:xfrm>
            <a:off x="311700" y="3406850"/>
            <a:ext cx="29868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4FC1FF"/>
                </a:solidFill>
              </a:rPr>
              <a:t>Private X</a:t>
            </a:r>
            <a:endParaRPr b="1" sz="2000">
              <a:solidFill>
                <a:srgbClr val="4FC1FF"/>
              </a:solidFill>
            </a:endParaRPr>
          </a:p>
        </p:txBody>
      </p:sp>
      <p:sp>
        <p:nvSpPr>
          <p:cNvPr id="2585" name="Google Shape;2585;p262"/>
          <p:cNvSpPr txBox="1"/>
          <p:nvPr/>
        </p:nvSpPr>
        <p:spPr>
          <a:xfrm>
            <a:off x="311713" y="3033375"/>
            <a:ext cx="1692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rPr>
              <a:t>Public </a:t>
            </a:r>
            <a:r>
              <a:rPr lang="en" sz="2100">
                <a:solidFill>
                  <a:srgbClr val="FF0000"/>
                </a:solidFill>
              </a:rPr>
              <a:t>g,n</a:t>
            </a:r>
            <a:endParaRPr sz="2100">
              <a:solidFill>
                <a:srgbClr val="FF0000"/>
              </a:solidFill>
            </a:endParaRPr>
          </a:p>
        </p:txBody>
      </p:sp>
      <p:sp>
        <p:nvSpPr>
          <p:cNvPr id="2586" name="Google Shape;2586;p262"/>
          <p:cNvSpPr txBox="1"/>
          <p:nvPr/>
        </p:nvSpPr>
        <p:spPr>
          <a:xfrm>
            <a:off x="7394603" y="3330650"/>
            <a:ext cx="1278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C586C0"/>
                </a:solidFill>
              </a:rPr>
              <a:t>Private Y</a:t>
            </a:r>
            <a:endParaRPr b="1" sz="2000">
              <a:solidFill>
                <a:srgbClr val="C586C0"/>
              </a:solidFill>
            </a:endParaRPr>
          </a:p>
        </p:txBody>
      </p:sp>
      <p:sp>
        <p:nvSpPr>
          <p:cNvPr id="2587" name="Google Shape;2587;p262"/>
          <p:cNvSpPr txBox="1"/>
          <p:nvPr/>
        </p:nvSpPr>
        <p:spPr>
          <a:xfrm>
            <a:off x="240250" y="1017725"/>
            <a:ext cx="6828600" cy="2015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Char char="●"/>
            </a:pPr>
            <a:r>
              <a:rPr lang="en" sz="1800">
                <a:solidFill>
                  <a:schemeClr val="lt2"/>
                </a:solidFill>
              </a:rPr>
              <a:t>Party 1 takes </a:t>
            </a:r>
            <a:r>
              <a:rPr lang="en" sz="1800">
                <a:solidFill>
                  <a:srgbClr val="FF0000"/>
                </a:solidFill>
              </a:rPr>
              <a:t>g</a:t>
            </a:r>
            <a:r>
              <a:rPr lang="en" sz="1800">
                <a:solidFill>
                  <a:schemeClr val="lt2"/>
                </a:solidFill>
              </a:rPr>
              <a:t> to the power of </a:t>
            </a:r>
            <a:r>
              <a:rPr lang="en" sz="1800">
                <a:solidFill>
                  <a:srgbClr val="4FC1FF"/>
                </a:solidFill>
              </a:rPr>
              <a:t>X</a:t>
            </a:r>
            <a:r>
              <a:rPr lang="en" sz="1800">
                <a:solidFill>
                  <a:schemeClr val="lt2"/>
                </a:solidFill>
              </a:rPr>
              <a:t> % </a:t>
            </a:r>
            <a:r>
              <a:rPr lang="en" sz="1800">
                <a:solidFill>
                  <a:srgbClr val="FF0000"/>
                </a:solidFill>
              </a:rPr>
              <a:t>n</a:t>
            </a:r>
            <a:endParaRPr sz="1800">
              <a:solidFill>
                <a:srgbClr val="FF0000"/>
              </a:solidFill>
            </a:endParaRPr>
          </a:p>
          <a:p>
            <a:pPr indent="-342900" lvl="1" marL="914400" rtl="0" algn="l">
              <a:spcBef>
                <a:spcPts val="0"/>
              </a:spcBef>
              <a:spcAft>
                <a:spcPts val="0"/>
              </a:spcAft>
              <a:buClr>
                <a:schemeClr val="lt2"/>
              </a:buClr>
              <a:buSzPts val="1800"/>
              <a:buChar char="○"/>
            </a:pPr>
            <a:r>
              <a:rPr lang="en" sz="1800">
                <a:solidFill>
                  <a:srgbClr val="FF0000"/>
                </a:solidFill>
              </a:rPr>
              <a:t>g</a:t>
            </a:r>
            <a:r>
              <a:rPr lang="en" sz="1800">
                <a:solidFill>
                  <a:schemeClr val="lt2"/>
                </a:solidFill>
              </a:rPr>
              <a:t> ^ X % </a:t>
            </a:r>
            <a:r>
              <a:rPr lang="en" sz="1800">
                <a:solidFill>
                  <a:srgbClr val="FF0000"/>
                </a:solidFill>
              </a:rPr>
              <a:t>n</a:t>
            </a:r>
            <a:r>
              <a:rPr lang="en" sz="1800">
                <a:solidFill>
                  <a:schemeClr val="lt2"/>
                </a:solidFill>
              </a:rPr>
              <a:t> is now a public value</a:t>
            </a:r>
            <a:endParaRPr sz="1800">
              <a:solidFill>
                <a:schemeClr val="lt2"/>
              </a:solidFill>
            </a:endParaRPr>
          </a:p>
          <a:p>
            <a:pPr indent="-342900" lvl="1" marL="914400" rtl="0" algn="l">
              <a:spcBef>
                <a:spcPts val="0"/>
              </a:spcBef>
              <a:spcAft>
                <a:spcPts val="0"/>
              </a:spcAft>
              <a:buClr>
                <a:schemeClr val="lt2"/>
              </a:buClr>
              <a:buSzPts val="1800"/>
              <a:buChar char="○"/>
            </a:pPr>
            <a:r>
              <a:rPr lang="en" sz="1800">
                <a:solidFill>
                  <a:schemeClr val="lt2"/>
                </a:solidFill>
              </a:rPr>
              <a:t>Cannot be broken to get </a:t>
            </a:r>
            <a:r>
              <a:rPr lang="en" sz="1800">
                <a:solidFill>
                  <a:srgbClr val="4FC1FF"/>
                </a:solidFill>
              </a:rPr>
              <a:t>X</a:t>
            </a:r>
            <a:r>
              <a:rPr lang="en" sz="1800">
                <a:solidFill>
                  <a:schemeClr val="lt2"/>
                </a:solidFill>
              </a:rPr>
              <a:t>! </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Party 2 does the same with </a:t>
            </a:r>
            <a:r>
              <a:rPr lang="en" sz="1800">
                <a:solidFill>
                  <a:srgbClr val="569CD6"/>
                </a:solidFill>
              </a:rPr>
              <a:t>Y</a:t>
            </a:r>
            <a:endParaRPr sz="1800">
              <a:solidFill>
                <a:srgbClr val="569CD6"/>
              </a:solidFill>
            </a:endParaRPr>
          </a:p>
          <a:p>
            <a:pPr indent="-342900" lvl="1" marL="914400" rtl="0" algn="l">
              <a:spcBef>
                <a:spcPts val="0"/>
              </a:spcBef>
              <a:spcAft>
                <a:spcPts val="0"/>
              </a:spcAft>
              <a:buClr>
                <a:schemeClr val="lt2"/>
              </a:buClr>
              <a:buSzPts val="1800"/>
              <a:buChar char="○"/>
            </a:pPr>
            <a:r>
              <a:rPr lang="en" sz="1800">
                <a:solidFill>
                  <a:srgbClr val="FF0000"/>
                </a:solidFill>
              </a:rPr>
              <a:t>g</a:t>
            </a:r>
            <a:r>
              <a:rPr lang="en" sz="1800">
                <a:solidFill>
                  <a:schemeClr val="lt2"/>
                </a:solidFill>
              </a:rPr>
              <a:t> ^ </a:t>
            </a:r>
            <a:r>
              <a:rPr lang="en" sz="1800">
                <a:solidFill>
                  <a:srgbClr val="FF00FF"/>
                </a:solidFill>
              </a:rPr>
              <a:t>Y</a:t>
            </a:r>
            <a:r>
              <a:rPr lang="en" sz="1800">
                <a:solidFill>
                  <a:schemeClr val="lt2"/>
                </a:solidFill>
              </a:rPr>
              <a:t> % </a:t>
            </a:r>
            <a:r>
              <a:rPr lang="en" sz="1800">
                <a:solidFill>
                  <a:srgbClr val="FF0000"/>
                </a:solidFill>
              </a:rPr>
              <a:t>n</a:t>
            </a:r>
            <a:r>
              <a:rPr lang="en" sz="1800">
                <a:solidFill>
                  <a:schemeClr val="lt2"/>
                </a:solidFill>
              </a:rPr>
              <a:t> is now a public value</a:t>
            </a:r>
            <a:endParaRPr sz="1800">
              <a:solidFill>
                <a:schemeClr val="lt2"/>
              </a:solidFill>
            </a:endParaRPr>
          </a:p>
          <a:p>
            <a:pPr indent="-342900" lvl="1" marL="914400" rtl="0" algn="l">
              <a:spcBef>
                <a:spcPts val="0"/>
              </a:spcBef>
              <a:spcAft>
                <a:spcPts val="0"/>
              </a:spcAft>
              <a:buClr>
                <a:schemeClr val="lt2"/>
              </a:buClr>
              <a:buSzPts val="1800"/>
              <a:buChar char="○"/>
            </a:pPr>
            <a:r>
              <a:rPr lang="en" sz="1800">
                <a:solidFill>
                  <a:schemeClr val="lt2"/>
                </a:solidFill>
              </a:rPr>
              <a:t>Cannot be broken to get </a:t>
            </a:r>
            <a:r>
              <a:rPr lang="en" sz="1800">
                <a:solidFill>
                  <a:srgbClr val="4FC1FF"/>
                </a:solidFill>
              </a:rPr>
              <a:t>Y</a:t>
            </a:r>
            <a:endParaRPr sz="1800">
              <a:solidFill>
                <a:srgbClr val="4FC1FF"/>
              </a:solidFill>
            </a:endParaRPr>
          </a:p>
          <a:p>
            <a:pPr indent="-342900" lvl="0" marL="457200" rtl="0" algn="l">
              <a:spcBef>
                <a:spcPts val="0"/>
              </a:spcBef>
              <a:spcAft>
                <a:spcPts val="0"/>
              </a:spcAft>
              <a:buClr>
                <a:schemeClr val="lt2"/>
              </a:buClr>
              <a:buSzPts val="1800"/>
              <a:buChar char="●"/>
            </a:pPr>
            <a:r>
              <a:rPr lang="en" sz="1800">
                <a:solidFill>
                  <a:schemeClr val="lt2"/>
                </a:solidFill>
              </a:rPr>
              <a:t>Both parties share the new values </a:t>
            </a:r>
            <a:endParaRPr sz="1800">
              <a:solidFill>
                <a:schemeClr val="lt2"/>
              </a:solidFill>
            </a:endParaRPr>
          </a:p>
        </p:txBody>
      </p:sp>
      <p:pic>
        <p:nvPicPr>
          <p:cNvPr id="2588" name="Google Shape;2588;p262"/>
          <p:cNvPicPr preferRelativeResize="0"/>
          <p:nvPr/>
        </p:nvPicPr>
        <p:blipFill>
          <a:blip r:embed="rId3">
            <a:alphaModFix/>
          </a:blip>
          <a:stretch>
            <a:fillRect/>
          </a:stretch>
        </p:blipFill>
        <p:spPr>
          <a:xfrm>
            <a:off x="7345250" y="3637561"/>
            <a:ext cx="1277875" cy="1277853"/>
          </a:xfrm>
          <a:prstGeom prst="rect">
            <a:avLst/>
          </a:prstGeom>
          <a:noFill/>
          <a:ln>
            <a:noFill/>
          </a:ln>
        </p:spPr>
      </p:pic>
      <p:pic>
        <p:nvPicPr>
          <p:cNvPr id="2589" name="Google Shape;2589;p262"/>
          <p:cNvPicPr preferRelativeResize="0"/>
          <p:nvPr/>
        </p:nvPicPr>
        <p:blipFill>
          <a:blip r:embed="rId4">
            <a:alphaModFix/>
          </a:blip>
          <a:stretch>
            <a:fillRect/>
          </a:stretch>
        </p:blipFill>
        <p:spPr>
          <a:xfrm>
            <a:off x="518765" y="3637557"/>
            <a:ext cx="1277875" cy="1277875"/>
          </a:xfrm>
          <a:prstGeom prst="rect">
            <a:avLst/>
          </a:prstGeom>
          <a:noFill/>
          <a:ln>
            <a:noFill/>
          </a:ln>
        </p:spPr>
      </p:pic>
      <p:cxnSp>
        <p:nvCxnSpPr>
          <p:cNvPr id="2590" name="Google Shape;2590;p262"/>
          <p:cNvCxnSpPr/>
          <p:nvPr/>
        </p:nvCxnSpPr>
        <p:spPr>
          <a:xfrm flipH="1" rot="10800000">
            <a:off x="1920150" y="3246975"/>
            <a:ext cx="5303700" cy="32100"/>
          </a:xfrm>
          <a:prstGeom prst="straightConnector1">
            <a:avLst/>
          </a:prstGeom>
          <a:noFill/>
          <a:ln cap="flat" cmpd="sng" w="9525">
            <a:solidFill>
              <a:srgbClr val="DF3079"/>
            </a:solidFill>
            <a:prstDash val="solid"/>
            <a:round/>
            <a:headEnd len="med" w="med" type="none"/>
            <a:tailEnd len="med" w="med" type="triangle"/>
          </a:ln>
        </p:spPr>
      </p:cxnSp>
      <p:sp>
        <p:nvSpPr>
          <p:cNvPr id="2591" name="Google Shape;2591;p262"/>
          <p:cNvSpPr txBox="1"/>
          <p:nvPr/>
        </p:nvSpPr>
        <p:spPr>
          <a:xfrm>
            <a:off x="7345250" y="2957163"/>
            <a:ext cx="1692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rPr>
              <a:t>Public </a:t>
            </a:r>
            <a:r>
              <a:rPr lang="en" sz="2100">
                <a:solidFill>
                  <a:srgbClr val="FF0000"/>
                </a:solidFill>
              </a:rPr>
              <a:t>g,n</a:t>
            </a:r>
            <a:endParaRPr sz="2100">
              <a:solidFill>
                <a:srgbClr val="FF0000"/>
              </a:solidFill>
            </a:endParaRPr>
          </a:p>
        </p:txBody>
      </p:sp>
      <p:cxnSp>
        <p:nvCxnSpPr>
          <p:cNvPr id="2592" name="Google Shape;2592;p262"/>
          <p:cNvCxnSpPr/>
          <p:nvPr/>
        </p:nvCxnSpPr>
        <p:spPr>
          <a:xfrm flipH="1" rot="10800000">
            <a:off x="1919100" y="3680425"/>
            <a:ext cx="5303700" cy="32100"/>
          </a:xfrm>
          <a:prstGeom prst="straightConnector1">
            <a:avLst/>
          </a:prstGeom>
          <a:noFill/>
          <a:ln cap="flat" cmpd="sng" w="9525">
            <a:solidFill>
              <a:srgbClr val="DF3079"/>
            </a:solidFill>
            <a:prstDash val="solid"/>
            <a:round/>
            <a:headEnd len="med" w="med" type="triangle"/>
            <a:tailEnd len="med" w="med" type="none"/>
          </a:ln>
        </p:spPr>
      </p:cxnSp>
      <p:sp>
        <p:nvSpPr>
          <p:cNvPr id="2593" name="Google Shape;2593;p262"/>
          <p:cNvSpPr txBox="1"/>
          <p:nvPr/>
        </p:nvSpPr>
        <p:spPr>
          <a:xfrm>
            <a:off x="4068850" y="2915639"/>
            <a:ext cx="96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g</a:t>
            </a:r>
            <a:r>
              <a:rPr lang="en">
                <a:solidFill>
                  <a:schemeClr val="dk1"/>
                </a:solidFill>
              </a:rPr>
              <a:t>^</a:t>
            </a:r>
            <a:r>
              <a:rPr lang="en">
                <a:solidFill>
                  <a:schemeClr val="accent5"/>
                </a:solidFill>
              </a:rPr>
              <a:t>x</a:t>
            </a:r>
            <a:r>
              <a:rPr lang="en">
                <a:solidFill>
                  <a:schemeClr val="dk1"/>
                </a:solidFill>
              </a:rPr>
              <a:t> % </a:t>
            </a:r>
            <a:r>
              <a:rPr lang="en">
                <a:solidFill>
                  <a:srgbClr val="FF0000"/>
                </a:solidFill>
              </a:rPr>
              <a:t>n</a:t>
            </a:r>
            <a:endParaRPr>
              <a:solidFill>
                <a:srgbClr val="FF0000"/>
              </a:solidFill>
            </a:endParaRPr>
          </a:p>
        </p:txBody>
      </p:sp>
      <p:sp>
        <p:nvSpPr>
          <p:cNvPr id="2594" name="Google Shape;2594;p262"/>
          <p:cNvSpPr txBox="1"/>
          <p:nvPr/>
        </p:nvSpPr>
        <p:spPr>
          <a:xfrm>
            <a:off x="4068850" y="3353277"/>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g</a:t>
            </a:r>
            <a:r>
              <a:rPr lang="en">
                <a:solidFill>
                  <a:schemeClr val="dk1"/>
                </a:solidFill>
              </a:rPr>
              <a:t>^</a:t>
            </a:r>
            <a:r>
              <a:rPr lang="en">
                <a:solidFill>
                  <a:srgbClr val="D5A6BD"/>
                </a:solidFill>
              </a:rPr>
              <a:t>y</a:t>
            </a:r>
            <a:r>
              <a:rPr lang="en">
                <a:solidFill>
                  <a:schemeClr val="dk1"/>
                </a:solidFill>
              </a:rPr>
              <a:t> % </a:t>
            </a:r>
            <a:r>
              <a:rPr lang="en">
                <a:solidFill>
                  <a:srgbClr val="FF0000"/>
                </a:solidFill>
              </a:rPr>
              <a:t>n</a:t>
            </a:r>
            <a:endParaRPr>
              <a:solidFill>
                <a:schemeClr val="dk1"/>
              </a:solidFill>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8" name="Shape 2598"/>
        <p:cNvGrpSpPr/>
        <p:nvPr/>
      </p:nvGrpSpPr>
      <p:grpSpPr>
        <a:xfrm>
          <a:off x="0" y="0"/>
          <a:ext cx="0" cy="0"/>
          <a:chOff x="0" y="0"/>
          <a:chExt cx="0" cy="0"/>
        </a:xfrm>
      </p:grpSpPr>
      <p:sp>
        <p:nvSpPr>
          <p:cNvPr id="2599" name="Google Shape;2599;p2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Diffie Hellman</a:t>
            </a:r>
            <a:endParaRPr/>
          </a:p>
        </p:txBody>
      </p:sp>
      <p:sp>
        <p:nvSpPr>
          <p:cNvPr id="2600" name="Google Shape;2600;p263"/>
          <p:cNvSpPr txBox="1"/>
          <p:nvPr/>
        </p:nvSpPr>
        <p:spPr>
          <a:xfrm>
            <a:off x="311700" y="3406850"/>
            <a:ext cx="29868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4FC1FF"/>
                </a:solidFill>
              </a:rPr>
              <a:t>Private X</a:t>
            </a:r>
            <a:endParaRPr b="1" sz="2000">
              <a:solidFill>
                <a:srgbClr val="4FC1FF"/>
              </a:solidFill>
            </a:endParaRPr>
          </a:p>
        </p:txBody>
      </p:sp>
      <p:sp>
        <p:nvSpPr>
          <p:cNvPr id="2601" name="Google Shape;2601;p263"/>
          <p:cNvSpPr txBox="1"/>
          <p:nvPr/>
        </p:nvSpPr>
        <p:spPr>
          <a:xfrm>
            <a:off x="311713" y="3033375"/>
            <a:ext cx="1692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rPr>
              <a:t>Public </a:t>
            </a:r>
            <a:r>
              <a:rPr lang="en" sz="2100">
                <a:solidFill>
                  <a:srgbClr val="FF0000"/>
                </a:solidFill>
              </a:rPr>
              <a:t>g,n</a:t>
            </a:r>
            <a:endParaRPr sz="2100">
              <a:solidFill>
                <a:srgbClr val="FF0000"/>
              </a:solidFill>
            </a:endParaRPr>
          </a:p>
        </p:txBody>
      </p:sp>
      <p:sp>
        <p:nvSpPr>
          <p:cNvPr id="2602" name="Google Shape;2602;p263"/>
          <p:cNvSpPr txBox="1"/>
          <p:nvPr/>
        </p:nvSpPr>
        <p:spPr>
          <a:xfrm>
            <a:off x="7429228" y="3254450"/>
            <a:ext cx="1278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C586C0"/>
                </a:solidFill>
              </a:rPr>
              <a:t>Private Y</a:t>
            </a:r>
            <a:endParaRPr b="1" sz="2000">
              <a:solidFill>
                <a:srgbClr val="C586C0"/>
              </a:solidFill>
            </a:endParaRPr>
          </a:p>
        </p:txBody>
      </p:sp>
      <p:sp>
        <p:nvSpPr>
          <p:cNvPr id="2603" name="Google Shape;2603;p263"/>
          <p:cNvSpPr txBox="1"/>
          <p:nvPr/>
        </p:nvSpPr>
        <p:spPr>
          <a:xfrm>
            <a:off x="240250" y="1017725"/>
            <a:ext cx="6828600" cy="1827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Char char="●"/>
            </a:pPr>
            <a:r>
              <a:rPr lang="en" sz="1800">
                <a:solidFill>
                  <a:schemeClr val="lt2"/>
                </a:solidFill>
              </a:rPr>
              <a:t>Party 1 takes Y’s value and raise it to X</a:t>
            </a:r>
            <a:endParaRPr sz="1800">
              <a:solidFill>
                <a:schemeClr val="lt2"/>
              </a:solidFill>
            </a:endParaRPr>
          </a:p>
          <a:p>
            <a:pPr indent="-342900" lvl="1" marL="914400" rtl="0" algn="l">
              <a:spcBef>
                <a:spcPts val="0"/>
              </a:spcBef>
              <a:spcAft>
                <a:spcPts val="0"/>
              </a:spcAft>
              <a:buClr>
                <a:schemeClr val="lt2"/>
              </a:buClr>
              <a:buSzPts val="1800"/>
              <a:buChar char="○"/>
            </a:pPr>
            <a:r>
              <a:rPr lang="en">
                <a:solidFill>
                  <a:srgbClr val="FF0000"/>
                </a:solidFill>
              </a:rPr>
              <a:t>(g</a:t>
            </a:r>
            <a:r>
              <a:rPr lang="en">
                <a:solidFill>
                  <a:schemeClr val="dk1"/>
                </a:solidFill>
              </a:rPr>
              <a:t>^</a:t>
            </a:r>
            <a:r>
              <a:rPr lang="en">
                <a:solidFill>
                  <a:srgbClr val="D5A6BD"/>
                </a:solidFill>
              </a:rPr>
              <a:t>y</a:t>
            </a:r>
            <a:r>
              <a:rPr lang="en">
                <a:solidFill>
                  <a:schemeClr val="dk1"/>
                </a:solidFill>
              </a:rPr>
              <a:t> % </a:t>
            </a:r>
            <a:r>
              <a:rPr lang="en">
                <a:solidFill>
                  <a:srgbClr val="FF0000"/>
                </a:solidFill>
              </a:rPr>
              <a:t>n)^</a:t>
            </a:r>
            <a:r>
              <a:rPr lang="en">
                <a:solidFill>
                  <a:schemeClr val="accent5"/>
                </a:solidFill>
              </a:rPr>
              <a:t>x</a:t>
            </a:r>
            <a:r>
              <a:rPr lang="en">
                <a:solidFill>
                  <a:srgbClr val="FF0000"/>
                </a:solidFill>
              </a:rPr>
              <a:t> = </a:t>
            </a:r>
            <a:r>
              <a:rPr lang="en">
                <a:solidFill>
                  <a:srgbClr val="FFD966"/>
                </a:solidFill>
              </a:rPr>
              <a:t>g^xy % n</a:t>
            </a:r>
            <a:r>
              <a:rPr lang="en" sz="1800">
                <a:solidFill>
                  <a:schemeClr val="lt2"/>
                </a:solidFill>
              </a:rPr>
              <a:t> </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Party 2 takes X’s value and raise it to Y</a:t>
            </a:r>
            <a:endParaRPr sz="1800">
              <a:solidFill>
                <a:schemeClr val="lt2"/>
              </a:solidFill>
            </a:endParaRPr>
          </a:p>
          <a:p>
            <a:pPr indent="-342900" lvl="1" marL="914400" rtl="0" algn="l">
              <a:spcBef>
                <a:spcPts val="0"/>
              </a:spcBef>
              <a:spcAft>
                <a:spcPts val="0"/>
              </a:spcAft>
              <a:buClr>
                <a:schemeClr val="lt2"/>
              </a:buClr>
              <a:buSzPts val="1800"/>
              <a:buChar char="○"/>
            </a:pPr>
            <a:r>
              <a:rPr lang="en">
                <a:solidFill>
                  <a:srgbClr val="FF0000"/>
                </a:solidFill>
              </a:rPr>
              <a:t>(g</a:t>
            </a:r>
            <a:r>
              <a:rPr lang="en">
                <a:solidFill>
                  <a:schemeClr val="dk1"/>
                </a:solidFill>
              </a:rPr>
              <a:t>^</a:t>
            </a:r>
            <a:r>
              <a:rPr lang="en">
                <a:solidFill>
                  <a:schemeClr val="accent5"/>
                </a:solidFill>
              </a:rPr>
              <a:t>x</a:t>
            </a:r>
            <a:r>
              <a:rPr lang="en">
                <a:solidFill>
                  <a:schemeClr val="dk1"/>
                </a:solidFill>
              </a:rPr>
              <a:t> % </a:t>
            </a:r>
            <a:r>
              <a:rPr lang="en">
                <a:solidFill>
                  <a:srgbClr val="FF0000"/>
                </a:solidFill>
              </a:rPr>
              <a:t>n)^</a:t>
            </a:r>
            <a:r>
              <a:rPr lang="en">
                <a:solidFill>
                  <a:srgbClr val="FF00FF"/>
                </a:solidFill>
              </a:rPr>
              <a:t>y = </a:t>
            </a:r>
            <a:r>
              <a:rPr lang="en">
                <a:solidFill>
                  <a:srgbClr val="FFD966"/>
                </a:solidFill>
              </a:rPr>
              <a:t>g^xy % n</a:t>
            </a:r>
            <a:endParaRPr>
              <a:solidFill>
                <a:srgbClr val="FF00FF"/>
              </a:solidFill>
            </a:endParaRPr>
          </a:p>
          <a:p>
            <a:pPr indent="-317500" lvl="0" marL="457200" rtl="0" algn="l">
              <a:spcBef>
                <a:spcPts val="0"/>
              </a:spcBef>
              <a:spcAft>
                <a:spcPts val="0"/>
              </a:spcAft>
              <a:buClr>
                <a:srgbClr val="FF00FF"/>
              </a:buClr>
              <a:buSzPts val="1400"/>
              <a:buChar char="●"/>
            </a:pPr>
            <a:r>
              <a:rPr lang="en">
                <a:solidFill>
                  <a:schemeClr val="dk1"/>
                </a:solidFill>
              </a:rPr>
              <a:t>Both now has the same value </a:t>
            </a:r>
            <a:r>
              <a:rPr lang="en">
                <a:solidFill>
                  <a:srgbClr val="FFD966"/>
                </a:solidFill>
              </a:rPr>
              <a:t>g^xy % n</a:t>
            </a:r>
            <a:endParaRPr>
              <a:solidFill>
                <a:srgbClr val="FF00FF"/>
              </a:solidFill>
            </a:endParaRPr>
          </a:p>
          <a:p>
            <a:pPr indent="-317500" lvl="0" marL="457200" rtl="0" algn="l">
              <a:spcBef>
                <a:spcPts val="0"/>
              </a:spcBef>
              <a:spcAft>
                <a:spcPts val="0"/>
              </a:spcAft>
              <a:buClr>
                <a:srgbClr val="FF00FF"/>
              </a:buClr>
              <a:buSzPts val="1400"/>
              <a:buChar char="●"/>
            </a:pPr>
            <a:r>
              <a:rPr lang="en">
                <a:solidFill>
                  <a:schemeClr val="dk1"/>
                </a:solidFill>
              </a:rPr>
              <a:t>This is the used as a seed for the key </a:t>
            </a:r>
            <a:r>
              <a:rPr lang="en">
                <a:solidFill>
                  <a:srgbClr val="FFD966"/>
                </a:solidFill>
              </a:rPr>
              <a:t>g^xy % n </a:t>
            </a:r>
            <a:endParaRPr>
              <a:solidFill>
                <a:srgbClr val="FF00FF"/>
              </a:solidFill>
            </a:endParaRPr>
          </a:p>
        </p:txBody>
      </p:sp>
      <p:pic>
        <p:nvPicPr>
          <p:cNvPr id="2604" name="Google Shape;2604;p263"/>
          <p:cNvPicPr preferRelativeResize="0"/>
          <p:nvPr/>
        </p:nvPicPr>
        <p:blipFill>
          <a:blip r:embed="rId3">
            <a:alphaModFix/>
          </a:blip>
          <a:stretch>
            <a:fillRect/>
          </a:stretch>
        </p:blipFill>
        <p:spPr>
          <a:xfrm>
            <a:off x="7345250" y="3637561"/>
            <a:ext cx="1277875" cy="1277853"/>
          </a:xfrm>
          <a:prstGeom prst="rect">
            <a:avLst/>
          </a:prstGeom>
          <a:noFill/>
          <a:ln>
            <a:noFill/>
          </a:ln>
        </p:spPr>
      </p:pic>
      <p:pic>
        <p:nvPicPr>
          <p:cNvPr id="2605" name="Google Shape;2605;p263"/>
          <p:cNvPicPr preferRelativeResize="0"/>
          <p:nvPr/>
        </p:nvPicPr>
        <p:blipFill>
          <a:blip r:embed="rId4">
            <a:alphaModFix/>
          </a:blip>
          <a:stretch>
            <a:fillRect/>
          </a:stretch>
        </p:blipFill>
        <p:spPr>
          <a:xfrm>
            <a:off x="240240" y="3680432"/>
            <a:ext cx="1277875" cy="1277875"/>
          </a:xfrm>
          <a:prstGeom prst="rect">
            <a:avLst/>
          </a:prstGeom>
          <a:noFill/>
          <a:ln>
            <a:noFill/>
          </a:ln>
        </p:spPr>
      </p:pic>
      <p:cxnSp>
        <p:nvCxnSpPr>
          <p:cNvPr id="2606" name="Google Shape;2606;p263"/>
          <p:cNvCxnSpPr/>
          <p:nvPr/>
        </p:nvCxnSpPr>
        <p:spPr>
          <a:xfrm flipH="1" rot="10800000">
            <a:off x="1920150" y="3246975"/>
            <a:ext cx="5303700" cy="32100"/>
          </a:xfrm>
          <a:prstGeom prst="straightConnector1">
            <a:avLst/>
          </a:prstGeom>
          <a:noFill/>
          <a:ln cap="flat" cmpd="sng" w="9525">
            <a:solidFill>
              <a:srgbClr val="DF3079"/>
            </a:solidFill>
            <a:prstDash val="solid"/>
            <a:round/>
            <a:headEnd len="med" w="med" type="none"/>
            <a:tailEnd len="med" w="med" type="triangle"/>
          </a:ln>
        </p:spPr>
      </p:cxnSp>
      <p:sp>
        <p:nvSpPr>
          <p:cNvPr id="2607" name="Google Shape;2607;p263"/>
          <p:cNvSpPr txBox="1"/>
          <p:nvPr/>
        </p:nvSpPr>
        <p:spPr>
          <a:xfrm>
            <a:off x="7345250" y="2957163"/>
            <a:ext cx="1692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rPr>
              <a:t>Public </a:t>
            </a:r>
            <a:r>
              <a:rPr lang="en" sz="2100">
                <a:solidFill>
                  <a:srgbClr val="FF0000"/>
                </a:solidFill>
              </a:rPr>
              <a:t>g,n</a:t>
            </a:r>
            <a:endParaRPr sz="2100">
              <a:solidFill>
                <a:srgbClr val="FF0000"/>
              </a:solidFill>
            </a:endParaRPr>
          </a:p>
        </p:txBody>
      </p:sp>
      <p:cxnSp>
        <p:nvCxnSpPr>
          <p:cNvPr id="2608" name="Google Shape;2608;p263"/>
          <p:cNvCxnSpPr/>
          <p:nvPr/>
        </p:nvCxnSpPr>
        <p:spPr>
          <a:xfrm flipH="1" rot="10800000">
            <a:off x="1919100" y="3680425"/>
            <a:ext cx="5303700" cy="32100"/>
          </a:xfrm>
          <a:prstGeom prst="straightConnector1">
            <a:avLst/>
          </a:prstGeom>
          <a:noFill/>
          <a:ln cap="flat" cmpd="sng" w="9525">
            <a:solidFill>
              <a:srgbClr val="DF3079"/>
            </a:solidFill>
            <a:prstDash val="solid"/>
            <a:round/>
            <a:headEnd len="med" w="med" type="triangle"/>
            <a:tailEnd len="med" w="med" type="none"/>
          </a:ln>
        </p:spPr>
      </p:cxnSp>
      <p:sp>
        <p:nvSpPr>
          <p:cNvPr id="2609" name="Google Shape;2609;p263"/>
          <p:cNvSpPr txBox="1"/>
          <p:nvPr/>
        </p:nvSpPr>
        <p:spPr>
          <a:xfrm>
            <a:off x="4068850" y="29571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g</a:t>
            </a:r>
            <a:r>
              <a:rPr lang="en">
                <a:solidFill>
                  <a:schemeClr val="dk1"/>
                </a:solidFill>
              </a:rPr>
              <a:t>^</a:t>
            </a:r>
            <a:r>
              <a:rPr lang="en">
                <a:solidFill>
                  <a:schemeClr val="accent5"/>
                </a:solidFill>
              </a:rPr>
              <a:t>x</a:t>
            </a:r>
            <a:r>
              <a:rPr lang="en">
                <a:solidFill>
                  <a:schemeClr val="dk1"/>
                </a:solidFill>
              </a:rPr>
              <a:t> % </a:t>
            </a:r>
            <a:r>
              <a:rPr lang="en">
                <a:solidFill>
                  <a:srgbClr val="FF0000"/>
                </a:solidFill>
              </a:rPr>
              <a:t>n</a:t>
            </a:r>
            <a:endParaRPr>
              <a:solidFill>
                <a:srgbClr val="FF0000"/>
              </a:solidFill>
            </a:endParaRPr>
          </a:p>
        </p:txBody>
      </p:sp>
      <p:sp>
        <p:nvSpPr>
          <p:cNvPr id="2610" name="Google Shape;2610;p263"/>
          <p:cNvSpPr txBox="1"/>
          <p:nvPr/>
        </p:nvSpPr>
        <p:spPr>
          <a:xfrm>
            <a:off x="4068850" y="33602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g</a:t>
            </a:r>
            <a:r>
              <a:rPr lang="en">
                <a:solidFill>
                  <a:schemeClr val="dk1"/>
                </a:solidFill>
              </a:rPr>
              <a:t>^</a:t>
            </a:r>
            <a:r>
              <a:rPr lang="en">
                <a:solidFill>
                  <a:srgbClr val="D5A6BD"/>
                </a:solidFill>
              </a:rPr>
              <a:t>y</a:t>
            </a:r>
            <a:r>
              <a:rPr lang="en">
                <a:solidFill>
                  <a:schemeClr val="dk1"/>
                </a:solidFill>
              </a:rPr>
              <a:t> % </a:t>
            </a:r>
            <a:r>
              <a:rPr lang="en">
                <a:solidFill>
                  <a:srgbClr val="FF0000"/>
                </a:solidFill>
              </a:rPr>
              <a:t>n</a:t>
            </a:r>
            <a:endParaRPr>
              <a:solidFill>
                <a:schemeClr val="dk1"/>
              </a:solidFill>
            </a:endParaRPr>
          </a:p>
        </p:txBody>
      </p:sp>
      <p:sp>
        <p:nvSpPr>
          <p:cNvPr id="2611" name="Google Shape;2611;p263"/>
          <p:cNvSpPr txBox="1"/>
          <p:nvPr/>
        </p:nvSpPr>
        <p:spPr>
          <a:xfrm>
            <a:off x="5414559" y="4113875"/>
            <a:ext cx="222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(g</a:t>
            </a:r>
            <a:r>
              <a:rPr lang="en">
                <a:solidFill>
                  <a:schemeClr val="dk1"/>
                </a:solidFill>
              </a:rPr>
              <a:t>^</a:t>
            </a:r>
            <a:r>
              <a:rPr lang="en">
                <a:solidFill>
                  <a:schemeClr val="accent5"/>
                </a:solidFill>
              </a:rPr>
              <a:t>x</a:t>
            </a:r>
            <a:r>
              <a:rPr lang="en">
                <a:solidFill>
                  <a:schemeClr val="dk1"/>
                </a:solidFill>
              </a:rPr>
              <a:t> % </a:t>
            </a:r>
            <a:r>
              <a:rPr lang="en">
                <a:solidFill>
                  <a:srgbClr val="FF0000"/>
                </a:solidFill>
              </a:rPr>
              <a:t>n)^</a:t>
            </a:r>
            <a:r>
              <a:rPr lang="en">
                <a:solidFill>
                  <a:srgbClr val="FF00FF"/>
                </a:solidFill>
              </a:rPr>
              <a:t>y = </a:t>
            </a:r>
            <a:r>
              <a:rPr lang="en">
                <a:solidFill>
                  <a:srgbClr val="FFD966"/>
                </a:solidFill>
              </a:rPr>
              <a:t>g^xy % n</a:t>
            </a:r>
            <a:endParaRPr/>
          </a:p>
        </p:txBody>
      </p:sp>
      <p:sp>
        <p:nvSpPr>
          <p:cNvPr id="2612" name="Google Shape;2612;p263"/>
          <p:cNvSpPr txBox="1"/>
          <p:nvPr/>
        </p:nvSpPr>
        <p:spPr>
          <a:xfrm>
            <a:off x="1518134" y="4113875"/>
            <a:ext cx="222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(g</a:t>
            </a:r>
            <a:r>
              <a:rPr lang="en">
                <a:solidFill>
                  <a:schemeClr val="dk1"/>
                </a:solidFill>
              </a:rPr>
              <a:t>^</a:t>
            </a:r>
            <a:r>
              <a:rPr lang="en">
                <a:solidFill>
                  <a:srgbClr val="D5A6BD"/>
                </a:solidFill>
              </a:rPr>
              <a:t>y</a:t>
            </a:r>
            <a:r>
              <a:rPr lang="en">
                <a:solidFill>
                  <a:schemeClr val="dk1"/>
                </a:solidFill>
              </a:rPr>
              <a:t> % </a:t>
            </a:r>
            <a:r>
              <a:rPr lang="en">
                <a:solidFill>
                  <a:srgbClr val="FF0000"/>
                </a:solidFill>
              </a:rPr>
              <a:t>n)^</a:t>
            </a:r>
            <a:r>
              <a:rPr lang="en">
                <a:solidFill>
                  <a:schemeClr val="accent5"/>
                </a:solidFill>
              </a:rPr>
              <a:t>x</a:t>
            </a:r>
            <a:r>
              <a:rPr lang="en">
                <a:solidFill>
                  <a:srgbClr val="FF0000"/>
                </a:solidFill>
              </a:rPr>
              <a:t> = </a:t>
            </a:r>
            <a:r>
              <a:rPr lang="en">
                <a:solidFill>
                  <a:srgbClr val="FFD966"/>
                </a:solidFill>
              </a:rPr>
              <a:t>g^xy % n</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6" name="Shape 2616"/>
        <p:cNvGrpSpPr/>
        <p:nvPr/>
      </p:nvGrpSpPr>
      <p:grpSpPr>
        <a:xfrm>
          <a:off x="0" y="0"/>
          <a:ext cx="0" cy="0"/>
          <a:chOff x="0" y="0"/>
          <a:chExt cx="0" cy="0"/>
        </a:xfrm>
      </p:grpSpPr>
      <p:sp>
        <p:nvSpPr>
          <p:cNvPr id="2617" name="Google Shape;2617;p2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More problems! MITM</a:t>
            </a:r>
            <a:endParaRPr/>
          </a:p>
        </p:txBody>
      </p:sp>
      <p:sp>
        <p:nvSpPr>
          <p:cNvPr id="2618" name="Google Shape;2618;p264"/>
          <p:cNvSpPr txBox="1"/>
          <p:nvPr>
            <p:ph idx="1" type="body"/>
          </p:nvPr>
        </p:nvSpPr>
        <p:spPr>
          <a:xfrm>
            <a:off x="311700" y="1152475"/>
            <a:ext cx="8520600" cy="12780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This solves perfect secrecy</a:t>
            </a:r>
            <a:endParaRPr/>
          </a:p>
          <a:p>
            <a:pPr indent="-342900" lvl="0" marL="457200" rtl="0" algn="l">
              <a:spcBef>
                <a:spcPts val="0"/>
              </a:spcBef>
              <a:spcAft>
                <a:spcPts val="0"/>
              </a:spcAft>
              <a:buSzPts val="1800"/>
              <a:buChar char="●"/>
            </a:pPr>
            <a:r>
              <a:rPr lang="en"/>
              <a:t>But what if someone intercepts and put their own DH keys</a:t>
            </a:r>
            <a:endParaRPr/>
          </a:p>
          <a:p>
            <a:pPr indent="-342900" lvl="0" marL="457200" rtl="0" algn="l">
              <a:spcBef>
                <a:spcPts val="0"/>
              </a:spcBef>
              <a:spcAft>
                <a:spcPts val="0"/>
              </a:spcAft>
              <a:buSzPts val="1800"/>
              <a:buChar char="●"/>
            </a:pPr>
            <a:r>
              <a:rPr lang="en"/>
              <a:t>MITM replace Y’s parameter with their own</a:t>
            </a:r>
            <a:endParaRPr/>
          </a:p>
          <a:p>
            <a:pPr indent="-342900" lvl="0" marL="457200" rtl="0" algn="l">
              <a:spcBef>
                <a:spcPts val="0"/>
              </a:spcBef>
              <a:spcAft>
                <a:spcPts val="0"/>
              </a:spcAft>
              <a:buSzPts val="1800"/>
              <a:buChar char="●"/>
            </a:pPr>
            <a:r>
              <a:rPr lang="en"/>
              <a:t>X doesn’t know that happened (</a:t>
            </a:r>
            <a:r>
              <a:rPr lang="en"/>
              <a:t>it's</a:t>
            </a:r>
            <a:r>
              <a:rPr lang="en"/>
              <a:t> just numbers) </a:t>
            </a:r>
            <a:endParaRPr/>
          </a:p>
        </p:txBody>
      </p:sp>
      <p:sp>
        <p:nvSpPr>
          <p:cNvPr id="2619" name="Google Shape;2619;p264"/>
          <p:cNvSpPr txBox="1"/>
          <p:nvPr/>
        </p:nvSpPr>
        <p:spPr>
          <a:xfrm>
            <a:off x="311700" y="3406850"/>
            <a:ext cx="29868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4FC1FF"/>
                </a:solidFill>
              </a:rPr>
              <a:t>Private X</a:t>
            </a:r>
            <a:endParaRPr b="1" sz="2000">
              <a:solidFill>
                <a:srgbClr val="4FC1FF"/>
              </a:solidFill>
            </a:endParaRPr>
          </a:p>
        </p:txBody>
      </p:sp>
      <p:sp>
        <p:nvSpPr>
          <p:cNvPr id="2620" name="Google Shape;2620;p264"/>
          <p:cNvSpPr txBox="1"/>
          <p:nvPr/>
        </p:nvSpPr>
        <p:spPr>
          <a:xfrm>
            <a:off x="311713" y="3033375"/>
            <a:ext cx="1692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rPr>
              <a:t>Public </a:t>
            </a:r>
            <a:r>
              <a:rPr lang="en" sz="2100">
                <a:solidFill>
                  <a:srgbClr val="FF0000"/>
                </a:solidFill>
              </a:rPr>
              <a:t>g,n</a:t>
            </a:r>
            <a:endParaRPr sz="2100">
              <a:solidFill>
                <a:srgbClr val="FF0000"/>
              </a:solidFill>
            </a:endParaRPr>
          </a:p>
        </p:txBody>
      </p:sp>
      <p:sp>
        <p:nvSpPr>
          <p:cNvPr id="2621" name="Google Shape;2621;p264"/>
          <p:cNvSpPr txBox="1"/>
          <p:nvPr/>
        </p:nvSpPr>
        <p:spPr>
          <a:xfrm>
            <a:off x="7429228" y="3254450"/>
            <a:ext cx="1278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C586C0"/>
                </a:solidFill>
              </a:rPr>
              <a:t>Private Y</a:t>
            </a:r>
            <a:endParaRPr b="1" sz="2000">
              <a:solidFill>
                <a:srgbClr val="C586C0"/>
              </a:solidFill>
            </a:endParaRPr>
          </a:p>
        </p:txBody>
      </p:sp>
      <p:pic>
        <p:nvPicPr>
          <p:cNvPr id="2622" name="Google Shape;2622;p264"/>
          <p:cNvPicPr preferRelativeResize="0"/>
          <p:nvPr/>
        </p:nvPicPr>
        <p:blipFill>
          <a:blip r:embed="rId3">
            <a:alphaModFix/>
          </a:blip>
          <a:stretch>
            <a:fillRect/>
          </a:stretch>
        </p:blipFill>
        <p:spPr>
          <a:xfrm>
            <a:off x="7345250" y="3637561"/>
            <a:ext cx="1277875" cy="1277853"/>
          </a:xfrm>
          <a:prstGeom prst="rect">
            <a:avLst/>
          </a:prstGeom>
          <a:noFill/>
          <a:ln>
            <a:noFill/>
          </a:ln>
        </p:spPr>
      </p:pic>
      <p:pic>
        <p:nvPicPr>
          <p:cNvPr id="2623" name="Google Shape;2623;p264"/>
          <p:cNvPicPr preferRelativeResize="0"/>
          <p:nvPr/>
        </p:nvPicPr>
        <p:blipFill>
          <a:blip r:embed="rId4">
            <a:alphaModFix/>
          </a:blip>
          <a:stretch>
            <a:fillRect/>
          </a:stretch>
        </p:blipFill>
        <p:spPr>
          <a:xfrm>
            <a:off x="240240" y="3680432"/>
            <a:ext cx="1277875" cy="1277875"/>
          </a:xfrm>
          <a:prstGeom prst="rect">
            <a:avLst/>
          </a:prstGeom>
          <a:noFill/>
          <a:ln>
            <a:noFill/>
          </a:ln>
        </p:spPr>
      </p:pic>
      <p:cxnSp>
        <p:nvCxnSpPr>
          <p:cNvPr id="2624" name="Google Shape;2624;p264"/>
          <p:cNvCxnSpPr/>
          <p:nvPr/>
        </p:nvCxnSpPr>
        <p:spPr>
          <a:xfrm flipH="1" rot="10800000">
            <a:off x="1920150" y="3246975"/>
            <a:ext cx="5303700" cy="32100"/>
          </a:xfrm>
          <a:prstGeom prst="straightConnector1">
            <a:avLst/>
          </a:prstGeom>
          <a:noFill/>
          <a:ln cap="flat" cmpd="sng" w="9525">
            <a:solidFill>
              <a:srgbClr val="DF3079"/>
            </a:solidFill>
            <a:prstDash val="solid"/>
            <a:round/>
            <a:headEnd len="med" w="med" type="none"/>
            <a:tailEnd len="med" w="med" type="triangle"/>
          </a:ln>
        </p:spPr>
      </p:cxnSp>
      <p:sp>
        <p:nvSpPr>
          <p:cNvPr id="2625" name="Google Shape;2625;p264"/>
          <p:cNvSpPr txBox="1"/>
          <p:nvPr/>
        </p:nvSpPr>
        <p:spPr>
          <a:xfrm>
            <a:off x="7345250" y="2957163"/>
            <a:ext cx="1692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rPr>
              <a:t>Public </a:t>
            </a:r>
            <a:r>
              <a:rPr lang="en" sz="2100">
                <a:solidFill>
                  <a:srgbClr val="FF0000"/>
                </a:solidFill>
              </a:rPr>
              <a:t>g,n</a:t>
            </a:r>
            <a:endParaRPr sz="2100">
              <a:solidFill>
                <a:srgbClr val="FF0000"/>
              </a:solidFill>
            </a:endParaRPr>
          </a:p>
        </p:txBody>
      </p:sp>
      <p:cxnSp>
        <p:nvCxnSpPr>
          <p:cNvPr id="2626" name="Google Shape;2626;p264"/>
          <p:cNvCxnSpPr/>
          <p:nvPr/>
        </p:nvCxnSpPr>
        <p:spPr>
          <a:xfrm flipH="1" rot="10800000">
            <a:off x="1919100" y="3680425"/>
            <a:ext cx="5303700" cy="32100"/>
          </a:xfrm>
          <a:prstGeom prst="straightConnector1">
            <a:avLst/>
          </a:prstGeom>
          <a:noFill/>
          <a:ln cap="flat" cmpd="sng" w="9525">
            <a:solidFill>
              <a:srgbClr val="DF3079"/>
            </a:solidFill>
            <a:prstDash val="solid"/>
            <a:round/>
            <a:headEnd len="med" w="med" type="triangle"/>
            <a:tailEnd len="med" w="med" type="none"/>
          </a:ln>
        </p:spPr>
      </p:cxnSp>
      <p:sp>
        <p:nvSpPr>
          <p:cNvPr id="2627" name="Google Shape;2627;p264"/>
          <p:cNvSpPr txBox="1"/>
          <p:nvPr/>
        </p:nvSpPr>
        <p:spPr>
          <a:xfrm>
            <a:off x="4068850" y="29571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g</a:t>
            </a:r>
            <a:r>
              <a:rPr lang="en">
                <a:solidFill>
                  <a:schemeClr val="dk1"/>
                </a:solidFill>
              </a:rPr>
              <a:t>^</a:t>
            </a:r>
            <a:r>
              <a:rPr lang="en">
                <a:solidFill>
                  <a:schemeClr val="accent5"/>
                </a:solidFill>
              </a:rPr>
              <a:t>x</a:t>
            </a:r>
            <a:r>
              <a:rPr lang="en">
                <a:solidFill>
                  <a:schemeClr val="dk1"/>
                </a:solidFill>
              </a:rPr>
              <a:t> % </a:t>
            </a:r>
            <a:r>
              <a:rPr lang="en">
                <a:solidFill>
                  <a:srgbClr val="FF0000"/>
                </a:solidFill>
              </a:rPr>
              <a:t>n</a:t>
            </a:r>
            <a:endParaRPr>
              <a:solidFill>
                <a:srgbClr val="FF0000"/>
              </a:solidFill>
            </a:endParaRPr>
          </a:p>
        </p:txBody>
      </p:sp>
      <p:sp>
        <p:nvSpPr>
          <p:cNvPr id="2628" name="Google Shape;2628;p264"/>
          <p:cNvSpPr txBox="1"/>
          <p:nvPr/>
        </p:nvSpPr>
        <p:spPr>
          <a:xfrm>
            <a:off x="4893475" y="3357375"/>
            <a:ext cx="85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g</a:t>
            </a:r>
            <a:r>
              <a:rPr lang="en">
                <a:solidFill>
                  <a:schemeClr val="dk1"/>
                </a:solidFill>
              </a:rPr>
              <a:t>^</a:t>
            </a:r>
            <a:r>
              <a:rPr lang="en">
                <a:solidFill>
                  <a:srgbClr val="D5A6BD"/>
                </a:solidFill>
              </a:rPr>
              <a:t>y</a:t>
            </a:r>
            <a:r>
              <a:rPr lang="en">
                <a:solidFill>
                  <a:schemeClr val="dk1"/>
                </a:solidFill>
              </a:rPr>
              <a:t> % </a:t>
            </a:r>
            <a:r>
              <a:rPr lang="en">
                <a:solidFill>
                  <a:srgbClr val="FF0000"/>
                </a:solidFill>
              </a:rPr>
              <a:t>n</a:t>
            </a:r>
            <a:endParaRPr>
              <a:solidFill>
                <a:schemeClr val="dk1"/>
              </a:solidFill>
            </a:endParaRPr>
          </a:p>
        </p:txBody>
      </p:sp>
      <p:sp>
        <p:nvSpPr>
          <p:cNvPr id="2629" name="Google Shape;2629;p264"/>
          <p:cNvSpPr txBox="1"/>
          <p:nvPr/>
        </p:nvSpPr>
        <p:spPr>
          <a:xfrm>
            <a:off x="5414559" y="4113875"/>
            <a:ext cx="222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(g</a:t>
            </a:r>
            <a:r>
              <a:rPr lang="en">
                <a:solidFill>
                  <a:schemeClr val="dk1"/>
                </a:solidFill>
              </a:rPr>
              <a:t>^</a:t>
            </a:r>
            <a:r>
              <a:rPr lang="en">
                <a:solidFill>
                  <a:schemeClr val="accent5"/>
                </a:solidFill>
              </a:rPr>
              <a:t>x</a:t>
            </a:r>
            <a:r>
              <a:rPr lang="en">
                <a:solidFill>
                  <a:schemeClr val="dk1"/>
                </a:solidFill>
              </a:rPr>
              <a:t> % </a:t>
            </a:r>
            <a:r>
              <a:rPr lang="en">
                <a:solidFill>
                  <a:srgbClr val="FF0000"/>
                </a:solidFill>
              </a:rPr>
              <a:t>n)^</a:t>
            </a:r>
            <a:r>
              <a:rPr lang="en">
                <a:solidFill>
                  <a:srgbClr val="FF00FF"/>
                </a:solidFill>
              </a:rPr>
              <a:t>y = </a:t>
            </a:r>
            <a:r>
              <a:rPr lang="en">
                <a:solidFill>
                  <a:srgbClr val="FFD966"/>
                </a:solidFill>
              </a:rPr>
              <a:t>g^xy % n</a:t>
            </a:r>
            <a:endParaRPr/>
          </a:p>
        </p:txBody>
      </p:sp>
      <p:sp>
        <p:nvSpPr>
          <p:cNvPr id="2630" name="Google Shape;2630;p264"/>
          <p:cNvSpPr txBox="1"/>
          <p:nvPr/>
        </p:nvSpPr>
        <p:spPr>
          <a:xfrm>
            <a:off x="1282059" y="4113875"/>
            <a:ext cx="222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(g</a:t>
            </a:r>
            <a:r>
              <a:rPr lang="en">
                <a:solidFill>
                  <a:schemeClr val="dk1"/>
                </a:solidFill>
              </a:rPr>
              <a:t>^</a:t>
            </a:r>
            <a:r>
              <a:rPr lang="en">
                <a:solidFill>
                  <a:srgbClr val="CE9178"/>
                </a:solidFill>
              </a:rPr>
              <a:t>z</a:t>
            </a:r>
            <a:r>
              <a:rPr lang="en">
                <a:solidFill>
                  <a:schemeClr val="dk1"/>
                </a:solidFill>
              </a:rPr>
              <a:t> % </a:t>
            </a:r>
            <a:r>
              <a:rPr lang="en">
                <a:solidFill>
                  <a:srgbClr val="FF0000"/>
                </a:solidFill>
              </a:rPr>
              <a:t>n)^</a:t>
            </a:r>
            <a:r>
              <a:rPr lang="en">
                <a:solidFill>
                  <a:schemeClr val="accent5"/>
                </a:solidFill>
              </a:rPr>
              <a:t>x</a:t>
            </a:r>
            <a:r>
              <a:rPr lang="en">
                <a:solidFill>
                  <a:srgbClr val="FF0000"/>
                </a:solidFill>
              </a:rPr>
              <a:t> = </a:t>
            </a:r>
            <a:r>
              <a:rPr lang="en">
                <a:solidFill>
                  <a:srgbClr val="FFD966"/>
                </a:solidFill>
              </a:rPr>
              <a:t>g^xz % n</a:t>
            </a:r>
            <a:endParaRPr/>
          </a:p>
        </p:txBody>
      </p:sp>
      <p:pic>
        <p:nvPicPr>
          <p:cNvPr id="2631" name="Google Shape;2631;p264"/>
          <p:cNvPicPr preferRelativeResize="0"/>
          <p:nvPr/>
        </p:nvPicPr>
        <p:blipFill>
          <a:blip r:embed="rId5">
            <a:alphaModFix/>
          </a:blip>
          <a:stretch>
            <a:fillRect/>
          </a:stretch>
        </p:blipFill>
        <p:spPr>
          <a:xfrm>
            <a:off x="4031400" y="3699552"/>
            <a:ext cx="856799" cy="856799"/>
          </a:xfrm>
          <a:prstGeom prst="rect">
            <a:avLst/>
          </a:prstGeom>
          <a:noFill/>
          <a:ln>
            <a:noFill/>
          </a:ln>
        </p:spPr>
      </p:pic>
      <p:sp>
        <p:nvSpPr>
          <p:cNvPr id="2632" name="Google Shape;2632;p264"/>
          <p:cNvSpPr txBox="1"/>
          <p:nvPr/>
        </p:nvSpPr>
        <p:spPr>
          <a:xfrm>
            <a:off x="3462125" y="3357375"/>
            <a:ext cx="85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g</a:t>
            </a:r>
            <a:r>
              <a:rPr lang="en">
                <a:solidFill>
                  <a:schemeClr val="dk1"/>
                </a:solidFill>
              </a:rPr>
              <a:t>^</a:t>
            </a:r>
            <a:r>
              <a:rPr lang="en">
                <a:solidFill>
                  <a:srgbClr val="CE9178"/>
                </a:solidFill>
              </a:rPr>
              <a:t>z</a:t>
            </a:r>
            <a:r>
              <a:rPr lang="en">
                <a:solidFill>
                  <a:schemeClr val="dk1"/>
                </a:solidFill>
              </a:rPr>
              <a:t> % </a:t>
            </a:r>
            <a:r>
              <a:rPr lang="en">
                <a:solidFill>
                  <a:srgbClr val="FF0000"/>
                </a:solidFill>
              </a:rPr>
              <a:t>n</a:t>
            </a:r>
            <a:endParaRPr>
              <a:solidFill>
                <a:schemeClr val="dk1"/>
              </a:solidFill>
            </a:endParaRPr>
          </a:p>
        </p:txBody>
      </p:sp>
      <p:sp>
        <p:nvSpPr>
          <p:cNvPr id="2633" name="Google Shape;2633;p264"/>
          <p:cNvSpPr txBox="1"/>
          <p:nvPr/>
        </p:nvSpPr>
        <p:spPr>
          <a:xfrm>
            <a:off x="3931953" y="4649375"/>
            <a:ext cx="1278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CE9178"/>
                </a:solidFill>
              </a:rPr>
              <a:t>Private Z</a:t>
            </a:r>
            <a:endParaRPr b="1" sz="2000">
              <a:solidFill>
                <a:srgbClr val="CE9178"/>
              </a:solidFill>
            </a:endParaRPr>
          </a:p>
        </p:txBody>
      </p:sp>
      <p:sp>
        <p:nvSpPr>
          <p:cNvPr id="2634" name="Google Shape;2634;p264"/>
          <p:cNvSpPr txBox="1"/>
          <p:nvPr/>
        </p:nvSpPr>
        <p:spPr>
          <a:xfrm>
            <a:off x="3484766" y="4465086"/>
            <a:ext cx="222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(g</a:t>
            </a:r>
            <a:r>
              <a:rPr lang="en">
                <a:solidFill>
                  <a:schemeClr val="dk1"/>
                </a:solidFill>
              </a:rPr>
              <a:t>^</a:t>
            </a:r>
            <a:r>
              <a:rPr lang="en">
                <a:solidFill>
                  <a:schemeClr val="accent5"/>
                </a:solidFill>
              </a:rPr>
              <a:t>x</a:t>
            </a:r>
            <a:r>
              <a:rPr lang="en">
                <a:solidFill>
                  <a:schemeClr val="dk1"/>
                </a:solidFill>
              </a:rPr>
              <a:t> % </a:t>
            </a:r>
            <a:r>
              <a:rPr lang="en">
                <a:solidFill>
                  <a:srgbClr val="FF0000"/>
                </a:solidFill>
              </a:rPr>
              <a:t>n)^</a:t>
            </a:r>
            <a:r>
              <a:rPr lang="en">
                <a:solidFill>
                  <a:srgbClr val="CE9178"/>
                </a:solidFill>
              </a:rPr>
              <a:t>z</a:t>
            </a:r>
            <a:r>
              <a:rPr lang="en">
                <a:solidFill>
                  <a:srgbClr val="FF0000"/>
                </a:solidFill>
              </a:rPr>
              <a:t> = </a:t>
            </a:r>
            <a:r>
              <a:rPr lang="en">
                <a:solidFill>
                  <a:srgbClr val="FFD966"/>
                </a:solidFill>
              </a:rPr>
              <a:t>g^xz % n</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8" name="Shape 2638"/>
        <p:cNvGrpSpPr/>
        <p:nvPr/>
      </p:nvGrpSpPr>
      <p:grpSpPr>
        <a:xfrm>
          <a:off x="0" y="0"/>
          <a:ext cx="0" cy="0"/>
          <a:chOff x="0" y="0"/>
          <a:chExt cx="0" cy="0"/>
        </a:xfrm>
      </p:grpSpPr>
      <p:sp>
        <p:nvSpPr>
          <p:cNvPr id="2639" name="Google Shape;2639;p2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Solved</a:t>
            </a:r>
            <a:r>
              <a:rPr lang="en"/>
              <a:t> with signing </a:t>
            </a:r>
            <a:endParaRPr/>
          </a:p>
        </p:txBody>
      </p:sp>
      <p:sp>
        <p:nvSpPr>
          <p:cNvPr id="2640" name="Google Shape;2640;p2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bring back public key encryption</a:t>
            </a:r>
            <a:endParaRPr/>
          </a:p>
          <a:p>
            <a:pPr indent="-342900" lvl="0" marL="457200" rtl="0" algn="l">
              <a:spcBef>
                <a:spcPts val="0"/>
              </a:spcBef>
              <a:spcAft>
                <a:spcPts val="0"/>
              </a:spcAft>
              <a:buSzPts val="1800"/>
              <a:buChar char="●"/>
            </a:pPr>
            <a:r>
              <a:rPr lang="en"/>
              <a:t>But only to sign the entire DH message</a:t>
            </a:r>
            <a:endParaRPr/>
          </a:p>
          <a:p>
            <a:pPr indent="-342900" lvl="0" marL="457200" rtl="0" algn="l">
              <a:spcBef>
                <a:spcPts val="0"/>
              </a:spcBef>
              <a:spcAft>
                <a:spcPts val="0"/>
              </a:spcAft>
              <a:buSzPts val="1800"/>
              <a:buChar char="●"/>
            </a:pPr>
            <a:r>
              <a:rPr lang="en"/>
              <a:t>With certificates</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4" name="Shape 2644"/>
        <p:cNvGrpSpPr/>
        <p:nvPr/>
      </p:nvGrpSpPr>
      <p:grpSpPr>
        <a:xfrm>
          <a:off x="0" y="0"/>
          <a:ext cx="0" cy="0"/>
          <a:chOff x="0" y="0"/>
          <a:chExt cx="0" cy="0"/>
        </a:xfrm>
      </p:grpSpPr>
      <p:sp>
        <p:nvSpPr>
          <p:cNvPr id="2645" name="Google Shape;2645;p266"/>
          <p:cNvSpPr txBox="1"/>
          <p:nvPr>
            <p:ph type="title"/>
          </p:nvPr>
        </p:nvSpPr>
        <p:spPr>
          <a:xfrm>
            <a:off x="221675" y="286800"/>
            <a:ext cx="1471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TLS1.3</a:t>
            </a:r>
            <a:endParaRPr/>
          </a:p>
        </p:txBody>
      </p:sp>
      <p:cxnSp>
        <p:nvCxnSpPr>
          <p:cNvPr id="2646" name="Google Shape;2646;p266"/>
          <p:cNvCxnSpPr/>
          <p:nvPr/>
        </p:nvCxnSpPr>
        <p:spPr>
          <a:xfrm>
            <a:off x="1609650" y="753625"/>
            <a:ext cx="841800" cy="0"/>
          </a:xfrm>
          <a:prstGeom prst="straightConnector1">
            <a:avLst/>
          </a:prstGeom>
          <a:noFill/>
          <a:ln cap="flat" cmpd="sng" w="76200">
            <a:solidFill>
              <a:srgbClr val="38761D"/>
            </a:solidFill>
            <a:prstDash val="solid"/>
            <a:round/>
            <a:headEnd len="med" w="med" type="none"/>
            <a:tailEnd len="med" w="med" type="none"/>
          </a:ln>
        </p:spPr>
      </p:cxnSp>
      <p:sp>
        <p:nvSpPr>
          <p:cNvPr id="2647" name="Google Shape;2647;p266"/>
          <p:cNvSpPr txBox="1"/>
          <p:nvPr>
            <p:ph type="title"/>
          </p:nvPr>
        </p:nvSpPr>
        <p:spPr>
          <a:xfrm>
            <a:off x="1531950" y="392156"/>
            <a:ext cx="919500" cy="4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solidFill>
                  <a:srgbClr val="6AA84F"/>
                </a:solidFill>
              </a:rPr>
              <a:t>open</a:t>
            </a:r>
            <a:endParaRPr sz="1320">
              <a:solidFill>
                <a:srgbClr val="6AA84F"/>
              </a:solidFill>
            </a:endParaRPr>
          </a:p>
        </p:txBody>
      </p:sp>
      <p:cxnSp>
        <p:nvCxnSpPr>
          <p:cNvPr id="2648" name="Google Shape;2648;p266"/>
          <p:cNvCxnSpPr/>
          <p:nvPr/>
        </p:nvCxnSpPr>
        <p:spPr>
          <a:xfrm>
            <a:off x="1570800" y="4645550"/>
            <a:ext cx="841800" cy="0"/>
          </a:xfrm>
          <a:prstGeom prst="straightConnector1">
            <a:avLst/>
          </a:prstGeom>
          <a:noFill/>
          <a:ln cap="flat" cmpd="sng" w="76200">
            <a:solidFill>
              <a:srgbClr val="FF0000"/>
            </a:solidFill>
            <a:prstDash val="solid"/>
            <a:round/>
            <a:headEnd len="med" w="med" type="none"/>
            <a:tailEnd len="med" w="med" type="none"/>
          </a:ln>
        </p:spPr>
      </p:cxnSp>
      <p:sp>
        <p:nvSpPr>
          <p:cNvPr id="2649" name="Google Shape;2649;p266"/>
          <p:cNvSpPr txBox="1"/>
          <p:nvPr>
            <p:ph type="title"/>
          </p:nvPr>
        </p:nvSpPr>
        <p:spPr>
          <a:xfrm>
            <a:off x="1531950" y="4330531"/>
            <a:ext cx="919500" cy="4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20">
                <a:solidFill>
                  <a:srgbClr val="FF0000"/>
                </a:solidFill>
              </a:rPr>
              <a:t>close</a:t>
            </a:r>
            <a:endParaRPr sz="1120">
              <a:solidFill>
                <a:srgbClr val="FF0000"/>
              </a:solidFill>
            </a:endParaRPr>
          </a:p>
        </p:txBody>
      </p:sp>
      <p:grpSp>
        <p:nvGrpSpPr>
          <p:cNvPr id="2650" name="Google Shape;2650;p266"/>
          <p:cNvGrpSpPr/>
          <p:nvPr/>
        </p:nvGrpSpPr>
        <p:grpSpPr>
          <a:xfrm>
            <a:off x="2383200" y="3017063"/>
            <a:ext cx="4368600" cy="477550"/>
            <a:chOff x="2383213" y="2064038"/>
            <a:chExt cx="4368600" cy="477550"/>
          </a:xfrm>
        </p:grpSpPr>
        <p:cxnSp>
          <p:nvCxnSpPr>
            <p:cNvPr id="2651" name="Google Shape;2651;p266"/>
            <p:cNvCxnSpPr/>
            <p:nvPr/>
          </p:nvCxnSpPr>
          <p:spPr>
            <a:xfrm>
              <a:off x="2383213" y="2291988"/>
              <a:ext cx="4368600" cy="249600"/>
            </a:xfrm>
            <a:prstGeom prst="straightConnector1">
              <a:avLst/>
            </a:prstGeom>
            <a:noFill/>
            <a:ln cap="flat" cmpd="sng" w="28575">
              <a:solidFill>
                <a:srgbClr val="0000FF"/>
              </a:solidFill>
              <a:prstDash val="solid"/>
              <a:round/>
              <a:headEnd len="med" w="med" type="none"/>
              <a:tailEnd len="med" w="med" type="triangle"/>
            </a:ln>
          </p:spPr>
        </p:cxnSp>
        <p:sp>
          <p:nvSpPr>
            <p:cNvPr id="2652" name="Google Shape;2652;p266"/>
            <p:cNvSpPr txBox="1"/>
            <p:nvPr/>
          </p:nvSpPr>
          <p:spPr>
            <a:xfrm rot="379195">
              <a:off x="4164185" y="2119632"/>
              <a:ext cx="1030161" cy="36101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GET /</a:t>
              </a:r>
              <a:endParaRPr sz="1100">
                <a:solidFill>
                  <a:schemeClr val="dk1"/>
                </a:solidFill>
              </a:endParaRPr>
            </a:p>
          </p:txBody>
        </p:sp>
      </p:grpSp>
      <p:grpSp>
        <p:nvGrpSpPr>
          <p:cNvPr id="2653" name="Google Shape;2653;p266"/>
          <p:cNvGrpSpPr/>
          <p:nvPr/>
        </p:nvGrpSpPr>
        <p:grpSpPr>
          <a:xfrm>
            <a:off x="2327725" y="3494536"/>
            <a:ext cx="4405500" cy="978000"/>
            <a:chOff x="2327738" y="2541511"/>
            <a:chExt cx="4405500" cy="978000"/>
          </a:xfrm>
        </p:grpSpPr>
        <p:cxnSp>
          <p:nvCxnSpPr>
            <p:cNvPr id="2654" name="Google Shape;2654;p266"/>
            <p:cNvCxnSpPr/>
            <p:nvPr/>
          </p:nvCxnSpPr>
          <p:spPr>
            <a:xfrm flipH="1">
              <a:off x="2327738" y="3022513"/>
              <a:ext cx="4405500" cy="379500"/>
            </a:xfrm>
            <a:prstGeom prst="straightConnector1">
              <a:avLst/>
            </a:prstGeom>
            <a:noFill/>
            <a:ln cap="flat" cmpd="sng" w="28575">
              <a:solidFill>
                <a:srgbClr val="FF0000"/>
              </a:solidFill>
              <a:prstDash val="solid"/>
              <a:round/>
              <a:headEnd len="med" w="med" type="none"/>
              <a:tailEnd len="med" w="med" type="triangle"/>
            </a:ln>
          </p:spPr>
        </p:cxnSp>
        <p:sp>
          <p:nvSpPr>
            <p:cNvPr id="2655" name="Google Shape;2655;p266"/>
            <p:cNvSpPr txBox="1"/>
            <p:nvPr/>
          </p:nvSpPr>
          <p:spPr>
            <a:xfrm rot="-546999">
              <a:off x="4130044" y="2617942"/>
              <a:ext cx="1030011" cy="82513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index.html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&lt;html&gt;...</a:t>
              </a:r>
              <a:endParaRPr>
                <a:solidFill>
                  <a:schemeClr val="dk1"/>
                </a:solidFill>
              </a:endParaRPr>
            </a:p>
          </p:txBody>
        </p:sp>
      </p:grpSp>
      <p:cxnSp>
        <p:nvCxnSpPr>
          <p:cNvPr id="2656" name="Google Shape;2656;p266"/>
          <p:cNvCxnSpPr/>
          <p:nvPr/>
        </p:nvCxnSpPr>
        <p:spPr>
          <a:xfrm flipH="1">
            <a:off x="2340450" y="1498650"/>
            <a:ext cx="4412700" cy="379500"/>
          </a:xfrm>
          <a:prstGeom prst="straightConnector1">
            <a:avLst/>
          </a:prstGeom>
          <a:noFill/>
          <a:ln cap="flat" cmpd="sng" w="28575">
            <a:solidFill>
              <a:srgbClr val="FF0000"/>
            </a:solidFill>
            <a:prstDash val="solid"/>
            <a:round/>
            <a:headEnd len="med" w="med" type="none"/>
            <a:tailEnd len="med" w="med" type="triangle"/>
          </a:ln>
        </p:spPr>
      </p:cxnSp>
      <p:pic>
        <p:nvPicPr>
          <p:cNvPr id="2657" name="Google Shape;2657;p266"/>
          <p:cNvPicPr preferRelativeResize="0"/>
          <p:nvPr/>
        </p:nvPicPr>
        <p:blipFill rotWithShape="1">
          <a:blip r:embed="rId3">
            <a:alphaModFix/>
          </a:blip>
          <a:srcRect b="0" l="26754" r="27683" t="0"/>
          <a:stretch/>
        </p:blipFill>
        <p:spPr>
          <a:xfrm>
            <a:off x="7713575" y="3728901"/>
            <a:ext cx="992700" cy="1006616"/>
          </a:xfrm>
          <a:prstGeom prst="rect">
            <a:avLst/>
          </a:prstGeom>
          <a:noFill/>
          <a:ln>
            <a:noFill/>
          </a:ln>
        </p:spPr>
      </p:pic>
      <p:grpSp>
        <p:nvGrpSpPr>
          <p:cNvPr id="2658" name="Google Shape;2658;p266"/>
          <p:cNvGrpSpPr/>
          <p:nvPr/>
        </p:nvGrpSpPr>
        <p:grpSpPr>
          <a:xfrm>
            <a:off x="235081" y="3728912"/>
            <a:ext cx="1341323" cy="800783"/>
            <a:chOff x="2666325" y="4298650"/>
            <a:chExt cx="790176" cy="523250"/>
          </a:xfrm>
        </p:grpSpPr>
        <p:pic>
          <p:nvPicPr>
            <p:cNvPr id="2659" name="Google Shape;2659;p266"/>
            <p:cNvPicPr preferRelativeResize="0"/>
            <p:nvPr/>
          </p:nvPicPr>
          <p:blipFill rotWithShape="1">
            <a:blip r:embed="rId4">
              <a:alphaModFix/>
            </a:blip>
            <a:srcRect b="7747" l="12647" r="11801" t="6452"/>
            <a:stretch/>
          </p:blipFill>
          <p:spPr>
            <a:xfrm>
              <a:off x="2666325" y="4298650"/>
              <a:ext cx="790176" cy="523250"/>
            </a:xfrm>
            <a:prstGeom prst="rect">
              <a:avLst/>
            </a:prstGeom>
            <a:noFill/>
            <a:ln>
              <a:noFill/>
            </a:ln>
          </p:spPr>
        </p:pic>
        <p:sp>
          <p:nvSpPr>
            <p:cNvPr id="2660" name="Google Shape;2660;p266"/>
            <p:cNvSpPr txBox="1"/>
            <p:nvPr/>
          </p:nvSpPr>
          <p:spPr>
            <a:xfrm>
              <a:off x="2875538" y="4298650"/>
              <a:ext cx="3717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cxnSp>
        <p:nvCxnSpPr>
          <p:cNvPr id="2661" name="Google Shape;2661;p266"/>
          <p:cNvCxnSpPr/>
          <p:nvPr/>
        </p:nvCxnSpPr>
        <p:spPr>
          <a:xfrm>
            <a:off x="6827175" y="268275"/>
            <a:ext cx="36900" cy="4551300"/>
          </a:xfrm>
          <a:prstGeom prst="straightConnector1">
            <a:avLst/>
          </a:prstGeom>
          <a:noFill/>
          <a:ln cap="flat" cmpd="sng" w="38100">
            <a:solidFill>
              <a:schemeClr val="lt2"/>
            </a:solidFill>
            <a:prstDash val="solid"/>
            <a:round/>
            <a:headEnd len="med" w="med" type="none"/>
            <a:tailEnd len="med" w="med" type="none"/>
          </a:ln>
        </p:spPr>
      </p:cxnSp>
      <p:cxnSp>
        <p:nvCxnSpPr>
          <p:cNvPr id="2662" name="Google Shape;2662;p266"/>
          <p:cNvCxnSpPr/>
          <p:nvPr/>
        </p:nvCxnSpPr>
        <p:spPr>
          <a:xfrm flipH="1">
            <a:off x="2229575" y="286800"/>
            <a:ext cx="22800" cy="4569900"/>
          </a:xfrm>
          <a:prstGeom prst="straightConnector1">
            <a:avLst/>
          </a:prstGeom>
          <a:noFill/>
          <a:ln cap="flat" cmpd="sng" w="38100">
            <a:solidFill>
              <a:schemeClr val="lt2"/>
            </a:solidFill>
            <a:prstDash val="solid"/>
            <a:round/>
            <a:headEnd len="med" w="med" type="none"/>
            <a:tailEnd len="med" w="med" type="none"/>
          </a:ln>
        </p:spPr>
      </p:cxnSp>
      <p:cxnSp>
        <p:nvCxnSpPr>
          <p:cNvPr id="2663" name="Google Shape;2663;p266"/>
          <p:cNvCxnSpPr/>
          <p:nvPr/>
        </p:nvCxnSpPr>
        <p:spPr>
          <a:xfrm>
            <a:off x="2355475" y="1023100"/>
            <a:ext cx="4368600" cy="249600"/>
          </a:xfrm>
          <a:prstGeom prst="straightConnector1">
            <a:avLst/>
          </a:prstGeom>
          <a:noFill/>
          <a:ln cap="flat" cmpd="sng" w="28575">
            <a:solidFill>
              <a:srgbClr val="0000FF"/>
            </a:solidFill>
            <a:prstDash val="solid"/>
            <a:round/>
            <a:headEnd len="med" w="med" type="none"/>
            <a:tailEnd len="med" w="med" type="triangle"/>
          </a:ln>
        </p:spPr>
      </p:cxnSp>
      <p:pic>
        <p:nvPicPr>
          <p:cNvPr id="2664" name="Google Shape;2664;p266"/>
          <p:cNvPicPr preferRelativeResize="0"/>
          <p:nvPr/>
        </p:nvPicPr>
        <p:blipFill>
          <a:blip r:embed="rId5">
            <a:alphaModFix/>
          </a:blip>
          <a:stretch>
            <a:fillRect/>
          </a:stretch>
        </p:blipFill>
        <p:spPr>
          <a:xfrm>
            <a:off x="600925" y="3187250"/>
            <a:ext cx="609600" cy="609600"/>
          </a:xfrm>
          <a:prstGeom prst="rect">
            <a:avLst/>
          </a:prstGeom>
          <a:noFill/>
          <a:ln>
            <a:noFill/>
          </a:ln>
        </p:spPr>
      </p:pic>
      <p:pic>
        <p:nvPicPr>
          <p:cNvPr id="2665" name="Google Shape;2665;p266"/>
          <p:cNvPicPr preferRelativeResize="0"/>
          <p:nvPr/>
        </p:nvPicPr>
        <p:blipFill>
          <a:blip r:embed="rId5">
            <a:alphaModFix/>
          </a:blip>
          <a:stretch>
            <a:fillRect/>
          </a:stretch>
        </p:blipFill>
        <p:spPr>
          <a:xfrm>
            <a:off x="7645925" y="2873750"/>
            <a:ext cx="609600" cy="609600"/>
          </a:xfrm>
          <a:prstGeom prst="rect">
            <a:avLst/>
          </a:prstGeom>
          <a:noFill/>
          <a:ln>
            <a:noFill/>
          </a:ln>
        </p:spPr>
      </p:pic>
      <p:pic>
        <p:nvPicPr>
          <p:cNvPr id="2666" name="Google Shape;2666;p266"/>
          <p:cNvPicPr preferRelativeResize="0"/>
          <p:nvPr/>
        </p:nvPicPr>
        <p:blipFill>
          <a:blip r:embed="rId6">
            <a:alphaModFix/>
          </a:blip>
          <a:stretch>
            <a:fillRect/>
          </a:stretch>
        </p:blipFill>
        <p:spPr>
          <a:xfrm>
            <a:off x="3936700" y="2975225"/>
            <a:ext cx="274600" cy="274600"/>
          </a:xfrm>
          <a:prstGeom prst="rect">
            <a:avLst/>
          </a:prstGeom>
          <a:noFill/>
          <a:ln>
            <a:noFill/>
          </a:ln>
        </p:spPr>
      </p:pic>
      <p:pic>
        <p:nvPicPr>
          <p:cNvPr id="2667" name="Google Shape;2667;p266"/>
          <p:cNvPicPr preferRelativeResize="0"/>
          <p:nvPr/>
        </p:nvPicPr>
        <p:blipFill>
          <a:blip r:embed="rId6">
            <a:alphaModFix/>
          </a:blip>
          <a:stretch>
            <a:fillRect/>
          </a:stretch>
        </p:blipFill>
        <p:spPr>
          <a:xfrm>
            <a:off x="3917238" y="3826763"/>
            <a:ext cx="313525" cy="313525"/>
          </a:xfrm>
          <a:prstGeom prst="rect">
            <a:avLst/>
          </a:prstGeom>
          <a:noFill/>
          <a:ln>
            <a:noFill/>
          </a:ln>
        </p:spPr>
      </p:pic>
      <p:sp>
        <p:nvSpPr>
          <p:cNvPr id="2668" name="Google Shape;2668;p266"/>
          <p:cNvSpPr txBox="1"/>
          <p:nvPr/>
        </p:nvSpPr>
        <p:spPr>
          <a:xfrm>
            <a:off x="796325" y="1310400"/>
            <a:ext cx="6957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0000"/>
                </a:solidFill>
              </a:rPr>
              <a:t>g,n</a:t>
            </a:r>
            <a:endParaRPr sz="1600">
              <a:solidFill>
                <a:srgbClr val="FF0000"/>
              </a:solidFill>
            </a:endParaRPr>
          </a:p>
        </p:txBody>
      </p:sp>
      <p:sp>
        <p:nvSpPr>
          <p:cNvPr id="2669" name="Google Shape;2669;p266"/>
          <p:cNvSpPr txBox="1"/>
          <p:nvPr/>
        </p:nvSpPr>
        <p:spPr>
          <a:xfrm>
            <a:off x="846425" y="885500"/>
            <a:ext cx="3540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9CDCFE"/>
                </a:solidFill>
              </a:rPr>
              <a:t>X</a:t>
            </a:r>
            <a:endParaRPr sz="1800">
              <a:solidFill>
                <a:srgbClr val="9CDCFE"/>
              </a:solidFill>
            </a:endParaRPr>
          </a:p>
        </p:txBody>
      </p:sp>
      <p:sp>
        <p:nvSpPr>
          <p:cNvPr id="2670" name="Google Shape;2670;p266"/>
          <p:cNvSpPr txBox="1"/>
          <p:nvPr/>
        </p:nvSpPr>
        <p:spPr>
          <a:xfrm>
            <a:off x="600925" y="2172550"/>
            <a:ext cx="9927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(g</a:t>
            </a:r>
            <a:r>
              <a:rPr lang="en">
                <a:solidFill>
                  <a:schemeClr val="dk1"/>
                </a:solidFill>
              </a:rPr>
              <a:t>^</a:t>
            </a:r>
            <a:r>
              <a:rPr lang="en">
                <a:solidFill>
                  <a:srgbClr val="D5A6BD"/>
                </a:solidFill>
              </a:rPr>
              <a:t>y</a:t>
            </a:r>
            <a:r>
              <a:rPr lang="en">
                <a:solidFill>
                  <a:schemeClr val="dk1"/>
                </a:solidFill>
              </a:rPr>
              <a:t> % </a:t>
            </a:r>
            <a:r>
              <a:rPr lang="en">
                <a:solidFill>
                  <a:srgbClr val="FF0000"/>
                </a:solidFill>
              </a:rPr>
              <a:t>n)</a:t>
            </a:r>
            <a:endParaRPr sz="1800">
              <a:solidFill>
                <a:srgbClr val="FF0000"/>
              </a:solidFill>
            </a:endParaRPr>
          </a:p>
        </p:txBody>
      </p:sp>
      <p:sp>
        <p:nvSpPr>
          <p:cNvPr id="2671" name="Google Shape;2671;p266"/>
          <p:cNvSpPr txBox="1"/>
          <p:nvPr/>
        </p:nvSpPr>
        <p:spPr>
          <a:xfrm>
            <a:off x="2703700" y="631975"/>
            <a:ext cx="6957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g,n</a:t>
            </a:r>
            <a:endParaRPr sz="1800">
              <a:solidFill>
                <a:srgbClr val="FF0000"/>
              </a:solidFill>
            </a:endParaRPr>
          </a:p>
        </p:txBody>
      </p:sp>
      <p:sp>
        <p:nvSpPr>
          <p:cNvPr id="2672" name="Google Shape;2672;p266"/>
          <p:cNvSpPr txBox="1"/>
          <p:nvPr/>
        </p:nvSpPr>
        <p:spPr>
          <a:xfrm>
            <a:off x="7435175" y="2228000"/>
            <a:ext cx="103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(g</a:t>
            </a:r>
            <a:r>
              <a:rPr lang="en">
                <a:solidFill>
                  <a:schemeClr val="dk1"/>
                </a:solidFill>
              </a:rPr>
              <a:t>^</a:t>
            </a:r>
            <a:r>
              <a:rPr lang="en">
                <a:solidFill>
                  <a:schemeClr val="accent5"/>
                </a:solidFill>
              </a:rPr>
              <a:t>x</a:t>
            </a:r>
            <a:r>
              <a:rPr lang="en">
                <a:solidFill>
                  <a:schemeClr val="dk1"/>
                </a:solidFill>
              </a:rPr>
              <a:t> % </a:t>
            </a:r>
            <a:r>
              <a:rPr lang="en">
                <a:solidFill>
                  <a:srgbClr val="FF0000"/>
                </a:solidFill>
              </a:rPr>
              <a:t>n)</a:t>
            </a:r>
            <a:endParaRPr/>
          </a:p>
        </p:txBody>
      </p:sp>
      <p:sp>
        <p:nvSpPr>
          <p:cNvPr id="2673" name="Google Shape;2673;p266"/>
          <p:cNvSpPr txBox="1"/>
          <p:nvPr/>
        </p:nvSpPr>
        <p:spPr>
          <a:xfrm>
            <a:off x="7713575" y="1551350"/>
            <a:ext cx="3540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FF"/>
                </a:solidFill>
              </a:rPr>
              <a:t>Y</a:t>
            </a:r>
            <a:endParaRPr sz="1800">
              <a:solidFill>
                <a:srgbClr val="FF00FF"/>
              </a:solidFill>
            </a:endParaRPr>
          </a:p>
        </p:txBody>
      </p:sp>
      <p:sp>
        <p:nvSpPr>
          <p:cNvPr id="2674" name="Google Shape;2674;p266"/>
          <p:cNvSpPr txBox="1"/>
          <p:nvPr/>
        </p:nvSpPr>
        <p:spPr>
          <a:xfrm>
            <a:off x="4902900" y="1242775"/>
            <a:ext cx="9927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(g</a:t>
            </a:r>
            <a:r>
              <a:rPr lang="en">
                <a:solidFill>
                  <a:schemeClr val="dk1"/>
                </a:solidFill>
              </a:rPr>
              <a:t>^</a:t>
            </a:r>
            <a:r>
              <a:rPr lang="en">
                <a:solidFill>
                  <a:srgbClr val="D5A6BD"/>
                </a:solidFill>
              </a:rPr>
              <a:t>y</a:t>
            </a:r>
            <a:r>
              <a:rPr lang="en">
                <a:solidFill>
                  <a:schemeClr val="dk1"/>
                </a:solidFill>
              </a:rPr>
              <a:t> % </a:t>
            </a:r>
            <a:r>
              <a:rPr lang="en">
                <a:solidFill>
                  <a:srgbClr val="FF0000"/>
                </a:solidFill>
              </a:rPr>
              <a:t>n)</a:t>
            </a:r>
            <a:endParaRPr sz="1800">
              <a:solidFill>
                <a:srgbClr val="FF0000"/>
              </a:solidFill>
            </a:endParaRPr>
          </a:p>
        </p:txBody>
      </p:sp>
      <p:sp>
        <p:nvSpPr>
          <p:cNvPr id="2675" name="Google Shape;2675;p266"/>
          <p:cNvSpPr txBox="1"/>
          <p:nvPr/>
        </p:nvSpPr>
        <p:spPr>
          <a:xfrm>
            <a:off x="3601000" y="694525"/>
            <a:ext cx="103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(g</a:t>
            </a:r>
            <a:r>
              <a:rPr lang="en">
                <a:solidFill>
                  <a:schemeClr val="dk1"/>
                </a:solidFill>
              </a:rPr>
              <a:t>^</a:t>
            </a:r>
            <a:r>
              <a:rPr lang="en">
                <a:solidFill>
                  <a:schemeClr val="accent5"/>
                </a:solidFill>
              </a:rPr>
              <a:t>X</a:t>
            </a:r>
            <a:r>
              <a:rPr lang="en">
                <a:solidFill>
                  <a:schemeClr val="dk1"/>
                </a:solidFill>
              </a:rPr>
              <a:t> % </a:t>
            </a:r>
            <a:r>
              <a:rPr lang="en">
                <a:solidFill>
                  <a:srgbClr val="FF0000"/>
                </a:solidFill>
              </a:rPr>
              <a:t>n)</a:t>
            </a:r>
            <a:endParaRPr/>
          </a:p>
        </p:txBody>
      </p:sp>
      <p:pic>
        <p:nvPicPr>
          <p:cNvPr id="2676" name="Google Shape;2676;p266"/>
          <p:cNvPicPr preferRelativeResize="0"/>
          <p:nvPr/>
        </p:nvPicPr>
        <p:blipFill>
          <a:blip r:embed="rId7">
            <a:alphaModFix/>
          </a:blip>
          <a:stretch>
            <a:fillRect/>
          </a:stretch>
        </p:blipFill>
        <p:spPr>
          <a:xfrm>
            <a:off x="8335875" y="56667"/>
            <a:ext cx="609600" cy="609600"/>
          </a:xfrm>
          <a:prstGeom prst="rect">
            <a:avLst/>
          </a:prstGeom>
          <a:noFill/>
          <a:ln>
            <a:noFill/>
          </a:ln>
        </p:spPr>
      </p:pic>
      <p:pic>
        <p:nvPicPr>
          <p:cNvPr id="2677" name="Google Shape;2677;p266"/>
          <p:cNvPicPr preferRelativeResize="0"/>
          <p:nvPr/>
        </p:nvPicPr>
        <p:blipFill>
          <a:blip r:embed="rId8">
            <a:alphaModFix/>
          </a:blip>
          <a:stretch>
            <a:fillRect/>
          </a:stretch>
        </p:blipFill>
        <p:spPr>
          <a:xfrm>
            <a:off x="8372075" y="485125"/>
            <a:ext cx="609600" cy="609600"/>
          </a:xfrm>
          <a:prstGeom prst="rect">
            <a:avLst/>
          </a:prstGeom>
          <a:noFill/>
          <a:ln>
            <a:noFill/>
          </a:ln>
        </p:spPr>
      </p:pic>
      <p:sp>
        <p:nvSpPr>
          <p:cNvPr id="2678" name="Google Shape;2678;p266"/>
          <p:cNvSpPr txBox="1"/>
          <p:nvPr/>
        </p:nvSpPr>
        <p:spPr>
          <a:xfrm>
            <a:off x="6969550" y="131625"/>
            <a:ext cx="163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Public key</a:t>
            </a:r>
            <a:endParaRPr>
              <a:solidFill>
                <a:schemeClr val="dk1"/>
              </a:solidFill>
            </a:endParaRPr>
          </a:p>
        </p:txBody>
      </p:sp>
      <p:sp>
        <p:nvSpPr>
          <p:cNvPr id="2679" name="Google Shape;2679;p266"/>
          <p:cNvSpPr txBox="1"/>
          <p:nvPr/>
        </p:nvSpPr>
        <p:spPr>
          <a:xfrm>
            <a:off x="6925604" y="531275"/>
            <a:ext cx="163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Private key</a:t>
            </a:r>
            <a:endParaRPr>
              <a:solidFill>
                <a:schemeClr val="dk1"/>
              </a:solidFill>
            </a:endParaRPr>
          </a:p>
        </p:txBody>
      </p:sp>
      <p:pic>
        <p:nvPicPr>
          <p:cNvPr id="2680" name="Google Shape;2680;p266"/>
          <p:cNvPicPr preferRelativeResize="0"/>
          <p:nvPr/>
        </p:nvPicPr>
        <p:blipFill>
          <a:blip r:embed="rId9">
            <a:alphaModFix/>
          </a:blip>
          <a:stretch>
            <a:fillRect/>
          </a:stretch>
        </p:blipFill>
        <p:spPr>
          <a:xfrm>
            <a:off x="7409063" y="1093575"/>
            <a:ext cx="963024" cy="541701"/>
          </a:xfrm>
          <a:prstGeom prst="rect">
            <a:avLst/>
          </a:prstGeom>
          <a:noFill/>
          <a:ln>
            <a:noFill/>
          </a:ln>
        </p:spPr>
      </p:pic>
      <p:pic>
        <p:nvPicPr>
          <p:cNvPr id="2681" name="Google Shape;2681;p266"/>
          <p:cNvPicPr preferRelativeResize="0"/>
          <p:nvPr/>
        </p:nvPicPr>
        <p:blipFill>
          <a:blip r:embed="rId9">
            <a:alphaModFix/>
          </a:blip>
          <a:stretch>
            <a:fillRect/>
          </a:stretch>
        </p:blipFill>
        <p:spPr>
          <a:xfrm>
            <a:off x="4218446" y="1277600"/>
            <a:ext cx="642652" cy="361501"/>
          </a:xfrm>
          <a:prstGeom prst="rect">
            <a:avLst/>
          </a:prstGeom>
          <a:noFill/>
          <a:ln>
            <a:noFill/>
          </a:ln>
        </p:spPr>
      </p:pic>
      <p:pic>
        <p:nvPicPr>
          <p:cNvPr id="2682" name="Google Shape;2682;p266"/>
          <p:cNvPicPr preferRelativeResize="0"/>
          <p:nvPr/>
        </p:nvPicPr>
        <p:blipFill>
          <a:blip r:embed="rId7">
            <a:alphaModFix/>
          </a:blip>
          <a:stretch>
            <a:fillRect/>
          </a:stretch>
        </p:blipFill>
        <p:spPr>
          <a:xfrm>
            <a:off x="4502700" y="1336712"/>
            <a:ext cx="400200" cy="400200"/>
          </a:xfrm>
          <a:prstGeom prst="rect">
            <a:avLst/>
          </a:prstGeom>
          <a:noFill/>
          <a:ln>
            <a:noFill/>
          </a:ln>
        </p:spPr>
      </p:pic>
      <p:pic>
        <p:nvPicPr>
          <p:cNvPr id="2683" name="Google Shape;2683;p266"/>
          <p:cNvPicPr preferRelativeResize="0"/>
          <p:nvPr/>
        </p:nvPicPr>
        <p:blipFill>
          <a:blip r:embed="rId8">
            <a:alphaModFix/>
          </a:blip>
          <a:stretch>
            <a:fillRect/>
          </a:stretch>
        </p:blipFill>
        <p:spPr>
          <a:xfrm>
            <a:off x="5895625" y="1301588"/>
            <a:ext cx="313525" cy="313525"/>
          </a:xfrm>
          <a:prstGeom prst="rect">
            <a:avLst/>
          </a:prstGeom>
          <a:noFill/>
          <a:ln>
            <a:noFill/>
          </a:ln>
        </p:spPr>
      </p:pic>
      <p:sp>
        <p:nvSpPr>
          <p:cNvPr id="2684" name="Google Shape;2684;p266"/>
          <p:cNvSpPr txBox="1"/>
          <p:nvPr/>
        </p:nvSpPr>
        <p:spPr>
          <a:xfrm>
            <a:off x="3936738" y="1318200"/>
            <a:ext cx="274500" cy="2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endParaRPr sz="1800">
              <a:solidFill>
                <a:schemeClr val="lt2"/>
              </a:solidFill>
            </a:endParaRPr>
          </a:p>
        </p:txBody>
      </p:sp>
      <p:sp>
        <p:nvSpPr>
          <p:cNvPr id="2685" name="Google Shape;2685;p266"/>
          <p:cNvSpPr txBox="1"/>
          <p:nvPr/>
        </p:nvSpPr>
        <p:spPr>
          <a:xfrm>
            <a:off x="5727788" y="1250575"/>
            <a:ext cx="274500" cy="2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a:t>
            </a:r>
            <a:endParaRPr sz="1500">
              <a:solidFill>
                <a:schemeClr val="lt2"/>
              </a:solidFill>
            </a:endParaRPr>
          </a:p>
        </p:txBody>
      </p:sp>
      <p:sp>
        <p:nvSpPr>
          <p:cNvPr id="2686" name="Google Shape;2686;p266"/>
          <p:cNvSpPr txBox="1"/>
          <p:nvPr/>
        </p:nvSpPr>
        <p:spPr>
          <a:xfrm>
            <a:off x="3008325" y="1272688"/>
            <a:ext cx="9630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2"/>
                </a:solidFill>
              </a:rPr>
              <a:t>Entire message Signed with private key! (we don’t sent PK)</a:t>
            </a:r>
            <a:endParaRPr sz="700">
              <a:solidFill>
                <a:schemeClr val="lt2"/>
              </a:solidFill>
            </a:endParaRPr>
          </a:p>
        </p:txBody>
      </p:sp>
      <p:sp>
        <p:nvSpPr>
          <p:cNvPr id="2687" name="Google Shape;2687;p266"/>
          <p:cNvSpPr txBox="1"/>
          <p:nvPr/>
        </p:nvSpPr>
        <p:spPr>
          <a:xfrm>
            <a:off x="6939425" y="2542500"/>
            <a:ext cx="2022600" cy="4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(g</a:t>
            </a:r>
            <a:r>
              <a:rPr lang="en">
                <a:solidFill>
                  <a:schemeClr val="dk1"/>
                </a:solidFill>
              </a:rPr>
              <a:t>^</a:t>
            </a:r>
            <a:r>
              <a:rPr lang="en">
                <a:solidFill>
                  <a:schemeClr val="accent5"/>
                </a:solidFill>
              </a:rPr>
              <a:t>x</a:t>
            </a:r>
            <a:r>
              <a:rPr lang="en">
                <a:solidFill>
                  <a:schemeClr val="dk1"/>
                </a:solidFill>
              </a:rPr>
              <a:t> % </a:t>
            </a:r>
            <a:r>
              <a:rPr lang="en">
                <a:solidFill>
                  <a:srgbClr val="FF0000"/>
                </a:solidFill>
              </a:rPr>
              <a:t>n)^</a:t>
            </a:r>
            <a:r>
              <a:rPr lang="en">
                <a:solidFill>
                  <a:srgbClr val="FF00FF"/>
                </a:solidFill>
              </a:rPr>
              <a:t>y = </a:t>
            </a:r>
            <a:r>
              <a:rPr lang="en">
                <a:solidFill>
                  <a:srgbClr val="FFD966"/>
                </a:solidFill>
              </a:rPr>
              <a:t>g^xy % n</a:t>
            </a:r>
            <a:endParaRPr>
              <a:solidFill>
                <a:srgbClr val="FFD966"/>
              </a:solidFill>
            </a:endParaRPr>
          </a:p>
        </p:txBody>
      </p:sp>
      <p:pic>
        <p:nvPicPr>
          <p:cNvPr id="2688" name="Google Shape;2688;p266"/>
          <p:cNvPicPr preferRelativeResize="0"/>
          <p:nvPr/>
        </p:nvPicPr>
        <p:blipFill>
          <a:blip r:embed="rId9">
            <a:alphaModFix/>
          </a:blip>
          <a:stretch>
            <a:fillRect/>
          </a:stretch>
        </p:blipFill>
        <p:spPr>
          <a:xfrm>
            <a:off x="772433" y="2564238"/>
            <a:ext cx="642652" cy="361501"/>
          </a:xfrm>
          <a:prstGeom prst="rect">
            <a:avLst/>
          </a:prstGeom>
          <a:noFill/>
          <a:ln>
            <a:noFill/>
          </a:ln>
        </p:spPr>
      </p:pic>
      <p:pic>
        <p:nvPicPr>
          <p:cNvPr id="2689" name="Google Shape;2689;p266"/>
          <p:cNvPicPr preferRelativeResize="0"/>
          <p:nvPr/>
        </p:nvPicPr>
        <p:blipFill>
          <a:blip r:embed="rId7">
            <a:alphaModFix/>
          </a:blip>
          <a:stretch>
            <a:fillRect/>
          </a:stretch>
        </p:blipFill>
        <p:spPr>
          <a:xfrm>
            <a:off x="160913" y="2544900"/>
            <a:ext cx="400200" cy="400200"/>
          </a:xfrm>
          <a:prstGeom prst="rect">
            <a:avLst/>
          </a:prstGeom>
          <a:noFill/>
          <a:ln>
            <a:noFill/>
          </a:ln>
        </p:spPr>
      </p:pic>
      <p:sp>
        <p:nvSpPr>
          <p:cNvPr id="2690" name="Google Shape;2690;p266"/>
          <p:cNvSpPr txBox="1"/>
          <p:nvPr/>
        </p:nvSpPr>
        <p:spPr>
          <a:xfrm>
            <a:off x="561125" y="2511400"/>
            <a:ext cx="238200" cy="2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endParaRPr sz="1800">
              <a:solidFill>
                <a:schemeClr val="lt2"/>
              </a:solidFill>
            </a:endParaRPr>
          </a:p>
        </p:txBody>
      </p:sp>
      <p:pic>
        <p:nvPicPr>
          <p:cNvPr id="2691" name="Google Shape;2691;p266"/>
          <p:cNvPicPr preferRelativeResize="0"/>
          <p:nvPr/>
        </p:nvPicPr>
        <p:blipFill>
          <a:blip r:embed="rId10">
            <a:alphaModFix/>
          </a:blip>
          <a:stretch>
            <a:fillRect/>
          </a:stretch>
        </p:blipFill>
        <p:spPr>
          <a:xfrm>
            <a:off x="1284875" y="2595775"/>
            <a:ext cx="557324" cy="313499"/>
          </a:xfrm>
          <a:prstGeom prst="rect">
            <a:avLst/>
          </a:prstGeom>
          <a:noFill/>
          <a:ln>
            <a:noFill/>
          </a:ln>
        </p:spPr>
      </p:pic>
      <p:sp>
        <p:nvSpPr>
          <p:cNvPr id="2692" name="Google Shape;2692;p266"/>
          <p:cNvSpPr txBox="1"/>
          <p:nvPr/>
        </p:nvSpPr>
        <p:spPr>
          <a:xfrm>
            <a:off x="424227" y="4529700"/>
            <a:ext cx="11076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2"/>
                </a:solidFill>
              </a:rPr>
              <a:t>Client </a:t>
            </a:r>
            <a:r>
              <a:rPr lang="en" sz="700">
                <a:solidFill>
                  <a:schemeClr val="lt2"/>
                </a:solidFill>
              </a:rPr>
              <a:t>verifies</a:t>
            </a:r>
            <a:r>
              <a:rPr lang="en" sz="700">
                <a:solidFill>
                  <a:schemeClr val="lt2"/>
                </a:solidFill>
              </a:rPr>
              <a:t> the message is indeed signed by Y by using public key in certificate</a:t>
            </a:r>
            <a:endParaRPr sz="700">
              <a:solidFill>
                <a:schemeClr val="lt2"/>
              </a:solidFill>
            </a:endParaRPr>
          </a:p>
        </p:txBody>
      </p:sp>
      <p:sp>
        <p:nvSpPr>
          <p:cNvPr id="2693" name="Google Shape;2693;p266"/>
          <p:cNvSpPr txBox="1"/>
          <p:nvPr/>
        </p:nvSpPr>
        <p:spPr>
          <a:xfrm>
            <a:off x="118000" y="2955775"/>
            <a:ext cx="3179100" cy="3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(g</a:t>
            </a:r>
            <a:r>
              <a:rPr lang="en">
                <a:solidFill>
                  <a:schemeClr val="dk1"/>
                </a:solidFill>
              </a:rPr>
              <a:t>^</a:t>
            </a:r>
            <a:r>
              <a:rPr lang="en">
                <a:solidFill>
                  <a:srgbClr val="D5A6BD"/>
                </a:solidFill>
              </a:rPr>
              <a:t>y</a:t>
            </a:r>
            <a:r>
              <a:rPr lang="en">
                <a:solidFill>
                  <a:schemeClr val="dk1"/>
                </a:solidFill>
              </a:rPr>
              <a:t> % </a:t>
            </a:r>
            <a:r>
              <a:rPr lang="en">
                <a:solidFill>
                  <a:srgbClr val="FF0000"/>
                </a:solidFill>
              </a:rPr>
              <a:t>n)^</a:t>
            </a:r>
            <a:r>
              <a:rPr lang="en">
                <a:solidFill>
                  <a:schemeClr val="accent5"/>
                </a:solidFill>
              </a:rPr>
              <a:t>x</a:t>
            </a:r>
            <a:r>
              <a:rPr lang="en">
                <a:solidFill>
                  <a:srgbClr val="FF0000"/>
                </a:solidFill>
              </a:rPr>
              <a:t> = </a:t>
            </a:r>
            <a:r>
              <a:rPr lang="en">
                <a:solidFill>
                  <a:srgbClr val="FFD966"/>
                </a:solidFill>
              </a:rPr>
              <a:t>g^xy % n</a:t>
            </a:r>
            <a:endParaRPr>
              <a:solidFill>
                <a:srgbClr val="FF0000"/>
              </a:solidFill>
            </a:endParaRPr>
          </a:p>
          <a:p>
            <a:pPr indent="0" lvl="0" marL="0" rtl="0" algn="l">
              <a:spcBef>
                <a:spcPts val="0"/>
              </a:spcBef>
              <a:spcAft>
                <a:spcPts val="0"/>
              </a:spcAft>
              <a:buNone/>
            </a:pPr>
            <a:r>
              <a:t/>
            </a:r>
            <a:endParaRPr>
              <a:solidFill>
                <a:srgbClr val="FFD9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7" name="Shape 2697"/>
        <p:cNvGrpSpPr/>
        <p:nvPr/>
      </p:nvGrpSpPr>
      <p:grpSpPr>
        <a:xfrm>
          <a:off x="0" y="0"/>
          <a:ext cx="0" cy="0"/>
          <a:chOff x="0" y="0"/>
          <a:chExt cx="0" cy="0"/>
        </a:xfrm>
      </p:grpSpPr>
      <p:sp>
        <p:nvSpPr>
          <p:cNvPr id="2698" name="Google Shape;2698;p2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There is more to TLS</a:t>
            </a:r>
            <a:endParaRPr/>
          </a:p>
        </p:txBody>
      </p:sp>
      <p:sp>
        <p:nvSpPr>
          <p:cNvPr id="2699" name="Google Shape;2699;p2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More stuff is sent in the TLS handshake</a:t>
            </a:r>
            <a:endParaRPr/>
          </a:p>
          <a:p>
            <a:pPr indent="-342900" lvl="0" marL="457200" rtl="0" algn="l">
              <a:spcBef>
                <a:spcPts val="0"/>
              </a:spcBef>
              <a:spcAft>
                <a:spcPts val="0"/>
              </a:spcAft>
              <a:buSzPts val="1800"/>
              <a:buChar char="●"/>
            </a:pPr>
            <a:r>
              <a:rPr lang="en"/>
              <a:t>TLS </a:t>
            </a:r>
            <a:r>
              <a:rPr lang="en"/>
              <a:t>extensions</a:t>
            </a:r>
            <a:endParaRPr/>
          </a:p>
          <a:p>
            <a:pPr indent="-317500" lvl="1" marL="914400" rtl="0" algn="l">
              <a:spcBef>
                <a:spcPts val="0"/>
              </a:spcBef>
              <a:spcAft>
                <a:spcPts val="0"/>
              </a:spcAft>
              <a:buSzPts val="1400"/>
              <a:buChar char="○"/>
            </a:pPr>
            <a:r>
              <a:rPr lang="en"/>
              <a:t>ALPN</a:t>
            </a:r>
            <a:endParaRPr/>
          </a:p>
          <a:p>
            <a:pPr indent="-317500" lvl="1" marL="914400" rtl="0" algn="l">
              <a:spcBef>
                <a:spcPts val="0"/>
              </a:spcBef>
              <a:spcAft>
                <a:spcPts val="0"/>
              </a:spcAft>
              <a:buSzPts val="1400"/>
              <a:buChar char="○"/>
            </a:pPr>
            <a:r>
              <a:rPr lang="en"/>
              <a:t>SNI</a:t>
            </a:r>
            <a:endParaRPr/>
          </a:p>
          <a:p>
            <a:pPr indent="-342900" lvl="0" marL="457200" rtl="0" algn="l">
              <a:spcBef>
                <a:spcPts val="0"/>
              </a:spcBef>
              <a:spcAft>
                <a:spcPts val="0"/>
              </a:spcAft>
              <a:buSzPts val="1800"/>
              <a:buChar char="●"/>
            </a:pPr>
            <a:r>
              <a:rPr lang="en"/>
              <a:t>Cipher algorithms</a:t>
            </a:r>
            <a:endParaRPr/>
          </a:p>
          <a:p>
            <a:pPr indent="-342900" lvl="0" marL="457200" rtl="0" algn="l">
              <a:spcBef>
                <a:spcPts val="0"/>
              </a:spcBef>
              <a:spcAft>
                <a:spcPts val="0"/>
              </a:spcAft>
              <a:buSzPts val="1800"/>
              <a:buChar char="●"/>
            </a:pPr>
            <a:r>
              <a:rPr lang="en"/>
              <a:t>Key generation algorithms </a:t>
            </a:r>
            <a:endParaRPr/>
          </a:p>
          <a:p>
            <a:pPr indent="-342900" lvl="0" marL="457200" rtl="0" algn="l">
              <a:spcBef>
                <a:spcPts val="0"/>
              </a:spcBef>
              <a:spcAft>
                <a:spcPts val="0"/>
              </a:spcAft>
              <a:buSzPts val="1800"/>
              <a:buChar char="●"/>
            </a:pPr>
            <a:r>
              <a:rPr lang="en"/>
              <a:t>Key size</a:t>
            </a:r>
            <a:endParaRPr/>
          </a:p>
          <a:p>
            <a:pPr indent="-342900" lvl="0" marL="457200" rtl="0" algn="l">
              <a:spcBef>
                <a:spcPts val="0"/>
              </a:spcBef>
              <a:spcAft>
                <a:spcPts val="0"/>
              </a:spcAft>
              <a:buSzPts val="1800"/>
              <a:buChar char="●"/>
            </a:pPr>
            <a:r>
              <a:rPr lang="en"/>
              <a:t>Digital </a:t>
            </a:r>
            <a:r>
              <a:rPr lang="en"/>
              <a:t>signature</a:t>
            </a:r>
            <a:r>
              <a:rPr lang="en"/>
              <a:t> </a:t>
            </a:r>
            <a:r>
              <a:rPr lang="en"/>
              <a:t>algorithms</a:t>
            </a:r>
            <a:r>
              <a:rPr lang="en"/>
              <a:t> </a:t>
            </a:r>
            <a:endParaRPr/>
          </a:p>
          <a:p>
            <a:pPr indent="-342900" lvl="0" marL="457200" rtl="0" algn="l">
              <a:spcBef>
                <a:spcPts val="0"/>
              </a:spcBef>
              <a:spcAft>
                <a:spcPts val="0"/>
              </a:spcAft>
              <a:buSzPts val="1800"/>
              <a:buChar char="●"/>
            </a:pPr>
            <a:r>
              <a:rPr lang="en"/>
              <a:t>Client side certificates </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3" name="Shape 2703"/>
        <p:cNvGrpSpPr/>
        <p:nvPr/>
      </p:nvGrpSpPr>
      <p:grpSpPr>
        <a:xfrm>
          <a:off x="0" y="0"/>
          <a:ext cx="0" cy="0"/>
          <a:chOff x="0" y="0"/>
          <a:chExt cx="0" cy="0"/>
        </a:xfrm>
      </p:grpSpPr>
      <p:sp>
        <p:nvSpPr>
          <p:cNvPr id="2704" name="Google Shape;2704;p2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Node HTTPS</a:t>
            </a:r>
            <a:endParaRPr/>
          </a:p>
        </p:txBody>
      </p:sp>
      <p:sp>
        <p:nvSpPr>
          <p:cNvPr id="2705" name="Google Shape;2705;p2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Node HTTPS Server requires a certificate and private key</a:t>
            </a:r>
            <a:endParaRPr/>
          </a:p>
          <a:p>
            <a:pPr indent="-342900" lvl="0" marL="457200" rtl="0" algn="l">
              <a:spcBef>
                <a:spcPts val="0"/>
              </a:spcBef>
              <a:spcAft>
                <a:spcPts val="0"/>
              </a:spcAft>
              <a:buSzPts val="1800"/>
              <a:buChar char="●"/>
            </a:pPr>
            <a:r>
              <a:rPr lang="en"/>
              <a:t>The rest is the same </a:t>
            </a:r>
            <a:endParaRPr/>
          </a:p>
          <a:p>
            <a:pPr indent="-342900" lvl="0" marL="457200" rtl="0" algn="l">
              <a:spcBef>
                <a:spcPts val="0"/>
              </a:spcBef>
              <a:spcAft>
                <a:spcPts val="0"/>
              </a:spcAft>
              <a:buSzPts val="1800"/>
              <a:buChar char="●"/>
            </a:pPr>
            <a:r>
              <a:rPr lang="en"/>
              <a:t>More work though!</a:t>
            </a:r>
            <a:endParaRPr/>
          </a:p>
          <a:p>
            <a:pPr indent="-342900" lvl="0" marL="457200" rtl="0" algn="l">
              <a:spcBef>
                <a:spcPts val="0"/>
              </a:spcBef>
              <a:spcAft>
                <a:spcPts val="0"/>
              </a:spcAft>
              <a:buSzPts val="1800"/>
              <a:buChar char="●"/>
            </a:pPr>
            <a:r>
              <a:rPr lang="en"/>
              <a:t>Requests gets hit with additional cost</a:t>
            </a:r>
            <a:endParaRPr/>
          </a:p>
          <a:p>
            <a:pPr indent="-342900" lvl="0" marL="457200" rtl="0" algn="l">
              <a:spcBef>
                <a:spcPts val="0"/>
              </a:spcBef>
              <a:spcAft>
                <a:spcPts val="0"/>
              </a:spcAft>
              <a:buSzPts val="1800"/>
              <a:buChar char="●"/>
            </a:pPr>
            <a:r>
              <a:rPr lang="en"/>
              <a:t>Responses gets hit with additional cost</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9" name="Shape 2709"/>
        <p:cNvGrpSpPr/>
        <p:nvPr/>
      </p:nvGrpSpPr>
      <p:grpSpPr>
        <a:xfrm>
          <a:off x="0" y="0"/>
          <a:ext cx="0" cy="0"/>
          <a:chOff x="0" y="0"/>
          <a:chExt cx="0" cy="0"/>
        </a:xfrm>
      </p:grpSpPr>
      <p:sp>
        <p:nvSpPr>
          <p:cNvPr id="2710" name="Google Shape;2710;p2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Generate Private key and Certificate with OpenSSL</a:t>
            </a:r>
            <a:endParaRPr/>
          </a:p>
        </p:txBody>
      </p:sp>
      <p:sp>
        <p:nvSpPr>
          <p:cNvPr id="2711" name="Google Shape;2711;p2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OpenSSL is a library for </a:t>
            </a:r>
            <a:r>
              <a:rPr lang="en"/>
              <a:t>cryptographic</a:t>
            </a:r>
            <a:r>
              <a:rPr lang="en"/>
              <a:t> operations </a:t>
            </a:r>
            <a:endParaRPr/>
          </a:p>
          <a:p>
            <a:pPr indent="-342900" lvl="0" marL="457200" rtl="0" algn="l">
              <a:spcBef>
                <a:spcPts val="0"/>
              </a:spcBef>
              <a:spcAft>
                <a:spcPts val="0"/>
              </a:spcAft>
              <a:buSzPts val="1800"/>
              <a:buChar char="●"/>
            </a:pPr>
            <a:r>
              <a:rPr lang="en"/>
              <a:t>Generate private key</a:t>
            </a:r>
            <a:endParaRPr/>
          </a:p>
          <a:p>
            <a:pPr indent="-317500" lvl="1" marL="914400" rtl="0" algn="l">
              <a:spcBef>
                <a:spcPts val="0"/>
              </a:spcBef>
              <a:spcAft>
                <a:spcPts val="0"/>
              </a:spcAft>
              <a:buSzPts val="1400"/>
              <a:buChar char="○"/>
            </a:pPr>
            <a:r>
              <a:rPr lang="en"/>
              <a:t>openssl genrsa -out private-key.pem 2048 </a:t>
            </a:r>
            <a:endParaRPr/>
          </a:p>
          <a:p>
            <a:pPr indent="-342900" lvl="0" marL="457200" rtl="0" algn="l">
              <a:spcBef>
                <a:spcPts val="0"/>
              </a:spcBef>
              <a:spcAft>
                <a:spcPts val="0"/>
              </a:spcAft>
              <a:buSzPts val="1800"/>
              <a:buChar char="●"/>
            </a:pPr>
            <a:r>
              <a:rPr lang="en"/>
              <a:t>Generate Certificate x509 (which contains public key)</a:t>
            </a:r>
            <a:endParaRPr/>
          </a:p>
          <a:p>
            <a:pPr indent="-317500" lvl="1" marL="914400" rtl="0" algn="l">
              <a:spcBef>
                <a:spcPts val="0"/>
              </a:spcBef>
              <a:spcAft>
                <a:spcPts val="0"/>
              </a:spcAft>
              <a:buSzPts val="1400"/>
              <a:buChar char="○"/>
            </a:pPr>
            <a:r>
              <a:rPr lang="en"/>
              <a:t>openssl req -new -x509 -key private-key.pem -out certificate.pem -days 365</a:t>
            </a:r>
            <a:endParaRPr/>
          </a:p>
          <a:p>
            <a:pPr indent="-317500" lvl="1" marL="914400" rtl="0" algn="l">
              <a:spcBef>
                <a:spcPts val="0"/>
              </a:spcBef>
              <a:spcAft>
                <a:spcPts val="0"/>
              </a:spcAft>
              <a:buSzPts val="1400"/>
              <a:buChar char="○"/>
            </a:pPr>
            <a:r>
              <a:rPr lang="en"/>
              <a:t>Answer questions to fill the the 509 fields </a:t>
            </a:r>
            <a:endParaRPr/>
          </a:p>
          <a:p>
            <a:pPr indent="-317500" lvl="1" marL="914400" rtl="0" algn="l">
              <a:spcBef>
                <a:spcPts val="0"/>
              </a:spcBef>
              <a:spcAft>
                <a:spcPts val="0"/>
              </a:spcAft>
              <a:buSzPts val="1400"/>
              <a:buChar char="○"/>
            </a:pPr>
            <a:r>
              <a:rPr lang="en"/>
              <a:t>Most important is common name , subject alternative which is the website</a:t>
            </a:r>
            <a:endParaRPr/>
          </a:p>
          <a:p>
            <a:pPr indent="0" lvl="0" marL="9144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1200"/>
              </a:spcAft>
              <a:buNone/>
            </a:pPr>
            <a:r>
              <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5" name="Shape 2715"/>
        <p:cNvGrpSpPr/>
        <p:nvPr/>
      </p:nvGrpSpPr>
      <p:grpSpPr>
        <a:xfrm>
          <a:off x="0" y="0"/>
          <a:ext cx="0" cy="0"/>
          <a:chOff x="0" y="0"/>
          <a:chExt cx="0" cy="0"/>
        </a:xfrm>
      </p:grpSpPr>
      <p:sp>
        <p:nvSpPr>
          <p:cNvPr id="2716" name="Google Shape;2716;p2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Server</a:t>
            </a:r>
            <a:endParaRPr/>
          </a:p>
        </p:txBody>
      </p:sp>
      <p:pic>
        <p:nvPicPr>
          <p:cNvPr id="2717" name="Google Shape;2717;p270"/>
          <p:cNvPicPr preferRelativeResize="0"/>
          <p:nvPr/>
        </p:nvPicPr>
        <p:blipFill>
          <a:blip r:embed="rId3">
            <a:alphaModFix/>
          </a:blip>
          <a:stretch>
            <a:fillRect/>
          </a:stretch>
        </p:blipFill>
        <p:spPr>
          <a:xfrm>
            <a:off x="261600" y="977350"/>
            <a:ext cx="5505250" cy="4013750"/>
          </a:xfrm>
          <a:prstGeom prst="rect">
            <a:avLst/>
          </a:prstGeom>
          <a:noFill/>
          <a:ln>
            <a:noFill/>
          </a:ln>
        </p:spPr>
      </p:pic>
      <p:cxnSp>
        <p:nvCxnSpPr>
          <p:cNvPr id="2718" name="Google Shape;2718;p270"/>
          <p:cNvCxnSpPr/>
          <p:nvPr/>
        </p:nvCxnSpPr>
        <p:spPr>
          <a:xfrm flipH="1">
            <a:off x="3756325" y="1566925"/>
            <a:ext cx="1001700" cy="422100"/>
          </a:xfrm>
          <a:prstGeom prst="straightConnector1">
            <a:avLst/>
          </a:prstGeom>
          <a:noFill/>
          <a:ln cap="flat" cmpd="sng" w="9525">
            <a:solidFill>
              <a:srgbClr val="DF3079"/>
            </a:solidFill>
            <a:prstDash val="solid"/>
            <a:round/>
            <a:headEnd len="med" w="med" type="none"/>
            <a:tailEnd len="med" w="med" type="triangle"/>
          </a:ln>
        </p:spPr>
      </p:cxnSp>
      <p:sp>
        <p:nvSpPr>
          <p:cNvPr id="2719" name="Google Shape;2719;p270"/>
          <p:cNvSpPr txBox="1"/>
          <p:nvPr/>
        </p:nvSpPr>
        <p:spPr>
          <a:xfrm>
            <a:off x="4707950" y="1058925"/>
            <a:ext cx="26832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We pass in our private keys (secret don’t leak it!) </a:t>
            </a:r>
            <a:endParaRPr>
              <a:solidFill>
                <a:schemeClr val="lt2"/>
              </a:solidFill>
            </a:endParaRPr>
          </a:p>
        </p:txBody>
      </p:sp>
      <p:sp>
        <p:nvSpPr>
          <p:cNvPr id="2720" name="Google Shape;2720;p270"/>
          <p:cNvSpPr txBox="1"/>
          <p:nvPr/>
        </p:nvSpPr>
        <p:spPr>
          <a:xfrm>
            <a:off x="5640225" y="3171775"/>
            <a:ext cx="2683200" cy="15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Request is decrypted before we get here</a:t>
            </a:r>
            <a:endParaRPr sz="1300">
              <a:solidFill>
                <a:schemeClr val="lt2"/>
              </a:solidFill>
            </a:endParaRPr>
          </a:p>
        </p:txBody>
      </p:sp>
      <p:cxnSp>
        <p:nvCxnSpPr>
          <p:cNvPr id="2721" name="Google Shape;2721;p270"/>
          <p:cNvCxnSpPr/>
          <p:nvPr/>
        </p:nvCxnSpPr>
        <p:spPr>
          <a:xfrm rot="10800000">
            <a:off x="4114125" y="3055000"/>
            <a:ext cx="1516800" cy="501000"/>
          </a:xfrm>
          <a:prstGeom prst="straightConnector1">
            <a:avLst/>
          </a:prstGeom>
          <a:noFill/>
          <a:ln cap="flat" cmpd="sng" w="9525">
            <a:solidFill>
              <a:srgbClr val="FF0000"/>
            </a:solidFill>
            <a:prstDash val="solid"/>
            <a:round/>
            <a:headEnd len="med" w="med" type="none"/>
            <a:tailEnd len="med" w="med" type="triangle"/>
          </a:ln>
        </p:spPr>
      </p:cxnSp>
      <p:sp>
        <p:nvSpPr>
          <p:cNvPr id="2722" name="Google Shape;2722;p270"/>
          <p:cNvSpPr txBox="1"/>
          <p:nvPr/>
        </p:nvSpPr>
        <p:spPr>
          <a:xfrm>
            <a:off x="2962150" y="3532725"/>
            <a:ext cx="2683200" cy="15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Response is encrypted right after this</a:t>
            </a:r>
            <a:endParaRPr sz="1300">
              <a:solidFill>
                <a:schemeClr val="lt2"/>
              </a:solidFill>
            </a:endParaRPr>
          </a:p>
        </p:txBody>
      </p:sp>
      <p:cxnSp>
        <p:nvCxnSpPr>
          <p:cNvPr id="2723" name="Google Shape;2723;p270"/>
          <p:cNvCxnSpPr/>
          <p:nvPr/>
        </p:nvCxnSpPr>
        <p:spPr>
          <a:xfrm rot="10800000">
            <a:off x="2125150" y="3470225"/>
            <a:ext cx="837000" cy="321900"/>
          </a:xfrm>
          <a:prstGeom prst="straightConnector1">
            <a:avLst/>
          </a:prstGeom>
          <a:noFill/>
          <a:ln cap="flat" cmpd="sng" w="9525">
            <a:solidFill>
              <a:srgbClr val="DF3079"/>
            </a:solidFill>
            <a:prstDash val="solid"/>
            <a:round/>
            <a:headEnd len="med" w="med" type="none"/>
            <a:tailEnd len="med" w="med" type="triangle"/>
          </a:ln>
        </p:spPr>
      </p:cxnSp>
      <p:pic>
        <p:nvPicPr>
          <p:cNvPr id="2724" name="Google Shape;2724;p270"/>
          <p:cNvPicPr preferRelativeResize="0"/>
          <p:nvPr/>
        </p:nvPicPr>
        <p:blipFill>
          <a:blip r:embed="rId4">
            <a:alphaModFix/>
          </a:blip>
          <a:stretch>
            <a:fillRect/>
          </a:stretch>
        </p:blipFill>
        <p:spPr>
          <a:xfrm>
            <a:off x="6608900" y="1279263"/>
            <a:ext cx="389250" cy="389250"/>
          </a:xfrm>
          <a:prstGeom prst="rect">
            <a:avLst/>
          </a:prstGeom>
          <a:noFill/>
          <a:ln>
            <a:noFill/>
          </a:ln>
        </p:spPr>
      </p:pic>
      <p:sp>
        <p:nvSpPr>
          <p:cNvPr id="2725" name="Google Shape;2725;p270"/>
          <p:cNvSpPr txBox="1"/>
          <p:nvPr/>
        </p:nvSpPr>
        <p:spPr>
          <a:xfrm>
            <a:off x="4572000" y="2056971"/>
            <a:ext cx="26832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We pass the certificate</a:t>
            </a:r>
            <a:endParaRPr>
              <a:solidFill>
                <a:schemeClr val="lt2"/>
              </a:solidFill>
            </a:endParaRPr>
          </a:p>
        </p:txBody>
      </p:sp>
      <p:cxnSp>
        <p:nvCxnSpPr>
          <p:cNvPr id="2726" name="Google Shape;2726;p270"/>
          <p:cNvCxnSpPr>
            <a:stCxn id="2725" idx="1"/>
          </p:cNvCxnSpPr>
          <p:nvPr/>
        </p:nvCxnSpPr>
        <p:spPr>
          <a:xfrm flipH="1">
            <a:off x="3792000" y="2268021"/>
            <a:ext cx="780000" cy="14400"/>
          </a:xfrm>
          <a:prstGeom prst="straightConnector1">
            <a:avLst/>
          </a:prstGeom>
          <a:noFill/>
          <a:ln cap="flat" cmpd="sng" w="9525">
            <a:solidFill>
              <a:srgbClr val="DF3079"/>
            </a:solidFill>
            <a:prstDash val="solid"/>
            <a:round/>
            <a:headEnd len="med" w="med" type="none"/>
            <a:tailEnd len="med" w="med" type="triangle"/>
          </a:ln>
        </p:spPr>
      </p:cxnSp>
      <p:pic>
        <p:nvPicPr>
          <p:cNvPr id="2727" name="Google Shape;2727;p270"/>
          <p:cNvPicPr preferRelativeResize="0"/>
          <p:nvPr/>
        </p:nvPicPr>
        <p:blipFill>
          <a:blip r:embed="rId5">
            <a:alphaModFix/>
          </a:blip>
          <a:stretch>
            <a:fillRect/>
          </a:stretch>
        </p:blipFill>
        <p:spPr>
          <a:xfrm>
            <a:off x="6482196" y="2074975"/>
            <a:ext cx="642652" cy="361501"/>
          </a:xfrm>
          <a:prstGeom prst="rect">
            <a:avLst/>
          </a:prstGeom>
          <a:noFill/>
          <a:ln>
            <a:noFill/>
          </a:ln>
        </p:spPr>
      </p:pic>
      <p:pic>
        <p:nvPicPr>
          <p:cNvPr id="2728" name="Google Shape;2728;p270"/>
          <p:cNvPicPr preferRelativeResize="0"/>
          <p:nvPr/>
        </p:nvPicPr>
        <p:blipFill>
          <a:blip r:embed="rId6">
            <a:alphaModFix/>
          </a:blip>
          <a:stretch>
            <a:fillRect/>
          </a:stretch>
        </p:blipFill>
        <p:spPr>
          <a:xfrm>
            <a:off x="6766450" y="2134087"/>
            <a:ext cx="400200" cy="400200"/>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2" name="Shape 2732"/>
        <p:cNvGrpSpPr/>
        <p:nvPr/>
      </p:nvGrpSpPr>
      <p:grpSpPr>
        <a:xfrm>
          <a:off x="0" y="0"/>
          <a:ext cx="0" cy="0"/>
          <a:chOff x="0" y="0"/>
          <a:chExt cx="0" cy="0"/>
        </a:xfrm>
      </p:grpSpPr>
      <p:sp>
        <p:nvSpPr>
          <p:cNvPr id="2733" name="Google Shape;2733;p2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Client</a:t>
            </a:r>
            <a:endParaRPr/>
          </a:p>
        </p:txBody>
      </p:sp>
      <p:pic>
        <p:nvPicPr>
          <p:cNvPr id="2734" name="Google Shape;2734;p271"/>
          <p:cNvPicPr preferRelativeResize="0"/>
          <p:nvPr/>
        </p:nvPicPr>
        <p:blipFill>
          <a:blip r:embed="rId3">
            <a:alphaModFix/>
          </a:blip>
          <a:stretch>
            <a:fillRect/>
          </a:stretch>
        </p:blipFill>
        <p:spPr>
          <a:xfrm>
            <a:off x="311700" y="1091425"/>
            <a:ext cx="7245434" cy="3820975"/>
          </a:xfrm>
          <a:prstGeom prst="rect">
            <a:avLst/>
          </a:prstGeom>
          <a:noFill/>
          <a:ln>
            <a:noFill/>
          </a:ln>
        </p:spPr>
      </p:pic>
      <p:cxnSp>
        <p:nvCxnSpPr>
          <p:cNvPr id="2735" name="Google Shape;2735;p271"/>
          <p:cNvCxnSpPr/>
          <p:nvPr/>
        </p:nvCxnSpPr>
        <p:spPr>
          <a:xfrm rot="10800000">
            <a:off x="4113950" y="1352275"/>
            <a:ext cx="737100" cy="0"/>
          </a:xfrm>
          <a:prstGeom prst="straightConnector1">
            <a:avLst/>
          </a:prstGeom>
          <a:noFill/>
          <a:ln cap="flat" cmpd="sng" w="9525">
            <a:solidFill>
              <a:srgbClr val="DF3079"/>
            </a:solidFill>
            <a:prstDash val="solid"/>
            <a:round/>
            <a:headEnd len="med" w="med" type="none"/>
            <a:tailEnd len="med" w="med" type="triangle"/>
          </a:ln>
        </p:spPr>
      </p:cxnSp>
      <p:sp>
        <p:nvSpPr>
          <p:cNvPr id="2736" name="Google Shape;2736;p271"/>
          <p:cNvSpPr txBox="1"/>
          <p:nvPr/>
        </p:nvSpPr>
        <p:spPr>
          <a:xfrm>
            <a:off x="4886825" y="1091425"/>
            <a:ext cx="29049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2"/>
                </a:solidFill>
              </a:rPr>
              <a:t>New module that knows how to do https </a:t>
            </a:r>
            <a:endParaRPr sz="1100">
              <a:solidFill>
                <a:schemeClr val="lt2"/>
              </a:solidFill>
            </a:endParaRPr>
          </a:p>
        </p:txBody>
      </p:sp>
      <p:cxnSp>
        <p:nvCxnSpPr>
          <p:cNvPr id="2737" name="Google Shape;2737;p271"/>
          <p:cNvCxnSpPr/>
          <p:nvPr/>
        </p:nvCxnSpPr>
        <p:spPr>
          <a:xfrm rot="10800000">
            <a:off x="3651175" y="1676250"/>
            <a:ext cx="606000" cy="348600"/>
          </a:xfrm>
          <a:prstGeom prst="straightConnector1">
            <a:avLst/>
          </a:prstGeom>
          <a:noFill/>
          <a:ln cap="flat" cmpd="sng" w="9525">
            <a:solidFill>
              <a:srgbClr val="DF3079"/>
            </a:solidFill>
            <a:prstDash val="solid"/>
            <a:round/>
            <a:headEnd len="med" w="med" type="none"/>
            <a:tailEnd len="med" w="med" type="triangle"/>
          </a:ln>
        </p:spPr>
      </p:cxnSp>
      <p:sp>
        <p:nvSpPr>
          <p:cNvPr id="2738" name="Google Shape;2738;p271"/>
          <p:cNvSpPr txBox="1"/>
          <p:nvPr/>
        </p:nvSpPr>
        <p:spPr>
          <a:xfrm>
            <a:off x="4257175" y="1866300"/>
            <a:ext cx="10803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2"/>
                </a:solidFill>
              </a:rPr>
              <a:t>https scheme</a:t>
            </a:r>
            <a:endParaRPr sz="1100">
              <a:solidFill>
                <a:schemeClr val="lt2"/>
              </a:solidFill>
            </a:endParaRPr>
          </a:p>
        </p:txBody>
      </p:sp>
      <p:sp>
        <p:nvSpPr>
          <p:cNvPr id="2739" name="Google Shape;2739;p271"/>
          <p:cNvSpPr txBox="1"/>
          <p:nvPr/>
        </p:nvSpPr>
        <p:spPr>
          <a:xfrm>
            <a:off x="2167850" y="3264775"/>
            <a:ext cx="2683200" cy="15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Request is encrypted right after this</a:t>
            </a:r>
            <a:endParaRPr sz="1300">
              <a:solidFill>
                <a:schemeClr val="lt2"/>
              </a:solidFill>
            </a:endParaRPr>
          </a:p>
        </p:txBody>
      </p:sp>
      <p:sp>
        <p:nvSpPr>
          <p:cNvPr id="2740" name="Google Shape;2740;p271"/>
          <p:cNvSpPr txBox="1"/>
          <p:nvPr/>
        </p:nvSpPr>
        <p:spPr>
          <a:xfrm>
            <a:off x="4997675" y="2473800"/>
            <a:ext cx="2683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Response is decrypted before we get here</a:t>
            </a:r>
            <a:endParaRPr sz="1300">
              <a:solidFill>
                <a:schemeClr val="lt2"/>
              </a:solidFill>
            </a:endParaRPr>
          </a:p>
        </p:txBody>
      </p:sp>
      <p:cxnSp>
        <p:nvCxnSpPr>
          <p:cNvPr id="2741" name="Google Shape;2741;p271"/>
          <p:cNvCxnSpPr/>
          <p:nvPr/>
        </p:nvCxnSpPr>
        <p:spPr>
          <a:xfrm flipH="1">
            <a:off x="1731425" y="3556000"/>
            <a:ext cx="536700" cy="236400"/>
          </a:xfrm>
          <a:prstGeom prst="straightConnector1">
            <a:avLst/>
          </a:prstGeom>
          <a:noFill/>
          <a:ln cap="flat" cmpd="sng" w="9525">
            <a:solidFill>
              <a:srgbClr val="DF3079"/>
            </a:solidFill>
            <a:prstDash val="solid"/>
            <a:round/>
            <a:headEnd len="med" w="med" type="none"/>
            <a:tailEnd len="med" w="med" type="triangle"/>
          </a:ln>
        </p:spPr>
      </p:cxnSp>
      <p:cxnSp>
        <p:nvCxnSpPr>
          <p:cNvPr id="2742" name="Google Shape;2742;p271"/>
          <p:cNvCxnSpPr>
            <a:stCxn id="2740" idx="1"/>
          </p:cNvCxnSpPr>
          <p:nvPr/>
        </p:nvCxnSpPr>
        <p:spPr>
          <a:xfrm rot="10800000">
            <a:off x="2904875" y="2096550"/>
            <a:ext cx="2092800" cy="663600"/>
          </a:xfrm>
          <a:prstGeom prst="straightConnector1">
            <a:avLst/>
          </a:prstGeom>
          <a:noFill/>
          <a:ln cap="flat" cmpd="sng" w="9525">
            <a:solidFill>
              <a:srgbClr val="DF3079"/>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Event Loop (Simplified)</a:t>
            </a:r>
            <a:endParaRPr/>
          </a:p>
        </p:txBody>
      </p:sp>
      <p:sp>
        <p:nvSpPr>
          <p:cNvPr id="307" name="Google Shape;307;p38"/>
          <p:cNvSpPr txBox="1"/>
          <p:nvPr>
            <p:ph idx="1" type="body"/>
          </p:nvPr>
        </p:nvSpPr>
        <p:spPr>
          <a:xfrm>
            <a:off x="345625" y="1138900"/>
            <a:ext cx="5391600" cy="1896600"/>
          </a:xfrm>
          <a:prstGeom prst="rect">
            <a:avLst/>
          </a:prstGeom>
        </p:spPr>
        <p:txBody>
          <a:bodyPr anchorCtr="0" anchor="t" bIns="91425" lIns="91425" spcFirstLastPara="1" rIns="91425" wrap="square" tIns="91425">
            <a:noAutofit/>
          </a:bodyPr>
          <a:lstStyle/>
          <a:p>
            <a:pPr indent="-368300" lvl="0" marL="457200" rtl="0" algn="l">
              <a:lnSpc>
                <a:spcPct val="105000"/>
              </a:lnSpc>
              <a:spcBef>
                <a:spcPts val="0"/>
              </a:spcBef>
              <a:spcAft>
                <a:spcPts val="0"/>
              </a:spcAft>
              <a:buSzPts val="2200"/>
              <a:buChar char="●"/>
            </a:pPr>
            <a:r>
              <a:rPr lang="en" sz="2200"/>
              <a:t>Initial code execution</a:t>
            </a:r>
            <a:endParaRPr sz="2200"/>
          </a:p>
          <a:p>
            <a:pPr indent="-368300" lvl="0" marL="457200" rtl="0" algn="l">
              <a:lnSpc>
                <a:spcPct val="105000"/>
              </a:lnSpc>
              <a:spcBef>
                <a:spcPts val="0"/>
              </a:spcBef>
              <a:spcAft>
                <a:spcPts val="0"/>
              </a:spcAft>
              <a:buSzPts val="2200"/>
              <a:buChar char="●"/>
            </a:pPr>
            <a:r>
              <a:rPr lang="en" sz="2200"/>
              <a:t>Optionally register callback</a:t>
            </a:r>
            <a:endParaRPr sz="2200"/>
          </a:p>
          <a:p>
            <a:pPr indent="-368300" lvl="0" marL="457200" rtl="0" algn="l">
              <a:lnSpc>
                <a:spcPct val="105000"/>
              </a:lnSpc>
              <a:spcBef>
                <a:spcPts val="0"/>
              </a:spcBef>
              <a:spcAft>
                <a:spcPts val="0"/>
              </a:spcAft>
              <a:buSzPts val="2200"/>
              <a:buChar char="●"/>
            </a:pPr>
            <a:r>
              <a:rPr lang="en" sz="2200"/>
              <a:t>Execute callback</a:t>
            </a:r>
            <a:endParaRPr sz="2200"/>
          </a:p>
          <a:p>
            <a:pPr indent="-368300" lvl="0" marL="457200" rtl="0" algn="l">
              <a:lnSpc>
                <a:spcPct val="105000"/>
              </a:lnSpc>
              <a:spcBef>
                <a:spcPts val="0"/>
              </a:spcBef>
              <a:spcAft>
                <a:spcPts val="0"/>
              </a:spcAft>
              <a:buSzPts val="2200"/>
              <a:buChar char="●"/>
            </a:pPr>
            <a:r>
              <a:rPr lang="en" sz="2200"/>
              <a:t>Callback may register more callbacks</a:t>
            </a:r>
            <a:endParaRPr sz="2200"/>
          </a:p>
          <a:p>
            <a:pPr indent="-368300" lvl="0" marL="457200" rtl="0" algn="l">
              <a:lnSpc>
                <a:spcPct val="105000"/>
              </a:lnSpc>
              <a:spcBef>
                <a:spcPts val="0"/>
              </a:spcBef>
              <a:spcAft>
                <a:spcPts val="0"/>
              </a:spcAft>
              <a:buSzPts val="2200"/>
              <a:buChar char="●"/>
            </a:pPr>
            <a:r>
              <a:rPr lang="en" sz="2200"/>
              <a:t>Run until the queues are empty</a:t>
            </a:r>
            <a:endParaRPr sz="2200"/>
          </a:p>
        </p:txBody>
      </p:sp>
      <p:pic>
        <p:nvPicPr>
          <p:cNvPr id="308" name="Google Shape;308;p38"/>
          <p:cNvPicPr preferRelativeResize="0"/>
          <p:nvPr/>
        </p:nvPicPr>
        <p:blipFill rotWithShape="1">
          <a:blip r:embed="rId3">
            <a:alphaModFix/>
          </a:blip>
          <a:srcRect b="15377" l="21222" r="27712" t="20334"/>
          <a:stretch/>
        </p:blipFill>
        <p:spPr>
          <a:xfrm>
            <a:off x="5230225" y="491100"/>
            <a:ext cx="3702500" cy="2621826"/>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6" name="Shape 2746"/>
        <p:cNvGrpSpPr/>
        <p:nvPr/>
      </p:nvGrpSpPr>
      <p:grpSpPr>
        <a:xfrm>
          <a:off x="0" y="0"/>
          <a:ext cx="0" cy="0"/>
          <a:chOff x="0" y="0"/>
          <a:chExt cx="0" cy="0"/>
        </a:xfrm>
      </p:grpSpPr>
      <p:sp>
        <p:nvSpPr>
          <p:cNvPr id="2747" name="Google Shape;2747;p2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&amp; Demo</a:t>
            </a:r>
            <a:endParaRPr/>
          </a:p>
        </p:txBody>
      </p:sp>
      <p:sp>
        <p:nvSpPr>
          <p:cNvPr id="2748" name="Google Shape;2748;p2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Encryptions</a:t>
            </a:r>
            <a:endParaRPr/>
          </a:p>
          <a:p>
            <a:pPr indent="-342900" lvl="0" marL="457200" rtl="0" algn="l">
              <a:spcBef>
                <a:spcPts val="0"/>
              </a:spcBef>
              <a:spcAft>
                <a:spcPts val="0"/>
              </a:spcAft>
              <a:buSzPts val="1800"/>
              <a:buChar char="●"/>
            </a:pPr>
            <a:r>
              <a:rPr lang="en"/>
              <a:t>TLS</a:t>
            </a:r>
            <a:endParaRPr/>
          </a:p>
          <a:p>
            <a:pPr indent="-342900" lvl="0" marL="457200" rtl="0" algn="l">
              <a:spcBef>
                <a:spcPts val="0"/>
              </a:spcBef>
              <a:spcAft>
                <a:spcPts val="0"/>
              </a:spcAft>
              <a:buSzPts val="1800"/>
              <a:buChar char="●"/>
            </a:pPr>
            <a:r>
              <a:rPr lang="en"/>
              <a:t>Certificates </a:t>
            </a:r>
            <a:endParaRPr/>
          </a:p>
          <a:p>
            <a:pPr indent="-342900" lvl="0" marL="457200" rtl="0" algn="l">
              <a:spcBef>
                <a:spcPts val="0"/>
              </a:spcBef>
              <a:spcAft>
                <a:spcPts val="0"/>
              </a:spcAft>
              <a:buSzPts val="1800"/>
              <a:buChar char="●"/>
            </a:pPr>
            <a:r>
              <a:rPr lang="en"/>
              <a:t>Node HTTPS</a:t>
            </a:r>
            <a:endParaRPr/>
          </a:p>
          <a:p>
            <a:pPr indent="-342900" lvl="0" marL="457200" rtl="0" algn="l">
              <a:spcBef>
                <a:spcPts val="0"/>
              </a:spcBef>
              <a:spcAft>
                <a:spcPts val="0"/>
              </a:spcAft>
              <a:buSzPts val="1800"/>
              <a:buChar char="●"/>
            </a:pPr>
            <a:r>
              <a:rPr lang="en"/>
              <a:t>Code exercise →</a:t>
            </a:r>
            <a:endParaRPr/>
          </a:p>
          <a:p>
            <a:pPr indent="-317500" lvl="1" marL="914400" rtl="0" algn="l">
              <a:spcBef>
                <a:spcPts val="0"/>
              </a:spcBef>
              <a:spcAft>
                <a:spcPts val="0"/>
              </a:spcAft>
              <a:buSzPts val="1400"/>
              <a:buChar char="○"/>
            </a:pPr>
            <a:r>
              <a:rPr lang="en"/>
              <a:t>raw https request</a:t>
            </a:r>
            <a:endParaRPr/>
          </a:p>
          <a:p>
            <a:pPr indent="-317500" lvl="1" marL="914400" rtl="0" algn="l">
              <a:spcBef>
                <a:spcPts val="0"/>
              </a:spcBef>
              <a:spcAft>
                <a:spcPts val="0"/>
              </a:spcAft>
              <a:buSzPts val="1400"/>
              <a:buChar char="○"/>
            </a:pPr>
            <a:r>
              <a:rPr lang="en"/>
              <a:t>Create a certificate/private/public key</a:t>
            </a:r>
            <a:endParaRPr/>
          </a:p>
          <a:p>
            <a:pPr indent="-317500" lvl="1" marL="914400" rtl="0" algn="l">
              <a:spcBef>
                <a:spcPts val="0"/>
              </a:spcBef>
              <a:spcAft>
                <a:spcPts val="0"/>
              </a:spcAft>
              <a:buSzPts val="1400"/>
              <a:buChar char="○"/>
            </a:pPr>
            <a:r>
              <a:rPr lang="en"/>
              <a:t>Raw https server</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2" name="Shape 2752"/>
        <p:cNvGrpSpPr/>
        <p:nvPr/>
      </p:nvGrpSpPr>
      <p:grpSpPr>
        <a:xfrm>
          <a:off x="0" y="0"/>
          <a:ext cx="0" cy="0"/>
          <a:chOff x="0" y="0"/>
          <a:chExt cx="0" cy="0"/>
        </a:xfrm>
      </p:grpSpPr>
      <p:sp>
        <p:nvSpPr>
          <p:cNvPr id="2753" name="Google Shape;2753;p273"/>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Node DNS</a:t>
            </a:r>
            <a:endParaRPr/>
          </a:p>
        </p:txBody>
      </p:sp>
      <p:sp>
        <p:nvSpPr>
          <p:cNvPr id="2754" name="Google Shape;2754;p273"/>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When does Node do DNS</a:t>
            </a:r>
            <a:endParaRPr/>
          </a:p>
        </p:txBody>
      </p:sp>
      <p:sp>
        <p:nvSpPr>
          <p:cNvPr id="2755" name="Google Shape;2755;p273"/>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9" name="Shape 2759"/>
        <p:cNvGrpSpPr/>
        <p:nvPr/>
      </p:nvGrpSpPr>
      <p:grpSpPr>
        <a:xfrm>
          <a:off x="0" y="0"/>
          <a:ext cx="0" cy="0"/>
          <a:chOff x="0" y="0"/>
          <a:chExt cx="0" cy="0"/>
        </a:xfrm>
      </p:grpSpPr>
      <p:sp>
        <p:nvSpPr>
          <p:cNvPr id="2760" name="Google Shape;2760;p2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DNS</a:t>
            </a:r>
            <a:endParaRPr/>
          </a:p>
        </p:txBody>
      </p:sp>
      <p:sp>
        <p:nvSpPr>
          <p:cNvPr id="2761" name="Google Shape;2761;p2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People can’t remember IPs</a:t>
            </a:r>
            <a:endParaRPr/>
          </a:p>
          <a:p>
            <a:pPr indent="-342900" lvl="0" marL="457200" rtl="0" algn="l">
              <a:lnSpc>
                <a:spcPct val="125000"/>
              </a:lnSpc>
              <a:spcBef>
                <a:spcPts val="0"/>
              </a:spcBef>
              <a:spcAft>
                <a:spcPts val="0"/>
              </a:spcAft>
              <a:buSzPts val="1800"/>
              <a:buChar char="●"/>
            </a:pPr>
            <a:r>
              <a:rPr lang="en"/>
              <a:t>A domain is a text points to an IP or a collection of IPs</a:t>
            </a:r>
            <a:endParaRPr/>
          </a:p>
          <a:p>
            <a:pPr indent="-342900" lvl="0" marL="457200" rtl="0" algn="l">
              <a:lnSpc>
                <a:spcPct val="125000"/>
              </a:lnSpc>
              <a:spcBef>
                <a:spcPts val="0"/>
              </a:spcBef>
              <a:spcAft>
                <a:spcPts val="0"/>
              </a:spcAft>
              <a:buSzPts val="1800"/>
              <a:buChar char="●"/>
            </a:pPr>
            <a:r>
              <a:rPr lang="en"/>
              <a:t>Additional layer of abstraction is good</a:t>
            </a:r>
            <a:endParaRPr/>
          </a:p>
          <a:p>
            <a:pPr indent="-342900" lvl="0" marL="457200" rtl="0" algn="l">
              <a:lnSpc>
                <a:spcPct val="125000"/>
              </a:lnSpc>
              <a:spcBef>
                <a:spcPts val="0"/>
              </a:spcBef>
              <a:spcAft>
                <a:spcPts val="0"/>
              </a:spcAft>
              <a:buSzPts val="1800"/>
              <a:buChar char="●"/>
            </a:pPr>
            <a:r>
              <a:rPr lang="en"/>
              <a:t>IP can change while the domain remain</a:t>
            </a:r>
            <a:endParaRPr/>
          </a:p>
          <a:p>
            <a:pPr indent="-342900" lvl="0" marL="457200" rtl="0" algn="l">
              <a:lnSpc>
                <a:spcPct val="125000"/>
              </a:lnSpc>
              <a:spcBef>
                <a:spcPts val="0"/>
              </a:spcBef>
              <a:spcAft>
                <a:spcPts val="0"/>
              </a:spcAft>
              <a:buSzPts val="1800"/>
              <a:buChar char="●"/>
            </a:pPr>
            <a:r>
              <a:rPr lang="en"/>
              <a:t>We can serve the closest IP to a client</a:t>
            </a:r>
            <a:endParaRPr/>
          </a:p>
          <a:p>
            <a:pPr indent="-342900" lvl="0" marL="457200" rtl="0" algn="l">
              <a:lnSpc>
                <a:spcPct val="125000"/>
              </a:lnSpc>
              <a:spcBef>
                <a:spcPts val="0"/>
              </a:spcBef>
              <a:spcAft>
                <a:spcPts val="0"/>
              </a:spcAft>
              <a:buSzPts val="1800"/>
              <a:buChar char="●"/>
            </a:pPr>
            <a:r>
              <a:rPr lang="en"/>
              <a:t>Load balancing</a:t>
            </a:r>
            <a:endParaRPr/>
          </a:p>
        </p:txBody>
      </p:sp>
      <p:sp>
        <p:nvSpPr>
          <p:cNvPr id="2762" name="Google Shape;2762;p274"/>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pic>
        <p:nvPicPr>
          <p:cNvPr id="2763" name="Google Shape;2763;p274"/>
          <p:cNvPicPr preferRelativeResize="0"/>
          <p:nvPr/>
        </p:nvPicPr>
        <p:blipFill>
          <a:blip r:embed="rId3">
            <a:alphaModFix/>
          </a:blip>
          <a:stretch>
            <a:fillRect/>
          </a:stretch>
        </p:blipFill>
        <p:spPr>
          <a:xfrm>
            <a:off x="4700775" y="2911275"/>
            <a:ext cx="4315701" cy="2167825"/>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7" name="Shape 2767"/>
        <p:cNvGrpSpPr/>
        <p:nvPr/>
      </p:nvGrpSpPr>
      <p:grpSpPr>
        <a:xfrm>
          <a:off x="0" y="0"/>
          <a:ext cx="0" cy="0"/>
          <a:chOff x="0" y="0"/>
          <a:chExt cx="0" cy="0"/>
        </a:xfrm>
      </p:grpSpPr>
      <p:sp>
        <p:nvSpPr>
          <p:cNvPr id="2768" name="Google Shape;2768;p2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DNS</a:t>
            </a:r>
            <a:endParaRPr/>
          </a:p>
        </p:txBody>
      </p:sp>
      <p:sp>
        <p:nvSpPr>
          <p:cNvPr id="2769" name="Google Shape;2769;p2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A new addressing system means we need a mapping. Meet DNS</a:t>
            </a:r>
            <a:endParaRPr/>
          </a:p>
          <a:p>
            <a:pPr indent="-342900" lvl="0" marL="457200" rtl="0" algn="l">
              <a:lnSpc>
                <a:spcPct val="125000"/>
              </a:lnSpc>
              <a:spcBef>
                <a:spcPts val="0"/>
              </a:spcBef>
              <a:spcAft>
                <a:spcPts val="0"/>
              </a:spcAft>
              <a:buSzPts val="1800"/>
              <a:buChar char="●"/>
            </a:pPr>
            <a:r>
              <a:rPr lang="en"/>
              <a:t>If you have an IP and you need the MAC, we use ARP</a:t>
            </a:r>
            <a:endParaRPr/>
          </a:p>
          <a:p>
            <a:pPr indent="-342900" lvl="0" marL="457200" rtl="0" algn="l">
              <a:lnSpc>
                <a:spcPct val="125000"/>
              </a:lnSpc>
              <a:spcBef>
                <a:spcPts val="0"/>
              </a:spcBef>
              <a:spcAft>
                <a:spcPts val="0"/>
              </a:spcAft>
              <a:buSzPts val="1800"/>
              <a:buChar char="●"/>
            </a:pPr>
            <a:r>
              <a:rPr lang="en"/>
              <a:t>If you have the name and you need the IP, we use DNS</a:t>
            </a:r>
            <a:endParaRPr/>
          </a:p>
          <a:p>
            <a:pPr indent="-342900" lvl="0" marL="457200" rtl="0" algn="l">
              <a:lnSpc>
                <a:spcPct val="125000"/>
              </a:lnSpc>
              <a:spcBef>
                <a:spcPts val="0"/>
              </a:spcBef>
              <a:spcAft>
                <a:spcPts val="0"/>
              </a:spcAft>
              <a:buSzPts val="1800"/>
              <a:buChar char="●"/>
            </a:pPr>
            <a:r>
              <a:rPr lang="en"/>
              <a:t>Built on top of UDP</a:t>
            </a:r>
            <a:endParaRPr/>
          </a:p>
          <a:p>
            <a:pPr indent="-342900" lvl="0" marL="457200" rtl="0" algn="l">
              <a:lnSpc>
                <a:spcPct val="125000"/>
              </a:lnSpc>
              <a:spcBef>
                <a:spcPts val="0"/>
              </a:spcBef>
              <a:spcAft>
                <a:spcPts val="0"/>
              </a:spcAft>
              <a:buSzPts val="1800"/>
              <a:buChar char="●"/>
            </a:pPr>
            <a:r>
              <a:rPr lang="en"/>
              <a:t>Port 53</a:t>
            </a:r>
            <a:endParaRPr/>
          </a:p>
          <a:p>
            <a:pPr indent="-342900" lvl="0" marL="457200" rtl="0" algn="l">
              <a:lnSpc>
                <a:spcPct val="125000"/>
              </a:lnSpc>
              <a:spcBef>
                <a:spcPts val="0"/>
              </a:spcBef>
              <a:spcAft>
                <a:spcPts val="0"/>
              </a:spcAft>
              <a:buSzPts val="1800"/>
              <a:buChar char="●"/>
            </a:pPr>
            <a:r>
              <a:rPr lang="en"/>
              <a:t>Many records (A, AAAA, MX, TXT, CNAME)</a:t>
            </a:r>
            <a:endParaRPr/>
          </a:p>
        </p:txBody>
      </p:sp>
      <p:sp>
        <p:nvSpPr>
          <p:cNvPr id="2770" name="Google Shape;2770;p275"/>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pic>
        <p:nvPicPr>
          <p:cNvPr id="2771" name="Google Shape;2771;p275"/>
          <p:cNvPicPr preferRelativeResize="0"/>
          <p:nvPr/>
        </p:nvPicPr>
        <p:blipFill rotWithShape="1">
          <a:blip r:embed="rId3">
            <a:alphaModFix/>
          </a:blip>
          <a:srcRect b="0" l="26754" r="27683" t="0"/>
          <a:stretch/>
        </p:blipFill>
        <p:spPr>
          <a:xfrm>
            <a:off x="6867200" y="2755201"/>
            <a:ext cx="992700" cy="1006616"/>
          </a:xfrm>
          <a:prstGeom prst="rect">
            <a:avLst/>
          </a:prstGeom>
          <a:noFill/>
          <a:ln>
            <a:noFill/>
          </a:ln>
        </p:spPr>
      </p:pic>
      <p:sp>
        <p:nvSpPr>
          <p:cNvPr id="2772" name="Google Shape;2772;p275"/>
          <p:cNvSpPr txBox="1"/>
          <p:nvPr/>
        </p:nvSpPr>
        <p:spPr>
          <a:xfrm>
            <a:off x="6540700" y="3829675"/>
            <a:ext cx="1809300" cy="6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8F9FA"/>
                </a:solidFill>
              </a:rPr>
              <a:t>Google.com</a:t>
            </a:r>
            <a:endParaRPr>
              <a:solidFill>
                <a:srgbClr val="F8F9FA"/>
              </a:solidFill>
            </a:endParaRPr>
          </a:p>
          <a:p>
            <a:pPr indent="0" lvl="0" marL="0" rtl="0" algn="ctr">
              <a:spcBef>
                <a:spcPts val="0"/>
              </a:spcBef>
              <a:spcAft>
                <a:spcPts val="0"/>
              </a:spcAft>
              <a:buNone/>
            </a:pPr>
            <a:r>
              <a:rPr lang="en">
                <a:solidFill>
                  <a:srgbClr val="F8F9FA"/>
                </a:solidFill>
              </a:rPr>
              <a:t>(142.251.40.46)</a:t>
            </a:r>
            <a:endParaRPr>
              <a:solidFill>
                <a:srgbClr val="F8F9FA"/>
              </a:solidFill>
            </a:endParaRPr>
          </a:p>
          <a:p>
            <a:pPr indent="0" lvl="0" marL="0" rtl="0" algn="ctr">
              <a:spcBef>
                <a:spcPts val="0"/>
              </a:spcBef>
              <a:spcAft>
                <a:spcPts val="0"/>
              </a:spcAft>
              <a:buNone/>
            </a:pPr>
            <a:r>
              <a:t/>
            </a:r>
            <a:endParaRPr>
              <a:solidFill>
                <a:srgbClr val="F8F9FA"/>
              </a:solidFill>
            </a:endParaRPr>
          </a:p>
          <a:p>
            <a:pPr indent="0" lvl="0" marL="0" rtl="0" algn="ctr">
              <a:spcBef>
                <a:spcPts val="0"/>
              </a:spcBef>
              <a:spcAft>
                <a:spcPts val="0"/>
              </a:spcAft>
              <a:buNone/>
            </a:pPr>
            <a:r>
              <a:t/>
            </a:r>
            <a:endParaRPr>
              <a:solidFill>
                <a:srgbClr val="F8F9FA"/>
              </a:solidFill>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6" name="Shape 2776"/>
        <p:cNvGrpSpPr/>
        <p:nvPr/>
      </p:nvGrpSpPr>
      <p:grpSpPr>
        <a:xfrm>
          <a:off x="0" y="0"/>
          <a:ext cx="0" cy="0"/>
          <a:chOff x="0" y="0"/>
          <a:chExt cx="0" cy="0"/>
        </a:xfrm>
      </p:grpSpPr>
      <p:sp>
        <p:nvSpPr>
          <p:cNvPr id="2777" name="Google Shape;2777;p2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DNS works</a:t>
            </a:r>
            <a:endParaRPr/>
          </a:p>
        </p:txBody>
      </p:sp>
      <p:sp>
        <p:nvSpPr>
          <p:cNvPr id="2778" name="Google Shape;2778;p2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DNS resolver - frontend and cache</a:t>
            </a:r>
            <a:endParaRPr/>
          </a:p>
          <a:p>
            <a:pPr indent="-342900" lvl="0" marL="457200" rtl="0" algn="l">
              <a:lnSpc>
                <a:spcPct val="125000"/>
              </a:lnSpc>
              <a:spcBef>
                <a:spcPts val="0"/>
              </a:spcBef>
              <a:spcAft>
                <a:spcPts val="0"/>
              </a:spcAft>
              <a:buSzPts val="1800"/>
              <a:buChar char="●"/>
            </a:pPr>
            <a:r>
              <a:rPr lang="en"/>
              <a:t>ROOT Server - Hosts IPs of TLDs</a:t>
            </a:r>
            <a:endParaRPr/>
          </a:p>
          <a:p>
            <a:pPr indent="-342900" lvl="0" marL="457200" rtl="0" algn="l">
              <a:lnSpc>
                <a:spcPct val="125000"/>
              </a:lnSpc>
              <a:spcBef>
                <a:spcPts val="0"/>
              </a:spcBef>
              <a:spcAft>
                <a:spcPts val="0"/>
              </a:spcAft>
              <a:buSzPts val="1800"/>
              <a:buChar char="●"/>
            </a:pPr>
            <a:r>
              <a:rPr lang="en"/>
              <a:t>Top level domain server - Hosts IPs of the ANS</a:t>
            </a:r>
            <a:endParaRPr/>
          </a:p>
          <a:p>
            <a:pPr indent="-342900" lvl="0" marL="457200" rtl="0" algn="l">
              <a:lnSpc>
                <a:spcPct val="125000"/>
              </a:lnSpc>
              <a:spcBef>
                <a:spcPts val="0"/>
              </a:spcBef>
              <a:spcAft>
                <a:spcPts val="0"/>
              </a:spcAft>
              <a:buSzPts val="1800"/>
              <a:buChar char="●"/>
            </a:pPr>
            <a:r>
              <a:rPr lang="en"/>
              <a:t>Authoritative Name server - Hosts the IP of the target server</a:t>
            </a:r>
            <a:endParaRPr/>
          </a:p>
          <a:p>
            <a:pPr indent="0" lvl="0" marL="457200" rtl="0" algn="l">
              <a:lnSpc>
                <a:spcPct val="125000"/>
              </a:lnSpc>
              <a:spcBef>
                <a:spcPts val="0"/>
              </a:spcBef>
              <a:spcAft>
                <a:spcPts val="0"/>
              </a:spcAft>
              <a:buNone/>
            </a:pPr>
            <a:r>
              <a:t/>
            </a:r>
            <a:endParaRPr/>
          </a:p>
        </p:txBody>
      </p:sp>
      <p:sp>
        <p:nvSpPr>
          <p:cNvPr id="2779" name="Google Shape;2779;p276"/>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pic>
        <p:nvPicPr>
          <p:cNvPr id="2780" name="Google Shape;2780;p276"/>
          <p:cNvPicPr preferRelativeResize="0"/>
          <p:nvPr/>
        </p:nvPicPr>
        <p:blipFill rotWithShape="1">
          <a:blip r:embed="rId3">
            <a:alphaModFix/>
          </a:blip>
          <a:srcRect b="0" l="26754" r="27683" t="0"/>
          <a:stretch/>
        </p:blipFill>
        <p:spPr>
          <a:xfrm>
            <a:off x="7494600" y="583576"/>
            <a:ext cx="992700" cy="1006616"/>
          </a:xfrm>
          <a:prstGeom prst="rect">
            <a:avLst/>
          </a:prstGeom>
          <a:noFill/>
          <a:ln>
            <a:noFill/>
          </a:ln>
        </p:spPr>
      </p:pic>
      <p:pic>
        <p:nvPicPr>
          <p:cNvPr id="2781" name="Google Shape;2781;p276"/>
          <p:cNvPicPr preferRelativeResize="0"/>
          <p:nvPr/>
        </p:nvPicPr>
        <p:blipFill rotWithShape="1">
          <a:blip r:embed="rId3">
            <a:alphaModFix/>
          </a:blip>
          <a:srcRect b="0" l="26754" r="27683" t="0"/>
          <a:stretch/>
        </p:blipFill>
        <p:spPr>
          <a:xfrm>
            <a:off x="7494600" y="2099876"/>
            <a:ext cx="992700" cy="1006616"/>
          </a:xfrm>
          <a:prstGeom prst="rect">
            <a:avLst/>
          </a:prstGeom>
          <a:noFill/>
          <a:ln>
            <a:noFill/>
          </a:ln>
        </p:spPr>
      </p:pic>
      <p:pic>
        <p:nvPicPr>
          <p:cNvPr id="2782" name="Google Shape;2782;p276"/>
          <p:cNvPicPr preferRelativeResize="0"/>
          <p:nvPr/>
        </p:nvPicPr>
        <p:blipFill rotWithShape="1">
          <a:blip r:embed="rId3">
            <a:alphaModFix/>
          </a:blip>
          <a:srcRect b="0" l="26754" r="27683" t="0"/>
          <a:stretch/>
        </p:blipFill>
        <p:spPr>
          <a:xfrm>
            <a:off x="7494600" y="3690826"/>
            <a:ext cx="992700" cy="1006616"/>
          </a:xfrm>
          <a:prstGeom prst="rect">
            <a:avLst/>
          </a:prstGeom>
          <a:noFill/>
          <a:ln>
            <a:noFill/>
          </a:ln>
        </p:spPr>
      </p:pic>
      <p:pic>
        <p:nvPicPr>
          <p:cNvPr id="2783" name="Google Shape;2783;p276"/>
          <p:cNvPicPr preferRelativeResize="0"/>
          <p:nvPr/>
        </p:nvPicPr>
        <p:blipFill rotWithShape="1">
          <a:blip r:embed="rId3">
            <a:alphaModFix/>
          </a:blip>
          <a:srcRect b="0" l="26754" r="27683" t="0"/>
          <a:stretch/>
        </p:blipFill>
        <p:spPr>
          <a:xfrm>
            <a:off x="3711350" y="3630901"/>
            <a:ext cx="992700" cy="1006616"/>
          </a:xfrm>
          <a:prstGeom prst="rect">
            <a:avLst/>
          </a:prstGeom>
          <a:noFill/>
          <a:ln>
            <a:noFill/>
          </a:ln>
        </p:spPr>
      </p:pic>
      <p:grpSp>
        <p:nvGrpSpPr>
          <p:cNvPr id="2784" name="Google Shape;2784;p276"/>
          <p:cNvGrpSpPr/>
          <p:nvPr/>
        </p:nvGrpSpPr>
        <p:grpSpPr>
          <a:xfrm>
            <a:off x="2191213" y="3932513"/>
            <a:ext cx="790176" cy="523250"/>
            <a:chOff x="2666325" y="4298650"/>
            <a:chExt cx="790176" cy="523250"/>
          </a:xfrm>
        </p:grpSpPr>
        <p:pic>
          <p:nvPicPr>
            <p:cNvPr id="2785" name="Google Shape;2785;p276"/>
            <p:cNvPicPr preferRelativeResize="0"/>
            <p:nvPr/>
          </p:nvPicPr>
          <p:blipFill rotWithShape="1">
            <a:blip r:embed="rId4">
              <a:alphaModFix/>
            </a:blip>
            <a:srcRect b="7747" l="12647" r="11801" t="6452"/>
            <a:stretch/>
          </p:blipFill>
          <p:spPr>
            <a:xfrm>
              <a:off x="2666325" y="4298650"/>
              <a:ext cx="790176" cy="523250"/>
            </a:xfrm>
            <a:prstGeom prst="rect">
              <a:avLst/>
            </a:prstGeom>
            <a:noFill/>
            <a:ln>
              <a:noFill/>
            </a:ln>
          </p:spPr>
        </p:pic>
        <p:sp>
          <p:nvSpPr>
            <p:cNvPr id="2786" name="Google Shape;2786;p276"/>
            <p:cNvSpPr txBox="1"/>
            <p:nvPr/>
          </p:nvSpPr>
          <p:spPr>
            <a:xfrm>
              <a:off x="2875538" y="4298650"/>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sp>
        <p:nvSpPr>
          <p:cNvPr id="2787" name="Google Shape;2787;p276"/>
          <p:cNvSpPr txBox="1"/>
          <p:nvPr/>
        </p:nvSpPr>
        <p:spPr>
          <a:xfrm>
            <a:off x="3474050" y="4539400"/>
            <a:ext cx="1467300" cy="4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8F9FA"/>
                </a:solidFill>
              </a:rPr>
              <a:t>Resolver</a:t>
            </a:r>
            <a:endParaRPr>
              <a:solidFill>
                <a:srgbClr val="F8F9FA"/>
              </a:solidFill>
            </a:endParaRPr>
          </a:p>
        </p:txBody>
      </p:sp>
      <p:sp>
        <p:nvSpPr>
          <p:cNvPr id="2788" name="Google Shape;2788;p276"/>
          <p:cNvSpPr txBox="1"/>
          <p:nvPr/>
        </p:nvSpPr>
        <p:spPr>
          <a:xfrm>
            <a:off x="7257300" y="4637525"/>
            <a:ext cx="1467300" cy="4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8F9FA"/>
                </a:solidFill>
              </a:rPr>
              <a:t>ROOT</a:t>
            </a:r>
            <a:endParaRPr>
              <a:solidFill>
                <a:srgbClr val="F8F9FA"/>
              </a:solidFill>
            </a:endParaRPr>
          </a:p>
        </p:txBody>
      </p:sp>
      <p:sp>
        <p:nvSpPr>
          <p:cNvPr id="2789" name="Google Shape;2789;p276"/>
          <p:cNvSpPr txBox="1"/>
          <p:nvPr/>
        </p:nvSpPr>
        <p:spPr>
          <a:xfrm>
            <a:off x="7219700" y="3106500"/>
            <a:ext cx="1467300" cy="4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8F9FA"/>
                </a:solidFill>
              </a:rPr>
              <a:t>TLD</a:t>
            </a:r>
            <a:endParaRPr>
              <a:solidFill>
                <a:srgbClr val="F8F9FA"/>
              </a:solidFill>
            </a:endParaRPr>
          </a:p>
          <a:p>
            <a:pPr indent="0" lvl="0" marL="0" rtl="0" algn="ctr">
              <a:spcBef>
                <a:spcPts val="0"/>
              </a:spcBef>
              <a:spcAft>
                <a:spcPts val="0"/>
              </a:spcAft>
              <a:buNone/>
            </a:pPr>
            <a:r>
              <a:rPr lang="en" sz="800">
                <a:solidFill>
                  <a:srgbClr val="F8F9FA"/>
                </a:solidFill>
              </a:rPr>
              <a:t>(top level domain)</a:t>
            </a:r>
            <a:endParaRPr sz="800">
              <a:solidFill>
                <a:srgbClr val="F8F9FA"/>
              </a:solidFill>
            </a:endParaRPr>
          </a:p>
          <a:p>
            <a:pPr indent="0" lvl="0" marL="0" rtl="0" algn="ctr">
              <a:spcBef>
                <a:spcPts val="0"/>
              </a:spcBef>
              <a:spcAft>
                <a:spcPts val="0"/>
              </a:spcAft>
              <a:buNone/>
            </a:pPr>
            <a:r>
              <a:t/>
            </a:r>
            <a:endParaRPr>
              <a:solidFill>
                <a:srgbClr val="F8F9FA"/>
              </a:solidFill>
            </a:endParaRPr>
          </a:p>
        </p:txBody>
      </p:sp>
      <p:sp>
        <p:nvSpPr>
          <p:cNvPr id="2790" name="Google Shape;2790;p276"/>
          <p:cNvSpPr txBox="1"/>
          <p:nvPr/>
        </p:nvSpPr>
        <p:spPr>
          <a:xfrm>
            <a:off x="7219700" y="1506984"/>
            <a:ext cx="1467300" cy="6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8F9FA"/>
                </a:solidFill>
              </a:rPr>
              <a:t>ANS</a:t>
            </a:r>
            <a:endParaRPr>
              <a:solidFill>
                <a:srgbClr val="F8F9FA"/>
              </a:solidFill>
            </a:endParaRPr>
          </a:p>
          <a:p>
            <a:pPr indent="0" lvl="0" marL="0" rtl="0" algn="ctr">
              <a:spcBef>
                <a:spcPts val="0"/>
              </a:spcBef>
              <a:spcAft>
                <a:spcPts val="0"/>
              </a:spcAft>
              <a:buNone/>
            </a:pPr>
            <a:r>
              <a:rPr lang="en" sz="800">
                <a:solidFill>
                  <a:srgbClr val="F8F9FA"/>
                </a:solidFill>
              </a:rPr>
              <a:t>(</a:t>
            </a:r>
            <a:r>
              <a:rPr lang="en" sz="800">
                <a:solidFill>
                  <a:srgbClr val="F8F9FA"/>
                </a:solidFill>
              </a:rPr>
              <a:t>authoritative</a:t>
            </a:r>
            <a:r>
              <a:rPr lang="en" sz="800">
                <a:solidFill>
                  <a:srgbClr val="F8F9FA"/>
                </a:solidFill>
              </a:rPr>
              <a:t> name server)</a:t>
            </a:r>
            <a:endParaRPr sz="800">
              <a:solidFill>
                <a:srgbClr val="F8F9FA"/>
              </a:solidFill>
            </a:endParaRPr>
          </a:p>
        </p:txBody>
      </p:sp>
      <p:pic>
        <p:nvPicPr>
          <p:cNvPr id="2791" name="Google Shape;2791;p276"/>
          <p:cNvPicPr preferRelativeResize="0"/>
          <p:nvPr/>
        </p:nvPicPr>
        <p:blipFill rotWithShape="1">
          <a:blip r:embed="rId3">
            <a:alphaModFix/>
          </a:blip>
          <a:srcRect b="0" l="26754" r="27683" t="0"/>
          <a:stretch/>
        </p:blipFill>
        <p:spPr>
          <a:xfrm>
            <a:off x="389525" y="3630901"/>
            <a:ext cx="992700" cy="1006616"/>
          </a:xfrm>
          <a:prstGeom prst="rect">
            <a:avLst/>
          </a:prstGeom>
          <a:noFill/>
          <a:ln>
            <a:noFill/>
          </a:ln>
        </p:spPr>
      </p:pic>
      <p:sp>
        <p:nvSpPr>
          <p:cNvPr id="2792" name="Google Shape;2792;p276"/>
          <p:cNvSpPr txBox="1"/>
          <p:nvPr/>
        </p:nvSpPr>
        <p:spPr>
          <a:xfrm>
            <a:off x="240425" y="4603600"/>
            <a:ext cx="1467300" cy="4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8F9FA"/>
                </a:solidFill>
              </a:rPr>
              <a:t>server</a:t>
            </a:r>
            <a:endParaRPr>
              <a:solidFill>
                <a:srgbClr val="F8F9FA"/>
              </a:solidFill>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6" name="Shape 2796"/>
        <p:cNvGrpSpPr/>
        <p:nvPr/>
      </p:nvGrpSpPr>
      <p:grpSpPr>
        <a:xfrm>
          <a:off x="0" y="0"/>
          <a:ext cx="0" cy="0"/>
          <a:chOff x="0" y="0"/>
          <a:chExt cx="0" cy="0"/>
        </a:xfrm>
      </p:grpSpPr>
      <p:sp>
        <p:nvSpPr>
          <p:cNvPr id="2797" name="Google Shape;2797;p2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DNS works</a:t>
            </a:r>
            <a:endParaRPr/>
          </a:p>
        </p:txBody>
      </p:sp>
      <p:sp>
        <p:nvSpPr>
          <p:cNvPr id="2798" name="Google Shape;2798;p277"/>
          <p:cNvSpPr txBox="1"/>
          <p:nvPr>
            <p:ph idx="1" type="body"/>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pic>
        <p:nvPicPr>
          <p:cNvPr id="2799" name="Google Shape;2799;p277"/>
          <p:cNvPicPr preferRelativeResize="0"/>
          <p:nvPr/>
        </p:nvPicPr>
        <p:blipFill rotWithShape="1">
          <a:blip r:embed="rId3">
            <a:alphaModFix/>
          </a:blip>
          <a:srcRect b="0" l="26754" r="27683" t="0"/>
          <a:stretch/>
        </p:blipFill>
        <p:spPr>
          <a:xfrm>
            <a:off x="7494600" y="583576"/>
            <a:ext cx="992700" cy="1006616"/>
          </a:xfrm>
          <a:prstGeom prst="rect">
            <a:avLst/>
          </a:prstGeom>
          <a:noFill/>
          <a:ln>
            <a:noFill/>
          </a:ln>
        </p:spPr>
      </p:pic>
      <p:pic>
        <p:nvPicPr>
          <p:cNvPr id="2800" name="Google Shape;2800;p277"/>
          <p:cNvPicPr preferRelativeResize="0"/>
          <p:nvPr/>
        </p:nvPicPr>
        <p:blipFill rotWithShape="1">
          <a:blip r:embed="rId3">
            <a:alphaModFix/>
          </a:blip>
          <a:srcRect b="0" l="26754" r="27683" t="0"/>
          <a:stretch/>
        </p:blipFill>
        <p:spPr>
          <a:xfrm>
            <a:off x="7494600" y="2099876"/>
            <a:ext cx="992700" cy="1006616"/>
          </a:xfrm>
          <a:prstGeom prst="rect">
            <a:avLst/>
          </a:prstGeom>
          <a:noFill/>
          <a:ln>
            <a:noFill/>
          </a:ln>
        </p:spPr>
      </p:pic>
      <p:pic>
        <p:nvPicPr>
          <p:cNvPr id="2801" name="Google Shape;2801;p277"/>
          <p:cNvPicPr preferRelativeResize="0"/>
          <p:nvPr/>
        </p:nvPicPr>
        <p:blipFill rotWithShape="1">
          <a:blip r:embed="rId3">
            <a:alphaModFix/>
          </a:blip>
          <a:srcRect b="0" l="26754" r="27683" t="0"/>
          <a:stretch/>
        </p:blipFill>
        <p:spPr>
          <a:xfrm>
            <a:off x="7494600" y="3690826"/>
            <a:ext cx="992700" cy="1006616"/>
          </a:xfrm>
          <a:prstGeom prst="rect">
            <a:avLst/>
          </a:prstGeom>
          <a:noFill/>
          <a:ln>
            <a:noFill/>
          </a:ln>
        </p:spPr>
      </p:pic>
      <p:pic>
        <p:nvPicPr>
          <p:cNvPr id="2802" name="Google Shape;2802;p277"/>
          <p:cNvPicPr preferRelativeResize="0"/>
          <p:nvPr/>
        </p:nvPicPr>
        <p:blipFill rotWithShape="1">
          <a:blip r:embed="rId3">
            <a:alphaModFix/>
          </a:blip>
          <a:srcRect b="0" l="26754" r="27683" t="0"/>
          <a:stretch/>
        </p:blipFill>
        <p:spPr>
          <a:xfrm>
            <a:off x="4162712" y="2036276"/>
            <a:ext cx="992700" cy="1006616"/>
          </a:xfrm>
          <a:prstGeom prst="rect">
            <a:avLst/>
          </a:prstGeom>
          <a:noFill/>
          <a:ln>
            <a:noFill/>
          </a:ln>
        </p:spPr>
      </p:pic>
      <p:grpSp>
        <p:nvGrpSpPr>
          <p:cNvPr id="2803" name="Google Shape;2803;p277"/>
          <p:cNvGrpSpPr/>
          <p:nvPr/>
        </p:nvGrpSpPr>
        <p:grpSpPr>
          <a:xfrm>
            <a:off x="1248038" y="2188113"/>
            <a:ext cx="790176" cy="523250"/>
            <a:chOff x="2666325" y="4298650"/>
            <a:chExt cx="790176" cy="523250"/>
          </a:xfrm>
        </p:grpSpPr>
        <p:pic>
          <p:nvPicPr>
            <p:cNvPr id="2804" name="Google Shape;2804;p277"/>
            <p:cNvPicPr preferRelativeResize="0"/>
            <p:nvPr/>
          </p:nvPicPr>
          <p:blipFill rotWithShape="1">
            <a:blip r:embed="rId4">
              <a:alphaModFix/>
            </a:blip>
            <a:srcRect b="7747" l="12647" r="11801" t="6452"/>
            <a:stretch/>
          </p:blipFill>
          <p:spPr>
            <a:xfrm>
              <a:off x="2666325" y="4298650"/>
              <a:ext cx="790176" cy="523250"/>
            </a:xfrm>
            <a:prstGeom prst="rect">
              <a:avLst/>
            </a:prstGeom>
            <a:noFill/>
            <a:ln>
              <a:noFill/>
            </a:ln>
          </p:spPr>
        </p:pic>
        <p:sp>
          <p:nvSpPr>
            <p:cNvPr id="2805" name="Google Shape;2805;p277"/>
            <p:cNvSpPr txBox="1"/>
            <p:nvPr/>
          </p:nvSpPr>
          <p:spPr>
            <a:xfrm>
              <a:off x="2875538" y="4298650"/>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sp>
        <p:nvSpPr>
          <p:cNvPr id="2806" name="Google Shape;2806;p277"/>
          <p:cNvSpPr txBox="1"/>
          <p:nvPr/>
        </p:nvSpPr>
        <p:spPr>
          <a:xfrm>
            <a:off x="3925388" y="2944775"/>
            <a:ext cx="1467300" cy="4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8F9FA"/>
                </a:solidFill>
              </a:rPr>
              <a:t>Resolver</a:t>
            </a:r>
            <a:endParaRPr>
              <a:solidFill>
                <a:srgbClr val="F8F9FA"/>
              </a:solidFill>
            </a:endParaRPr>
          </a:p>
        </p:txBody>
      </p:sp>
      <p:sp>
        <p:nvSpPr>
          <p:cNvPr id="2807" name="Google Shape;2807;p277"/>
          <p:cNvSpPr txBox="1"/>
          <p:nvPr/>
        </p:nvSpPr>
        <p:spPr>
          <a:xfrm>
            <a:off x="7257300" y="4637525"/>
            <a:ext cx="1467300" cy="4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8F9FA"/>
                </a:solidFill>
              </a:rPr>
              <a:t>ROOT</a:t>
            </a:r>
            <a:endParaRPr>
              <a:solidFill>
                <a:srgbClr val="F8F9FA"/>
              </a:solidFill>
            </a:endParaRPr>
          </a:p>
        </p:txBody>
      </p:sp>
      <p:sp>
        <p:nvSpPr>
          <p:cNvPr id="2808" name="Google Shape;2808;p277"/>
          <p:cNvSpPr txBox="1"/>
          <p:nvPr/>
        </p:nvSpPr>
        <p:spPr>
          <a:xfrm>
            <a:off x="7219700" y="3106500"/>
            <a:ext cx="1467300" cy="4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8F9FA"/>
                </a:solidFill>
              </a:rPr>
              <a:t>TLD1</a:t>
            </a:r>
            <a:endParaRPr>
              <a:solidFill>
                <a:srgbClr val="F8F9FA"/>
              </a:solidFill>
            </a:endParaRPr>
          </a:p>
        </p:txBody>
      </p:sp>
      <p:sp>
        <p:nvSpPr>
          <p:cNvPr id="2809" name="Google Shape;2809;p277"/>
          <p:cNvSpPr txBox="1"/>
          <p:nvPr/>
        </p:nvSpPr>
        <p:spPr>
          <a:xfrm>
            <a:off x="7219700" y="1506963"/>
            <a:ext cx="1467300" cy="4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8F9FA"/>
                </a:solidFill>
              </a:rPr>
              <a:t>ANS1</a:t>
            </a:r>
            <a:endParaRPr>
              <a:solidFill>
                <a:srgbClr val="F8F9FA"/>
              </a:solidFill>
            </a:endParaRPr>
          </a:p>
        </p:txBody>
      </p:sp>
      <p:pic>
        <p:nvPicPr>
          <p:cNvPr id="2810" name="Google Shape;2810;p277"/>
          <p:cNvPicPr preferRelativeResize="0"/>
          <p:nvPr/>
        </p:nvPicPr>
        <p:blipFill rotWithShape="1">
          <a:blip r:embed="rId3">
            <a:alphaModFix/>
          </a:blip>
          <a:srcRect b="0" l="26754" r="27683" t="0"/>
          <a:stretch/>
        </p:blipFill>
        <p:spPr>
          <a:xfrm>
            <a:off x="506013" y="3657525"/>
            <a:ext cx="812873" cy="887891"/>
          </a:xfrm>
          <a:prstGeom prst="rect">
            <a:avLst/>
          </a:prstGeom>
          <a:noFill/>
          <a:ln>
            <a:noFill/>
          </a:ln>
        </p:spPr>
      </p:pic>
      <p:sp>
        <p:nvSpPr>
          <p:cNvPr id="2811" name="Google Shape;2811;p277"/>
          <p:cNvSpPr txBox="1"/>
          <p:nvPr/>
        </p:nvSpPr>
        <p:spPr>
          <a:xfrm>
            <a:off x="311700" y="4484875"/>
            <a:ext cx="1552200" cy="3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8F9FA"/>
                </a:solidFill>
              </a:rPr>
              <a:t>Google.com</a:t>
            </a:r>
            <a:endParaRPr>
              <a:solidFill>
                <a:srgbClr val="F8F9FA"/>
              </a:solidFill>
            </a:endParaRPr>
          </a:p>
          <a:p>
            <a:pPr indent="0" lvl="0" marL="0" rtl="0" algn="ctr">
              <a:spcBef>
                <a:spcPts val="0"/>
              </a:spcBef>
              <a:spcAft>
                <a:spcPts val="0"/>
              </a:spcAft>
              <a:buNone/>
            </a:pPr>
            <a:r>
              <a:rPr lang="en">
                <a:solidFill>
                  <a:srgbClr val="F8F9FA"/>
                </a:solidFill>
              </a:rPr>
              <a:t>(142.251.40.46)</a:t>
            </a:r>
            <a:endParaRPr>
              <a:solidFill>
                <a:srgbClr val="F8F9FA"/>
              </a:solidFill>
            </a:endParaRPr>
          </a:p>
          <a:p>
            <a:pPr indent="0" lvl="0" marL="0" rtl="0" algn="ctr">
              <a:spcBef>
                <a:spcPts val="0"/>
              </a:spcBef>
              <a:spcAft>
                <a:spcPts val="0"/>
              </a:spcAft>
              <a:buNone/>
            </a:pPr>
            <a:r>
              <a:t/>
            </a:r>
            <a:endParaRPr>
              <a:solidFill>
                <a:srgbClr val="F8F9FA"/>
              </a:solidFill>
            </a:endParaRPr>
          </a:p>
          <a:p>
            <a:pPr indent="0" lvl="0" marL="0" rtl="0" algn="ctr">
              <a:spcBef>
                <a:spcPts val="0"/>
              </a:spcBef>
              <a:spcAft>
                <a:spcPts val="0"/>
              </a:spcAft>
              <a:buNone/>
            </a:pPr>
            <a:r>
              <a:t/>
            </a:r>
            <a:endParaRPr>
              <a:solidFill>
                <a:srgbClr val="F8F9FA"/>
              </a:solidFill>
            </a:endParaRPr>
          </a:p>
          <a:p>
            <a:pPr indent="0" lvl="0" marL="0" rtl="0" algn="ctr">
              <a:spcBef>
                <a:spcPts val="0"/>
              </a:spcBef>
              <a:spcAft>
                <a:spcPts val="0"/>
              </a:spcAft>
              <a:buNone/>
            </a:pPr>
            <a:r>
              <a:t/>
            </a:r>
            <a:endParaRPr>
              <a:solidFill>
                <a:srgbClr val="F8F9FA"/>
              </a:solidFill>
            </a:endParaRPr>
          </a:p>
        </p:txBody>
      </p:sp>
      <p:cxnSp>
        <p:nvCxnSpPr>
          <p:cNvPr id="2812" name="Google Shape;2812;p277"/>
          <p:cNvCxnSpPr/>
          <p:nvPr/>
        </p:nvCxnSpPr>
        <p:spPr>
          <a:xfrm flipH="1" rot="10800000">
            <a:off x="2232475" y="2280575"/>
            <a:ext cx="1597500" cy="6900"/>
          </a:xfrm>
          <a:prstGeom prst="straightConnector1">
            <a:avLst/>
          </a:prstGeom>
          <a:noFill/>
          <a:ln cap="flat" cmpd="sng" w="19050">
            <a:solidFill>
              <a:srgbClr val="F8F9FA"/>
            </a:solidFill>
            <a:prstDash val="solid"/>
            <a:round/>
            <a:headEnd len="med" w="med" type="none"/>
            <a:tailEnd len="med" w="med" type="triangle"/>
          </a:ln>
        </p:spPr>
      </p:cxnSp>
      <p:sp>
        <p:nvSpPr>
          <p:cNvPr id="2813" name="Google Shape;2813;p277"/>
          <p:cNvSpPr txBox="1"/>
          <p:nvPr/>
        </p:nvSpPr>
        <p:spPr>
          <a:xfrm>
            <a:off x="2402175" y="1801450"/>
            <a:ext cx="1248600" cy="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8F9FA"/>
                </a:solidFill>
              </a:rPr>
              <a:t>What is the IP of google.com (1)</a:t>
            </a:r>
            <a:endParaRPr sz="1000">
              <a:solidFill>
                <a:srgbClr val="F8F9FA"/>
              </a:solidFill>
            </a:endParaRPr>
          </a:p>
        </p:txBody>
      </p:sp>
      <p:cxnSp>
        <p:nvCxnSpPr>
          <p:cNvPr id="2814" name="Google Shape;2814;p277"/>
          <p:cNvCxnSpPr/>
          <p:nvPr/>
        </p:nvCxnSpPr>
        <p:spPr>
          <a:xfrm>
            <a:off x="5306200" y="3003175"/>
            <a:ext cx="2141100" cy="1509300"/>
          </a:xfrm>
          <a:prstGeom prst="straightConnector1">
            <a:avLst/>
          </a:prstGeom>
          <a:noFill/>
          <a:ln cap="flat" cmpd="sng" w="19050">
            <a:solidFill>
              <a:srgbClr val="F8F9FA"/>
            </a:solidFill>
            <a:prstDash val="solid"/>
            <a:round/>
            <a:headEnd len="med" w="med" type="none"/>
            <a:tailEnd len="med" w="med" type="triangle"/>
          </a:ln>
        </p:spPr>
      </p:cxnSp>
      <p:sp>
        <p:nvSpPr>
          <p:cNvPr id="2815" name="Google Shape;2815;p277"/>
          <p:cNvSpPr txBox="1"/>
          <p:nvPr/>
        </p:nvSpPr>
        <p:spPr>
          <a:xfrm rot="2141902">
            <a:off x="5807840" y="3392658"/>
            <a:ext cx="1467307" cy="41144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8F9FA"/>
                </a:solidFill>
              </a:rPr>
              <a:t>Where is the .COM servers (2)</a:t>
            </a:r>
            <a:endParaRPr sz="1000">
              <a:solidFill>
                <a:srgbClr val="F8F9FA"/>
              </a:solidFill>
            </a:endParaRPr>
          </a:p>
        </p:txBody>
      </p:sp>
      <p:cxnSp>
        <p:nvCxnSpPr>
          <p:cNvPr id="2816" name="Google Shape;2816;p277"/>
          <p:cNvCxnSpPr/>
          <p:nvPr/>
        </p:nvCxnSpPr>
        <p:spPr>
          <a:xfrm>
            <a:off x="5155400" y="3277725"/>
            <a:ext cx="2141100" cy="1509300"/>
          </a:xfrm>
          <a:prstGeom prst="straightConnector1">
            <a:avLst/>
          </a:prstGeom>
          <a:noFill/>
          <a:ln cap="flat" cmpd="sng" w="19050">
            <a:solidFill>
              <a:srgbClr val="F8F9FA"/>
            </a:solidFill>
            <a:prstDash val="solid"/>
            <a:round/>
            <a:headEnd len="med" w="med" type="triangle"/>
            <a:tailEnd len="med" w="med" type="none"/>
          </a:ln>
        </p:spPr>
      </p:cxnSp>
      <p:sp>
        <p:nvSpPr>
          <p:cNvPr id="2817" name="Google Shape;2817;p277"/>
          <p:cNvSpPr txBox="1"/>
          <p:nvPr/>
        </p:nvSpPr>
        <p:spPr>
          <a:xfrm rot="2141902">
            <a:off x="5401990" y="3988420"/>
            <a:ext cx="1467307" cy="41144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8F9FA"/>
                </a:solidFill>
              </a:rPr>
              <a:t>Here is a TLD server TLD1  (3)</a:t>
            </a:r>
            <a:endParaRPr sz="1000">
              <a:solidFill>
                <a:srgbClr val="F8F9FA"/>
              </a:solidFill>
            </a:endParaRPr>
          </a:p>
        </p:txBody>
      </p:sp>
      <p:cxnSp>
        <p:nvCxnSpPr>
          <p:cNvPr id="2818" name="Google Shape;2818;p277"/>
          <p:cNvCxnSpPr/>
          <p:nvPr/>
        </p:nvCxnSpPr>
        <p:spPr>
          <a:xfrm rot="-2090232">
            <a:off x="5492611" y="1966866"/>
            <a:ext cx="1737253" cy="1211953"/>
          </a:xfrm>
          <a:prstGeom prst="straightConnector1">
            <a:avLst/>
          </a:prstGeom>
          <a:noFill/>
          <a:ln cap="flat" cmpd="sng" w="19050">
            <a:solidFill>
              <a:srgbClr val="F8F9FA"/>
            </a:solidFill>
            <a:prstDash val="solid"/>
            <a:round/>
            <a:headEnd len="med" w="med" type="none"/>
            <a:tailEnd len="med" w="med" type="triangle"/>
          </a:ln>
        </p:spPr>
      </p:cxnSp>
      <p:cxnSp>
        <p:nvCxnSpPr>
          <p:cNvPr id="2819" name="Google Shape;2819;p277"/>
          <p:cNvCxnSpPr/>
          <p:nvPr/>
        </p:nvCxnSpPr>
        <p:spPr>
          <a:xfrm rot="-2090232">
            <a:off x="5523628" y="2213742"/>
            <a:ext cx="1737253" cy="1211953"/>
          </a:xfrm>
          <a:prstGeom prst="straightConnector1">
            <a:avLst/>
          </a:prstGeom>
          <a:noFill/>
          <a:ln cap="flat" cmpd="sng" w="19050">
            <a:solidFill>
              <a:srgbClr val="F8F9FA"/>
            </a:solidFill>
            <a:prstDash val="solid"/>
            <a:round/>
            <a:headEnd len="med" w="med" type="triangle"/>
            <a:tailEnd len="med" w="med" type="none"/>
          </a:ln>
        </p:spPr>
      </p:cxnSp>
      <p:sp>
        <p:nvSpPr>
          <p:cNvPr id="2820" name="Google Shape;2820;p277"/>
          <p:cNvSpPr txBox="1"/>
          <p:nvPr/>
        </p:nvSpPr>
        <p:spPr>
          <a:xfrm rot="511">
            <a:off x="5316700" y="2100088"/>
            <a:ext cx="2016600" cy="49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8F9FA"/>
                </a:solidFill>
              </a:rPr>
              <a:t>Where is the Authoritative name server of google.com (4)</a:t>
            </a:r>
            <a:endParaRPr sz="1000">
              <a:solidFill>
                <a:srgbClr val="F8F9FA"/>
              </a:solidFill>
            </a:endParaRPr>
          </a:p>
        </p:txBody>
      </p:sp>
      <p:sp>
        <p:nvSpPr>
          <p:cNvPr id="2821" name="Google Shape;2821;p277"/>
          <p:cNvSpPr txBox="1"/>
          <p:nvPr/>
        </p:nvSpPr>
        <p:spPr>
          <a:xfrm rot="622">
            <a:off x="5614300" y="2775875"/>
            <a:ext cx="1658700" cy="49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8F9FA"/>
                </a:solidFill>
              </a:rPr>
              <a:t>Here it is ANS1 (5)</a:t>
            </a:r>
            <a:endParaRPr sz="1000">
              <a:solidFill>
                <a:srgbClr val="F8F9FA"/>
              </a:solidFill>
            </a:endParaRPr>
          </a:p>
        </p:txBody>
      </p:sp>
      <p:cxnSp>
        <p:nvCxnSpPr>
          <p:cNvPr id="2822" name="Google Shape;2822;p277"/>
          <p:cNvCxnSpPr/>
          <p:nvPr/>
        </p:nvCxnSpPr>
        <p:spPr>
          <a:xfrm flipH="1" rot="10800000">
            <a:off x="5082500" y="647950"/>
            <a:ext cx="2286900" cy="1153500"/>
          </a:xfrm>
          <a:prstGeom prst="straightConnector1">
            <a:avLst/>
          </a:prstGeom>
          <a:noFill/>
          <a:ln cap="flat" cmpd="sng" w="19050">
            <a:solidFill>
              <a:srgbClr val="F8F9FA"/>
            </a:solidFill>
            <a:prstDash val="solid"/>
            <a:round/>
            <a:headEnd len="med" w="med" type="none"/>
            <a:tailEnd len="med" w="med" type="triangle"/>
          </a:ln>
        </p:spPr>
      </p:cxnSp>
      <p:sp>
        <p:nvSpPr>
          <p:cNvPr id="2823" name="Google Shape;2823;p277"/>
          <p:cNvSpPr txBox="1"/>
          <p:nvPr/>
        </p:nvSpPr>
        <p:spPr>
          <a:xfrm rot="-1644455">
            <a:off x="5029632" y="979817"/>
            <a:ext cx="2016436" cy="261917"/>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8F9FA"/>
                </a:solidFill>
              </a:rPr>
              <a:t>What is the IP of google.com (6)</a:t>
            </a:r>
            <a:endParaRPr sz="1000">
              <a:solidFill>
                <a:srgbClr val="F8F9FA"/>
              </a:solidFill>
            </a:endParaRPr>
          </a:p>
        </p:txBody>
      </p:sp>
      <p:cxnSp>
        <p:nvCxnSpPr>
          <p:cNvPr id="2824" name="Google Shape;2824;p277"/>
          <p:cNvCxnSpPr/>
          <p:nvPr/>
        </p:nvCxnSpPr>
        <p:spPr>
          <a:xfrm flipH="1" rot="10800000">
            <a:off x="5272500" y="1024484"/>
            <a:ext cx="2103600" cy="1011300"/>
          </a:xfrm>
          <a:prstGeom prst="straightConnector1">
            <a:avLst/>
          </a:prstGeom>
          <a:noFill/>
          <a:ln cap="flat" cmpd="sng" w="19050">
            <a:solidFill>
              <a:srgbClr val="F8F9FA"/>
            </a:solidFill>
            <a:prstDash val="solid"/>
            <a:round/>
            <a:headEnd len="med" w="med" type="triangle"/>
            <a:tailEnd len="med" w="med" type="none"/>
          </a:ln>
        </p:spPr>
      </p:cxnSp>
      <p:sp>
        <p:nvSpPr>
          <p:cNvPr id="2825" name="Google Shape;2825;p277"/>
          <p:cNvSpPr txBox="1"/>
          <p:nvPr/>
        </p:nvSpPr>
        <p:spPr>
          <a:xfrm rot="-1644503">
            <a:off x="5746323" y="1531665"/>
            <a:ext cx="1394653" cy="26191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8F9FA"/>
                </a:solidFill>
              </a:rPr>
              <a:t>Its 142.251.40.46 (7)</a:t>
            </a:r>
            <a:endParaRPr sz="1000">
              <a:solidFill>
                <a:srgbClr val="F8F9FA"/>
              </a:solidFill>
            </a:endParaRPr>
          </a:p>
        </p:txBody>
      </p:sp>
      <p:cxnSp>
        <p:nvCxnSpPr>
          <p:cNvPr id="2826" name="Google Shape;2826;p277"/>
          <p:cNvCxnSpPr/>
          <p:nvPr/>
        </p:nvCxnSpPr>
        <p:spPr>
          <a:xfrm flipH="1" rot="10800000">
            <a:off x="2261400" y="2587925"/>
            <a:ext cx="1597500" cy="6900"/>
          </a:xfrm>
          <a:prstGeom prst="straightConnector1">
            <a:avLst/>
          </a:prstGeom>
          <a:noFill/>
          <a:ln cap="flat" cmpd="sng" w="19050">
            <a:solidFill>
              <a:srgbClr val="F8F9FA"/>
            </a:solidFill>
            <a:prstDash val="solid"/>
            <a:round/>
            <a:headEnd len="med" w="med" type="triangle"/>
            <a:tailEnd len="med" w="med" type="none"/>
          </a:ln>
        </p:spPr>
      </p:cxnSp>
      <p:sp>
        <p:nvSpPr>
          <p:cNvPr id="2827" name="Google Shape;2827;p277"/>
          <p:cNvSpPr txBox="1"/>
          <p:nvPr/>
        </p:nvSpPr>
        <p:spPr>
          <a:xfrm>
            <a:off x="2362876" y="2579625"/>
            <a:ext cx="13944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8F9FA"/>
                </a:solidFill>
              </a:rPr>
              <a:t>Its 142.251.40.46 (8)</a:t>
            </a:r>
            <a:endParaRPr sz="1000">
              <a:solidFill>
                <a:srgbClr val="F8F9FA"/>
              </a:solidFill>
            </a:endParaRPr>
          </a:p>
        </p:txBody>
      </p:sp>
      <p:cxnSp>
        <p:nvCxnSpPr>
          <p:cNvPr id="2828" name="Google Shape;2828;p277"/>
          <p:cNvCxnSpPr/>
          <p:nvPr/>
        </p:nvCxnSpPr>
        <p:spPr>
          <a:xfrm flipH="1" rot="10800000">
            <a:off x="746425" y="2863425"/>
            <a:ext cx="570300" cy="753300"/>
          </a:xfrm>
          <a:prstGeom prst="straightConnector1">
            <a:avLst/>
          </a:prstGeom>
          <a:noFill/>
          <a:ln cap="flat" cmpd="sng" w="19050">
            <a:solidFill>
              <a:srgbClr val="F8F9FA"/>
            </a:solidFill>
            <a:prstDash val="solid"/>
            <a:round/>
            <a:headEnd len="med" w="med" type="triangle"/>
            <a:tailEnd len="med" w="med" type="none"/>
          </a:ln>
        </p:spPr>
      </p:cxnSp>
      <p:sp>
        <p:nvSpPr>
          <p:cNvPr id="2829" name="Google Shape;2829;p277"/>
          <p:cNvSpPr txBox="1"/>
          <p:nvPr/>
        </p:nvSpPr>
        <p:spPr>
          <a:xfrm rot="-3128928">
            <a:off x="215266" y="2980560"/>
            <a:ext cx="1394365" cy="2621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8F9FA"/>
                </a:solidFill>
              </a:rPr>
              <a:t>TCP handshake (9)</a:t>
            </a:r>
            <a:endParaRPr sz="1000">
              <a:solidFill>
                <a:srgbClr val="F8F9FA"/>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2"/>
                                        </p:tgtEl>
                                        <p:attrNameLst>
                                          <p:attrName>style.visibility</p:attrName>
                                        </p:attrNameLst>
                                      </p:cBhvr>
                                      <p:to>
                                        <p:strVal val="visible"/>
                                      </p:to>
                                    </p:set>
                                    <p:animEffect filter="fade" transition="in">
                                      <p:cBhvr>
                                        <p:cTn dur="1000"/>
                                        <p:tgtEl>
                                          <p:spTgt spid="2812"/>
                                        </p:tgtEl>
                                      </p:cBhvr>
                                    </p:animEffect>
                                  </p:childTnLst>
                                </p:cTn>
                              </p:par>
                              <p:par>
                                <p:cTn fill="hold" nodeType="withEffect" presetClass="entr" presetID="10" presetSubtype="0">
                                  <p:stCondLst>
                                    <p:cond delay="0"/>
                                  </p:stCondLst>
                                  <p:childTnLst>
                                    <p:set>
                                      <p:cBhvr>
                                        <p:cTn dur="1" fill="hold">
                                          <p:stCondLst>
                                            <p:cond delay="0"/>
                                          </p:stCondLst>
                                        </p:cTn>
                                        <p:tgtEl>
                                          <p:spTgt spid="2813"/>
                                        </p:tgtEl>
                                        <p:attrNameLst>
                                          <p:attrName>style.visibility</p:attrName>
                                        </p:attrNameLst>
                                      </p:cBhvr>
                                      <p:to>
                                        <p:strVal val="visible"/>
                                      </p:to>
                                    </p:set>
                                    <p:animEffect filter="fade" transition="in">
                                      <p:cBhvr>
                                        <p:cTn dur="1000"/>
                                        <p:tgtEl>
                                          <p:spTgt spid="28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5"/>
                                        </p:tgtEl>
                                        <p:attrNameLst>
                                          <p:attrName>style.visibility</p:attrName>
                                        </p:attrNameLst>
                                      </p:cBhvr>
                                      <p:to>
                                        <p:strVal val="visible"/>
                                      </p:to>
                                    </p:set>
                                    <p:animEffect filter="fade" transition="in">
                                      <p:cBhvr>
                                        <p:cTn dur="1000"/>
                                        <p:tgtEl>
                                          <p:spTgt spid="2815"/>
                                        </p:tgtEl>
                                      </p:cBhvr>
                                    </p:animEffect>
                                  </p:childTnLst>
                                </p:cTn>
                              </p:par>
                              <p:par>
                                <p:cTn fill="hold" nodeType="withEffect" presetClass="entr" presetID="10" presetSubtype="0">
                                  <p:stCondLst>
                                    <p:cond delay="0"/>
                                  </p:stCondLst>
                                  <p:childTnLst>
                                    <p:set>
                                      <p:cBhvr>
                                        <p:cTn dur="1" fill="hold">
                                          <p:stCondLst>
                                            <p:cond delay="0"/>
                                          </p:stCondLst>
                                        </p:cTn>
                                        <p:tgtEl>
                                          <p:spTgt spid="2814"/>
                                        </p:tgtEl>
                                        <p:attrNameLst>
                                          <p:attrName>style.visibility</p:attrName>
                                        </p:attrNameLst>
                                      </p:cBhvr>
                                      <p:to>
                                        <p:strVal val="visible"/>
                                      </p:to>
                                    </p:set>
                                    <p:animEffect filter="fade" transition="in">
                                      <p:cBhvr>
                                        <p:cTn dur="1000"/>
                                        <p:tgtEl>
                                          <p:spTgt spid="28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6"/>
                                        </p:tgtEl>
                                        <p:attrNameLst>
                                          <p:attrName>style.visibility</p:attrName>
                                        </p:attrNameLst>
                                      </p:cBhvr>
                                      <p:to>
                                        <p:strVal val="visible"/>
                                      </p:to>
                                    </p:set>
                                    <p:animEffect filter="fade" transition="in">
                                      <p:cBhvr>
                                        <p:cTn dur="1000"/>
                                        <p:tgtEl>
                                          <p:spTgt spid="2816"/>
                                        </p:tgtEl>
                                      </p:cBhvr>
                                    </p:animEffect>
                                  </p:childTnLst>
                                </p:cTn>
                              </p:par>
                              <p:par>
                                <p:cTn fill="hold" nodeType="withEffect" presetClass="entr" presetID="10" presetSubtype="0">
                                  <p:stCondLst>
                                    <p:cond delay="0"/>
                                  </p:stCondLst>
                                  <p:childTnLst>
                                    <p:set>
                                      <p:cBhvr>
                                        <p:cTn dur="1" fill="hold">
                                          <p:stCondLst>
                                            <p:cond delay="0"/>
                                          </p:stCondLst>
                                        </p:cTn>
                                        <p:tgtEl>
                                          <p:spTgt spid="2817"/>
                                        </p:tgtEl>
                                        <p:attrNameLst>
                                          <p:attrName>style.visibility</p:attrName>
                                        </p:attrNameLst>
                                      </p:cBhvr>
                                      <p:to>
                                        <p:strVal val="visible"/>
                                      </p:to>
                                    </p:set>
                                    <p:animEffect filter="fade" transition="in">
                                      <p:cBhvr>
                                        <p:cTn dur="1000"/>
                                        <p:tgtEl>
                                          <p:spTgt spid="28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8"/>
                                        </p:tgtEl>
                                        <p:attrNameLst>
                                          <p:attrName>style.visibility</p:attrName>
                                        </p:attrNameLst>
                                      </p:cBhvr>
                                      <p:to>
                                        <p:strVal val="visible"/>
                                      </p:to>
                                    </p:set>
                                    <p:animEffect filter="fade" transition="in">
                                      <p:cBhvr>
                                        <p:cTn dur="1000"/>
                                        <p:tgtEl>
                                          <p:spTgt spid="2818"/>
                                        </p:tgtEl>
                                      </p:cBhvr>
                                    </p:animEffect>
                                  </p:childTnLst>
                                </p:cTn>
                              </p:par>
                              <p:par>
                                <p:cTn fill="hold" nodeType="withEffect" presetClass="entr" presetID="10" presetSubtype="0">
                                  <p:stCondLst>
                                    <p:cond delay="0"/>
                                  </p:stCondLst>
                                  <p:childTnLst>
                                    <p:set>
                                      <p:cBhvr>
                                        <p:cTn dur="1" fill="hold">
                                          <p:stCondLst>
                                            <p:cond delay="0"/>
                                          </p:stCondLst>
                                        </p:cTn>
                                        <p:tgtEl>
                                          <p:spTgt spid="2820"/>
                                        </p:tgtEl>
                                        <p:attrNameLst>
                                          <p:attrName>style.visibility</p:attrName>
                                        </p:attrNameLst>
                                      </p:cBhvr>
                                      <p:to>
                                        <p:strVal val="visible"/>
                                      </p:to>
                                    </p:set>
                                    <p:animEffect filter="fade" transition="in">
                                      <p:cBhvr>
                                        <p:cTn dur="1000"/>
                                        <p:tgtEl>
                                          <p:spTgt spid="28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9"/>
                                        </p:tgtEl>
                                        <p:attrNameLst>
                                          <p:attrName>style.visibility</p:attrName>
                                        </p:attrNameLst>
                                      </p:cBhvr>
                                      <p:to>
                                        <p:strVal val="visible"/>
                                      </p:to>
                                    </p:set>
                                    <p:animEffect filter="fade" transition="in">
                                      <p:cBhvr>
                                        <p:cTn dur="1000"/>
                                        <p:tgtEl>
                                          <p:spTgt spid="2819"/>
                                        </p:tgtEl>
                                      </p:cBhvr>
                                    </p:animEffect>
                                  </p:childTnLst>
                                </p:cTn>
                              </p:par>
                              <p:par>
                                <p:cTn fill="hold" nodeType="withEffect" presetClass="entr" presetID="10" presetSubtype="0">
                                  <p:stCondLst>
                                    <p:cond delay="0"/>
                                  </p:stCondLst>
                                  <p:childTnLst>
                                    <p:set>
                                      <p:cBhvr>
                                        <p:cTn dur="1" fill="hold">
                                          <p:stCondLst>
                                            <p:cond delay="0"/>
                                          </p:stCondLst>
                                        </p:cTn>
                                        <p:tgtEl>
                                          <p:spTgt spid="2821"/>
                                        </p:tgtEl>
                                        <p:attrNameLst>
                                          <p:attrName>style.visibility</p:attrName>
                                        </p:attrNameLst>
                                      </p:cBhvr>
                                      <p:to>
                                        <p:strVal val="visible"/>
                                      </p:to>
                                    </p:set>
                                    <p:animEffect filter="fade" transition="in">
                                      <p:cBhvr>
                                        <p:cTn dur="1000"/>
                                        <p:tgtEl>
                                          <p:spTgt spid="28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2"/>
                                        </p:tgtEl>
                                        <p:attrNameLst>
                                          <p:attrName>style.visibility</p:attrName>
                                        </p:attrNameLst>
                                      </p:cBhvr>
                                      <p:to>
                                        <p:strVal val="visible"/>
                                      </p:to>
                                    </p:set>
                                    <p:animEffect filter="fade" transition="in">
                                      <p:cBhvr>
                                        <p:cTn dur="1000"/>
                                        <p:tgtEl>
                                          <p:spTgt spid="2822"/>
                                        </p:tgtEl>
                                      </p:cBhvr>
                                    </p:animEffect>
                                  </p:childTnLst>
                                </p:cTn>
                              </p:par>
                              <p:par>
                                <p:cTn fill="hold" nodeType="withEffect" presetClass="entr" presetID="10" presetSubtype="0">
                                  <p:stCondLst>
                                    <p:cond delay="0"/>
                                  </p:stCondLst>
                                  <p:childTnLst>
                                    <p:set>
                                      <p:cBhvr>
                                        <p:cTn dur="1" fill="hold">
                                          <p:stCondLst>
                                            <p:cond delay="0"/>
                                          </p:stCondLst>
                                        </p:cTn>
                                        <p:tgtEl>
                                          <p:spTgt spid="2823"/>
                                        </p:tgtEl>
                                        <p:attrNameLst>
                                          <p:attrName>style.visibility</p:attrName>
                                        </p:attrNameLst>
                                      </p:cBhvr>
                                      <p:to>
                                        <p:strVal val="visible"/>
                                      </p:to>
                                    </p:set>
                                    <p:animEffect filter="fade" transition="in">
                                      <p:cBhvr>
                                        <p:cTn dur="1000"/>
                                        <p:tgtEl>
                                          <p:spTgt spid="28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4"/>
                                        </p:tgtEl>
                                        <p:attrNameLst>
                                          <p:attrName>style.visibility</p:attrName>
                                        </p:attrNameLst>
                                      </p:cBhvr>
                                      <p:to>
                                        <p:strVal val="visible"/>
                                      </p:to>
                                    </p:set>
                                    <p:animEffect filter="fade" transition="in">
                                      <p:cBhvr>
                                        <p:cTn dur="1000"/>
                                        <p:tgtEl>
                                          <p:spTgt spid="2824"/>
                                        </p:tgtEl>
                                      </p:cBhvr>
                                    </p:animEffect>
                                  </p:childTnLst>
                                </p:cTn>
                              </p:par>
                              <p:par>
                                <p:cTn fill="hold" nodeType="withEffect" presetClass="entr" presetID="10" presetSubtype="0">
                                  <p:stCondLst>
                                    <p:cond delay="0"/>
                                  </p:stCondLst>
                                  <p:childTnLst>
                                    <p:set>
                                      <p:cBhvr>
                                        <p:cTn dur="1" fill="hold">
                                          <p:stCondLst>
                                            <p:cond delay="0"/>
                                          </p:stCondLst>
                                        </p:cTn>
                                        <p:tgtEl>
                                          <p:spTgt spid="2825"/>
                                        </p:tgtEl>
                                        <p:attrNameLst>
                                          <p:attrName>style.visibility</p:attrName>
                                        </p:attrNameLst>
                                      </p:cBhvr>
                                      <p:to>
                                        <p:strVal val="visible"/>
                                      </p:to>
                                    </p:set>
                                    <p:animEffect filter="fade" transition="in">
                                      <p:cBhvr>
                                        <p:cTn dur="1000"/>
                                        <p:tgtEl>
                                          <p:spTgt spid="28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7"/>
                                        </p:tgtEl>
                                        <p:attrNameLst>
                                          <p:attrName>style.visibility</p:attrName>
                                        </p:attrNameLst>
                                      </p:cBhvr>
                                      <p:to>
                                        <p:strVal val="visible"/>
                                      </p:to>
                                    </p:set>
                                    <p:animEffect filter="fade" transition="in">
                                      <p:cBhvr>
                                        <p:cTn dur="1000"/>
                                        <p:tgtEl>
                                          <p:spTgt spid="2827"/>
                                        </p:tgtEl>
                                      </p:cBhvr>
                                    </p:animEffect>
                                  </p:childTnLst>
                                </p:cTn>
                              </p:par>
                              <p:par>
                                <p:cTn fill="hold" nodeType="withEffect" presetClass="entr" presetID="10" presetSubtype="0">
                                  <p:stCondLst>
                                    <p:cond delay="0"/>
                                  </p:stCondLst>
                                  <p:childTnLst>
                                    <p:set>
                                      <p:cBhvr>
                                        <p:cTn dur="1" fill="hold">
                                          <p:stCondLst>
                                            <p:cond delay="0"/>
                                          </p:stCondLst>
                                        </p:cTn>
                                        <p:tgtEl>
                                          <p:spTgt spid="2826"/>
                                        </p:tgtEl>
                                        <p:attrNameLst>
                                          <p:attrName>style.visibility</p:attrName>
                                        </p:attrNameLst>
                                      </p:cBhvr>
                                      <p:to>
                                        <p:strVal val="visible"/>
                                      </p:to>
                                    </p:set>
                                    <p:animEffect filter="fade" transition="in">
                                      <p:cBhvr>
                                        <p:cTn dur="1000"/>
                                        <p:tgtEl>
                                          <p:spTgt spid="28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8"/>
                                        </p:tgtEl>
                                        <p:attrNameLst>
                                          <p:attrName>style.visibility</p:attrName>
                                        </p:attrNameLst>
                                      </p:cBhvr>
                                      <p:to>
                                        <p:strVal val="visible"/>
                                      </p:to>
                                    </p:set>
                                    <p:animEffect filter="fade" transition="in">
                                      <p:cBhvr>
                                        <p:cTn dur="1000"/>
                                        <p:tgtEl>
                                          <p:spTgt spid="2828"/>
                                        </p:tgtEl>
                                      </p:cBhvr>
                                    </p:animEffect>
                                  </p:childTnLst>
                                </p:cTn>
                              </p:par>
                              <p:par>
                                <p:cTn fill="hold" nodeType="withEffect" presetClass="entr" presetID="10" presetSubtype="0">
                                  <p:stCondLst>
                                    <p:cond delay="0"/>
                                  </p:stCondLst>
                                  <p:childTnLst>
                                    <p:set>
                                      <p:cBhvr>
                                        <p:cTn dur="1" fill="hold">
                                          <p:stCondLst>
                                            <p:cond delay="0"/>
                                          </p:stCondLst>
                                        </p:cTn>
                                        <p:tgtEl>
                                          <p:spTgt spid="2829"/>
                                        </p:tgtEl>
                                        <p:attrNameLst>
                                          <p:attrName>style.visibility</p:attrName>
                                        </p:attrNameLst>
                                      </p:cBhvr>
                                      <p:to>
                                        <p:strVal val="visible"/>
                                      </p:to>
                                    </p:set>
                                    <p:animEffect filter="fade" transition="in">
                                      <p:cBhvr>
                                        <p:cTn dur="1000"/>
                                        <p:tgtEl>
                                          <p:spTgt spid="28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3" name="Shape 2833"/>
        <p:cNvGrpSpPr/>
        <p:nvPr/>
      </p:nvGrpSpPr>
      <p:grpSpPr>
        <a:xfrm>
          <a:off x="0" y="0"/>
          <a:ext cx="0" cy="0"/>
          <a:chOff x="0" y="0"/>
          <a:chExt cx="0" cy="0"/>
        </a:xfrm>
      </p:grpSpPr>
      <p:sp>
        <p:nvSpPr>
          <p:cNvPr id="2834" name="Google Shape;2834;p2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DNS Packet</a:t>
            </a:r>
            <a:endParaRPr/>
          </a:p>
        </p:txBody>
      </p:sp>
      <p:pic>
        <p:nvPicPr>
          <p:cNvPr descr="page17image2684102704" id="2835" name="Google Shape;2835;p278"/>
          <p:cNvPicPr preferRelativeResize="0"/>
          <p:nvPr/>
        </p:nvPicPr>
        <p:blipFill>
          <a:blip r:embed="rId3">
            <a:alphaModFix/>
          </a:blip>
          <a:stretch>
            <a:fillRect/>
          </a:stretch>
        </p:blipFill>
        <p:spPr>
          <a:xfrm>
            <a:off x="942625" y="1234163"/>
            <a:ext cx="7469700" cy="3057900"/>
          </a:xfrm>
          <a:prstGeom prst="rect">
            <a:avLst/>
          </a:prstGeom>
          <a:noFill/>
          <a:ln>
            <a:noFill/>
          </a:ln>
        </p:spPr>
      </p:pic>
      <p:sp>
        <p:nvSpPr>
          <p:cNvPr id="2836" name="Google Shape;2836;p278"/>
          <p:cNvSpPr txBox="1"/>
          <p:nvPr/>
        </p:nvSpPr>
        <p:spPr>
          <a:xfrm>
            <a:off x="352775" y="4402675"/>
            <a:ext cx="7048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4"/>
              </a:rPr>
              <a:t>https://www.usenix.org/system/files/sec20-zheng.pdf</a:t>
            </a:r>
            <a:endParaRPr>
              <a:solidFill>
                <a:schemeClr val="dk1"/>
              </a:solidFill>
            </a:endParaRPr>
          </a:p>
          <a:p>
            <a:pPr indent="0" lvl="0" marL="0" rtl="0" algn="l">
              <a:spcBef>
                <a:spcPts val="0"/>
              </a:spcBef>
              <a:spcAft>
                <a:spcPts val="0"/>
              </a:spcAft>
              <a:buNone/>
            </a:pPr>
            <a:r>
              <a:rPr lang="en">
                <a:solidFill>
                  <a:schemeClr val="dk1"/>
                </a:solidFill>
              </a:rPr>
              <a:t>RFC: </a:t>
            </a:r>
            <a:r>
              <a:rPr lang="en" u="sng">
                <a:solidFill>
                  <a:schemeClr val="hlink"/>
                </a:solidFill>
                <a:hlinkClick r:id="rId5"/>
              </a:rPr>
              <a:t>https://datatracker.ietf.org/doc/html/rfc1035</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0" name="Shape 2840"/>
        <p:cNvGrpSpPr/>
        <p:nvPr/>
      </p:nvGrpSpPr>
      <p:grpSpPr>
        <a:xfrm>
          <a:off x="0" y="0"/>
          <a:ext cx="0" cy="0"/>
          <a:chOff x="0" y="0"/>
          <a:chExt cx="0" cy="0"/>
        </a:xfrm>
      </p:grpSpPr>
      <p:sp>
        <p:nvSpPr>
          <p:cNvPr id="2841" name="Google Shape;2841;p2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Notes about DNS</a:t>
            </a:r>
            <a:endParaRPr/>
          </a:p>
        </p:txBody>
      </p:sp>
      <p:sp>
        <p:nvSpPr>
          <p:cNvPr id="2842" name="Google Shape;2842;p2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Many layers for </a:t>
            </a:r>
            <a:r>
              <a:rPr lang="en"/>
              <a:t>redundancy</a:t>
            </a:r>
            <a:r>
              <a:rPr lang="en"/>
              <a:t> </a:t>
            </a:r>
            <a:endParaRPr/>
          </a:p>
          <a:p>
            <a:pPr indent="-342900" lvl="0" marL="457200" rtl="0" algn="l">
              <a:lnSpc>
                <a:spcPct val="125000"/>
              </a:lnSpc>
              <a:spcBef>
                <a:spcPts val="0"/>
              </a:spcBef>
              <a:spcAft>
                <a:spcPts val="0"/>
              </a:spcAft>
              <a:buSzPts val="1800"/>
              <a:buChar char="●"/>
            </a:pPr>
            <a:r>
              <a:rPr lang="en"/>
              <a:t>Works on local (hosts file)</a:t>
            </a:r>
            <a:endParaRPr/>
          </a:p>
          <a:p>
            <a:pPr indent="-317500" lvl="1" marL="914400" rtl="0" algn="l">
              <a:spcBef>
                <a:spcPts val="0"/>
              </a:spcBef>
              <a:spcAft>
                <a:spcPts val="0"/>
              </a:spcAft>
              <a:buSzPts val="1400"/>
              <a:buChar char="○"/>
            </a:pPr>
            <a:r>
              <a:rPr lang="en"/>
              <a:t>Linux /etc/hosts </a:t>
            </a:r>
            <a:endParaRPr/>
          </a:p>
          <a:p>
            <a:pPr indent="-317500" lvl="1" marL="914400" rtl="0" algn="l">
              <a:spcBef>
                <a:spcPts val="0"/>
              </a:spcBef>
              <a:spcAft>
                <a:spcPts val="0"/>
              </a:spcAft>
              <a:buSzPts val="1400"/>
              <a:buChar char="○"/>
            </a:pPr>
            <a:r>
              <a:rPr lang="en"/>
              <a:t>Windows C:\Windows\System32\drivers\etc</a:t>
            </a:r>
            <a:endParaRPr/>
          </a:p>
          <a:p>
            <a:pPr indent="-342900" lvl="0" marL="457200" rtl="0" algn="l">
              <a:lnSpc>
                <a:spcPct val="125000"/>
              </a:lnSpc>
              <a:spcBef>
                <a:spcPts val="0"/>
              </a:spcBef>
              <a:spcAft>
                <a:spcPts val="0"/>
              </a:spcAft>
              <a:buSzPts val="1800"/>
              <a:buChar char="●"/>
            </a:pPr>
            <a:r>
              <a:rPr lang="en"/>
              <a:t>DNS is not encrypted by default.</a:t>
            </a:r>
            <a:endParaRPr/>
          </a:p>
          <a:p>
            <a:pPr indent="-342900" lvl="0" marL="457200" rtl="0" algn="l">
              <a:lnSpc>
                <a:spcPct val="125000"/>
              </a:lnSpc>
              <a:spcBef>
                <a:spcPts val="0"/>
              </a:spcBef>
              <a:spcAft>
                <a:spcPts val="0"/>
              </a:spcAft>
              <a:buSzPts val="1800"/>
              <a:buChar char="●"/>
            </a:pPr>
            <a:r>
              <a:rPr lang="en"/>
              <a:t>Many attacks against DNS (DNS hijacking/DNS poisoning)</a:t>
            </a:r>
            <a:endParaRPr/>
          </a:p>
          <a:p>
            <a:pPr indent="-342900" lvl="0" marL="457200" rtl="0" algn="l">
              <a:lnSpc>
                <a:spcPct val="125000"/>
              </a:lnSpc>
              <a:spcBef>
                <a:spcPts val="0"/>
              </a:spcBef>
              <a:spcAft>
                <a:spcPts val="0"/>
              </a:spcAft>
              <a:buSzPts val="1800"/>
              <a:buChar char="●"/>
            </a:pPr>
            <a:r>
              <a:rPr lang="en"/>
              <a:t>DoT / DoH attempts to address this</a:t>
            </a:r>
            <a:endParaRPr/>
          </a:p>
        </p:txBody>
      </p:sp>
      <p:sp>
        <p:nvSpPr>
          <p:cNvPr id="2843" name="Google Shape;2843;p279"/>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7" name="Shape 2847"/>
        <p:cNvGrpSpPr/>
        <p:nvPr/>
      </p:nvGrpSpPr>
      <p:grpSpPr>
        <a:xfrm>
          <a:off x="0" y="0"/>
          <a:ext cx="0" cy="0"/>
          <a:chOff x="0" y="0"/>
          <a:chExt cx="0" cy="0"/>
        </a:xfrm>
      </p:grpSpPr>
      <p:sp>
        <p:nvSpPr>
          <p:cNvPr id="2848" name="Google Shape;2848;p2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Node DNS</a:t>
            </a:r>
            <a:endParaRPr/>
          </a:p>
        </p:txBody>
      </p:sp>
      <p:sp>
        <p:nvSpPr>
          <p:cNvPr id="2849" name="Google Shape;2849;p2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Node does DNS using the thread pool (libuv)</a:t>
            </a:r>
            <a:endParaRPr/>
          </a:p>
          <a:p>
            <a:pPr indent="-342900" lvl="0" marL="457200" rtl="0" algn="l">
              <a:spcBef>
                <a:spcPts val="0"/>
              </a:spcBef>
              <a:spcAft>
                <a:spcPts val="0"/>
              </a:spcAft>
              <a:buSzPts val="1800"/>
              <a:buChar char="●"/>
            </a:pPr>
            <a:r>
              <a:rPr lang="en"/>
              <a:t>Why though? I</a:t>
            </a:r>
            <a:r>
              <a:rPr lang="en"/>
              <a:t>sn’t DNS network -&gt; UDP? </a:t>
            </a:r>
            <a:endParaRPr/>
          </a:p>
          <a:p>
            <a:pPr indent="-342900" lvl="0" marL="457200" rtl="0" algn="l">
              <a:spcBef>
                <a:spcPts val="0"/>
              </a:spcBef>
              <a:spcAft>
                <a:spcPts val="0"/>
              </a:spcAft>
              <a:buSzPts val="1800"/>
              <a:buChar char="●"/>
            </a:pPr>
            <a:r>
              <a:rPr lang="en"/>
              <a:t>Because we need to look locally for the cache </a:t>
            </a:r>
            <a:endParaRPr/>
          </a:p>
          <a:p>
            <a:pPr indent="-317500" lvl="1" marL="914400" rtl="0" algn="l">
              <a:spcBef>
                <a:spcPts val="0"/>
              </a:spcBef>
              <a:spcAft>
                <a:spcPts val="0"/>
              </a:spcAft>
              <a:buSzPts val="1400"/>
              <a:buChar char="○"/>
            </a:pPr>
            <a:r>
              <a:rPr lang="en"/>
              <a:t>Hosts file and then network DNS mixed workload </a:t>
            </a:r>
            <a:endParaRPr/>
          </a:p>
          <a:p>
            <a:pPr indent="-317500" lvl="1" marL="914400" rtl="0" algn="l">
              <a:spcBef>
                <a:spcPts val="0"/>
              </a:spcBef>
              <a:spcAft>
                <a:spcPts val="0"/>
              </a:spcAft>
              <a:buSzPts val="1400"/>
              <a:buChar char="○"/>
            </a:pPr>
            <a:r>
              <a:rPr lang="en"/>
              <a:t>Thus blocking</a:t>
            </a:r>
            <a:endParaRPr/>
          </a:p>
          <a:p>
            <a:pPr indent="-317500" lvl="1" marL="914400" rtl="0" algn="l">
              <a:spcBef>
                <a:spcPts val="0"/>
              </a:spcBef>
              <a:spcAft>
                <a:spcPts val="0"/>
              </a:spcAft>
              <a:buSzPts val="1400"/>
              <a:buChar char="○"/>
            </a:pPr>
            <a:r>
              <a:rPr lang="en"/>
              <a:t>getaddrinfo() is the function</a:t>
            </a:r>
            <a:endParaRPr/>
          </a:p>
          <a:p>
            <a:pPr indent="-342900" lvl="0" marL="457200" rtl="0" algn="l">
              <a:spcBef>
                <a:spcPts val="0"/>
              </a:spcBef>
              <a:spcAft>
                <a:spcPts val="0"/>
              </a:spcAft>
              <a:buSzPts val="1800"/>
              <a:buChar char="●"/>
            </a:pPr>
            <a:r>
              <a:rPr lang="en"/>
              <a:t>Too much DNS queries may starve your pool </a:t>
            </a:r>
            <a:endParaRPr/>
          </a:p>
        </p:txBody>
      </p:sp>
      <p:pic>
        <p:nvPicPr>
          <p:cNvPr id="2850" name="Google Shape;2850;p280"/>
          <p:cNvPicPr preferRelativeResize="0"/>
          <p:nvPr/>
        </p:nvPicPr>
        <p:blipFill rotWithShape="1">
          <a:blip r:embed="rId3">
            <a:alphaModFix/>
          </a:blip>
          <a:srcRect b="6614" l="0" r="0" t="14265"/>
          <a:stretch/>
        </p:blipFill>
        <p:spPr>
          <a:xfrm>
            <a:off x="0" y="3799273"/>
            <a:ext cx="9144001" cy="513925"/>
          </a:xfrm>
          <a:prstGeom prst="rect">
            <a:avLst/>
          </a:prstGeom>
          <a:noFill/>
          <a:ln>
            <a:noFill/>
          </a:ln>
        </p:spPr>
      </p:pic>
      <p:cxnSp>
        <p:nvCxnSpPr>
          <p:cNvPr id="2851" name="Google Shape;2851;p280"/>
          <p:cNvCxnSpPr/>
          <p:nvPr/>
        </p:nvCxnSpPr>
        <p:spPr>
          <a:xfrm flipH="1" rot="10800000">
            <a:off x="4758025" y="3541725"/>
            <a:ext cx="715500" cy="329100"/>
          </a:xfrm>
          <a:prstGeom prst="straightConnector1">
            <a:avLst/>
          </a:prstGeom>
          <a:noFill/>
          <a:ln cap="flat" cmpd="sng" w="9525">
            <a:solidFill>
              <a:srgbClr val="DF3079"/>
            </a:solidFill>
            <a:prstDash val="solid"/>
            <a:round/>
            <a:headEnd len="med" w="med" type="none"/>
            <a:tailEnd len="med" w="med" type="triangle"/>
          </a:ln>
        </p:spPr>
      </p:cxnSp>
      <p:sp>
        <p:nvSpPr>
          <p:cNvPr id="2852" name="Google Shape;2852;p280"/>
          <p:cNvSpPr txBox="1"/>
          <p:nvPr/>
        </p:nvSpPr>
        <p:spPr>
          <a:xfrm>
            <a:off x="5431325" y="3212575"/>
            <a:ext cx="1745700" cy="2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Needs DNS before we do anything</a:t>
            </a:r>
            <a:endParaRPr sz="1300">
              <a:solidFill>
                <a:schemeClr val="lt2"/>
              </a:solidFill>
            </a:endParaRPr>
          </a:p>
        </p:txBody>
      </p:sp>
      <p:sp>
        <p:nvSpPr>
          <p:cNvPr id="2853" name="Google Shape;2853;p280"/>
          <p:cNvSpPr/>
          <p:nvPr/>
        </p:nvSpPr>
        <p:spPr>
          <a:xfrm>
            <a:off x="6844675" y="184675"/>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MT</a:t>
            </a:r>
            <a:endParaRPr/>
          </a:p>
        </p:txBody>
      </p:sp>
      <p:sp>
        <p:nvSpPr>
          <p:cNvPr id="2854" name="Google Shape;2854;p280"/>
          <p:cNvSpPr/>
          <p:nvPr/>
        </p:nvSpPr>
        <p:spPr>
          <a:xfrm>
            <a:off x="6519425" y="2053900"/>
            <a:ext cx="657600" cy="657600"/>
          </a:xfrm>
          <a:prstGeom prst="ellipse">
            <a:avLst/>
          </a:prstGeom>
          <a:solidFill>
            <a:srgbClr val="DF30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UV2</a:t>
            </a:r>
            <a:endParaRPr sz="1100"/>
          </a:p>
        </p:txBody>
      </p:sp>
      <p:sp>
        <p:nvSpPr>
          <p:cNvPr id="2855" name="Google Shape;2855;p280"/>
          <p:cNvSpPr/>
          <p:nvPr/>
        </p:nvSpPr>
        <p:spPr>
          <a:xfrm>
            <a:off x="7350225" y="2053900"/>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UV3</a:t>
            </a:r>
            <a:endParaRPr sz="1100"/>
          </a:p>
        </p:txBody>
      </p:sp>
      <p:sp>
        <p:nvSpPr>
          <p:cNvPr id="2856" name="Google Shape;2856;p280"/>
          <p:cNvSpPr/>
          <p:nvPr/>
        </p:nvSpPr>
        <p:spPr>
          <a:xfrm>
            <a:off x="8139525" y="2053900"/>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UV4</a:t>
            </a:r>
            <a:endParaRPr sz="1100"/>
          </a:p>
        </p:txBody>
      </p:sp>
      <p:sp>
        <p:nvSpPr>
          <p:cNvPr id="2857" name="Google Shape;2857;p280"/>
          <p:cNvSpPr/>
          <p:nvPr/>
        </p:nvSpPr>
        <p:spPr>
          <a:xfrm>
            <a:off x="5688613" y="2053900"/>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UV1</a:t>
            </a:r>
            <a:endParaRPr sz="1100"/>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1" name="Shape 2861"/>
        <p:cNvGrpSpPr/>
        <p:nvPr/>
      </p:nvGrpSpPr>
      <p:grpSpPr>
        <a:xfrm>
          <a:off x="0" y="0"/>
          <a:ext cx="0" cy="0"/>
          <a:chOff x="0" y="0"/>
          <a:chExt cx="0" cy="0"/>
        </a:xfrm>
      </p:grpSpPr>
      <p:sp>
        <p:nvSpPr>
          <p:cNvPr id="2862" name="Google Shape;2862;p2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Node DNS</a:t>
            </a:r>
            <a:endParaRPr/>
          </a:p>
        </p:txBody>
      </p:sp>
      <p:sp>
        <p:nvSpPr>
          <p:cNvPr id="2863" name="Google Shape;2863;p2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Resolve vs Lookup</a:t>
            </a:r>
            <a:endParaRPr/>
          </a:p>
          <a:p>
            <a:pPr indent="-342900" lvl="0" marL="457200" rtl="0" algn="l">
              <a:spcBef>
                <a:spcPts val="0"/>
              </a:spcBef>
              <a:spcAft>
                <a:spcPts val="0"/>
              </a:spcAft>
              <a:buSzPts val="1800"/>
              <a:buChar char="●"/>
            </a:pPr>
            <a:r>
              <a:rPr lang="en"/>
              <a:t>Lookup checks hosts file first / cache and then network</a:t>
            </a:r>
            <a:endParaRPr/>
          </a:p>
          <a:p>
            <a:pPr indent="-317500" lvl="1" marL="914400" rtl="0" algn="l">
              <a:spcBef>
                <a:spcPts val="0"/>
              </a:spcBef>
              <a:spcAft>
                <a:spcPts val="0"/>
              </a:spcAft>
              <a:buSzPts val="1400"/>
              <a:buChar char="○"/>
            </a:pPr>
            <a:r>
              <a:rPr lang="en"/>
              <a:t>Linux /etc/hosts </a:t>
            </a:r>
            <a:endParaRPr/>
          </a:p>
          <a:p>
            <a:pPr indent="-317500" lvl="1" marL="914400" rtl="0" algn="l">
              <a:spcBef>
                <a:spcPts val="0"/>
              </a:spcBef>
              <a:spcAft>
                <a:spcPts val="0"/>
              </a:spcAft>
              <a:buSzPts val="1400"/>
              <a:buChar char="○"/>
            </a:pPr>
            <a:r>
              <a:rPr lang="en"/>
              <a:t>Windows </a:t>
            </a:r>
            <a:r>
              <a:rPr lang="en"/>
              <a:t>C:\Windows\System32\drivers\etc</a:t>
            </a:r>
            <a:endParaRPr/>
          </a:p>
          <a:p>
            <a:pPr indent="-342900" lvl="0" marL="457200" rtl="0" algn="l">
              <a:spcBef>
                <a:spcPts val="0"/>
              </a:spcBef>
              <a:spcAft>
                <a:spcPts val="0"/>
              </a:spcAft>
              <a:buSzPts val="1800"/>
              <a:buChar char="●"/>
            </a:pPr>
            <a:r>
              <a:rPr lang="en"/>
              <a:t>Resolve goes to the network (asynchronous) </a:t>
            </a:r>
            <a:endParaRPr/>
          </a:p>
          <a:p>
            <a:pPr indent="0" lvl="0" marL="0" rtl="0" algn="l">
              <a:spcBef>
                <a:spcPts val="1200"/>
              </a:spcBef>
              <a:spcAft>
                <a:spcPts val="0"/>
              </a:spcAft>
              <a:buNone/>
            </a:pPr>
            <a:r>
              <a:t/>
            </a:r>
            <a:endParaRPr/>
          </a:p>
        </p:txBody>
      </p:sp>
      <p:pic>
        <p:nvPicPr>
          <p:cNvPr id="2864" name="Google Shape;2864;p281"/>
          <p:cNvPicPr preferRelativeResize="0"/>
          <p:nvPr/>
        </p:nvPicPr>
        <p:blipFill>
          <a:blip r:embed="rId3">
            <a:alphaModFix/>
          </a:blip>
          <a:stretch>
            <a:fillRect/>
          </a:stretch>
        </p:blipFill>
        <p:spPr>
          <a:xfrm>
            <a:off x="242425" y="2740525"/>
            <a:ext cx="4513399" cy="2181475"/>
          </a:xfrm>
          <a:prstGeom prst="rect">
            <a:avLst/>
          </a:prstGeom>
          <a:noFill/>
          <a:ln>
            <a:noFill/>
          </a:ln>
        </p:spPr>
      </p:pic>
      <p:sp>
        <p:nvSpPr>
          <p:cNvPr id="2865" name="Google Shape;2865;p281"/>
          <p:cNvSpPr txBox="1"/>
          <p:nvPr/>
        </p:nvSpPr>
        <p:spPr>
          <a:xfrm>
            <a:off x="6465725" y="1813725"/>
            <a:ext cx="2692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39"/>
          <p:cNvPicPr preferRelativeResize="0"/>
          <p:nvPr/>
        </p:nvPicPr>
        <p:blipFill>
          <a:blip r:embed="rId3">
            <a:alphaModFix/>
          </a:blip>
          <a:stretch>
            <a:fillRect/>
          </a:stretch>
        </p:blipFill>
        <p:spPr>
          <a:xfrm>
            <a:off x="265002" y="620375"/>
            <a:ext cx="6102474" cy="4110275"/>
          </a:xfrm>
          <a:prstGeom prst="rect">
            <a:avLst/>
          </a:prstGeom>
          <a:noFill/>
          <a:ln>
            <a:noFill/>
          </a:ln>
        </p:spPr>
      </p:pic>
      <p:sp>
        <p:nvSpPr>
          <p:cNvPr id="314" name="Google Shape;314;p39"/>
          <p:cNvSpPr txBox="1"/>
          <p:nvPr/>
        </p:nvSpPr>
        <p:spPr>
          <a:xfrm>
            <a:off x="6664575" y="620375"/>
            <a:ext cx="1554300" cy="12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x=1</a:t>
            </a:r>
            <a:endParaRPr sz="1500">
              <a:solidFill>
                <a:schemeClr val="lt2"/>
              </a:solidFill>
            </a:endParaRPr>
          </a:p>
          <a:p>
            <a:pPr indent="0" lvl="0" marL="0" rtl="0" algn="l">
              <a:spcBef>
                <a:spcPts val="0"/>
              </a:spcBef>
              <a:spcAft>
                <a:spcPts val="0"/>
              </a:spcAft>
              <a:buNone/>
            </a:pPr>
            <a:r>
              <a:rPr lang="en" sz="1500">
                <a:solidFill>
                  <a:schemeClr val="lt2"/>
                </a:solidFill>
              </a:rPr>
              <a:t>y=2</a:t>
            </a:r>
            <a:endParaRPr sz="1500">
              <a:solidFill>
                <a:schemeClr val="lt2"/>
              </a:solidFill>
            </a:endParaRPr>
          </a:p>
          <a:p>
            <a:pPr indent="0" lvl="0" marL="0" rtl="0" algn="l">
              <a:spcBef>
                <a:spcPts val="0"/>
              </a:spcBef>
              <a:spcAft>
                <a:spcPts val="0"/>
              </a:spcAft>
              <a:buNone/>
            </a:pPr>
            <a:r>
              <a:rPr lang="en" sz="1500">
                <a:solidFill>
                  <a:schemeClr val="lt2"/>
                </a:solidFill>
              </a:rPr>
              <a:t>z = x + y</a:t>
            </a:r>
            <a:endParaRPr sz="1500">
              <a:solidFill>
                <a:schemeClr val="lt2"/>
              </a:solidFill>
            </a:endParaRPr>
          </a:p>
        </p:txBody>
      </p:sp>
      <p:sp>
        <p:nvSpPr>
          <p:cNvPr id="315" name="Google Shape;315;p39"/>
          <p:cNvSpPr txBox="1"/>
          <p:nvPr/>
        </p:nvSpPr>
        <p:spPr>
          <a:xfrm>
            <a:off x="6664575" y="205775"/>
            <a:ext cx="15543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1C232"/>
                </a:solidFill>
              </a:rPr>
              <a:t>Execution</a:t>
            </a:r>
            <a:endParaRPr sz="1800">
              <a:solidFill>
                <a:srgbClr val="F1C232"/>
              </a:solidFill>
            </a:endParaRPr>
          </a:p>
        </p:txBody>
      </p:sp>
      <p:sp>
        <p:nvSpPr>
          <p:cNvPr id="316" name="Google Shape;316;p39"/>
          <p:cNvSpPr txBox="1"/>
          <p:nvPr/>
        </p:nvSpPr>
        <p:spPr>
          <a:xfrm>
            <a:off x="6664575" y="3246825"/>
            <a:ext cx="15543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D966"/>
                </a:solidFill>
              </a:rPr>
              <a:t>Callbacks</a:t>
            </a:r>
            <a:endParaRPr sz="1800">
              <a:solidFill>
                <a:srgbClr val="FFD966"/>
              </a:solidFill>
            </a:endParaRPr>
          </a:p>
        </p:txBody>
      </p:sp>
      <p:sp>
        <p:nvSpPr>
          <p:cNvPr id="317" name="Google Shape;317;p39"/>
          <p:cNvSpPr txBox="1"/>
          <p:nvPr/>
        </p:nvSpPr>
        <p:spPr>
          <a:xfrm>
            <a:off x="6743575" y="3661425"/>
            <a:ext cx="1554300" cy="12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lt2"/>
              </a:solidFill>
            </a:endParaRPr>
          </a:p>
        </p:txBody>
      </p:sp>
      <p:cxnSp>
        <p:nvCxnSpPr>
          <p:cNvPr id="318" name="Google Shape;318;p39"/>
          <p:cNvCxnSpPr/>
          <p:nvPr/>
        </p:nvCxnSpPr>
        <p:spPr>
          <a:xfrm rot="10800000">
            <a:off x="2565225" y="1062775"/>
            <a:ext cx="467100" cy="6600"/>
          </a:xfrm>
          <a:prstGeom prst="straightConnector1">
            <a:avLst/>
          </a:prstGeom>
          <a:noFill/>
          <a:ln cap="flat" cmpd="sng" w="28575">
            <a:solidFill>
              <a:srgbClr val="DF3079"/>
            </a:solidFill>
            <a:prstDash val="solid"/>
            <a:round/>
            <a:headEnd len="med" w="med" type="none"/>
            <a:tailEnd len="med" w="med" type="triangle"/>
          </a:ln>
        </p:spPr>
      </p:cxnSp>
      <p:sp>
        <p:nvSpPr>
          <p:cNvPr id="319" name="Google Shape;319;p39"/>
          <p:cNvSpPr/>
          <p:nvPr/>
        </p:nvSpPr>
        <p:spPr>
          <a:xfrm>
            <a:off x="755800" y="851598"/>
            <a:ext cx="1707900" cy="57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 name="Google Shape;320;p39"/>
          <p:cNvSpPr txBox="1"/>
          <p:nvPr>
            <p:ph type="title"/>
          </p:nvPr>
        </p:nvSpPr>
        <p:spPr>
          <a:xfrm>
            <a:off x="265000" y="47675"/>
            <a:ext cx="3657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20"/>
              <a:t>Execute initial code</a:t>
            </a:r>
            <a:endParaRPr sz="2220"/>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9" name="Shape 2869"/>
        <p:cNvGrpSpPr/>
        <p:nvPr/>
      </p:nvGrpSpPr>
      <p:grpSpPr>
        <a:xfrm>
          <a:off x="0" y="0"/>
          <a:ext cx="0" cy="0"/>
          <a:chOff x="0" y="0"/>
          <a:chExt cx="0" cy="0"/>
        </a:xfrm>
      </p:grpSpPr>
      <p:sp>
        <p:nvSpPr>
          <p:cNvPr id="2870" name="Google Shape;2870;p2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Implicit DNS lookup</a:t>
            </a:r>
            <a:endParaRPr/>
          </a:p>
        </p:txBody>
      </p:sp>
      <p:pic>
        <p:nvPicPr>
          <p:cNvPr id="2871" name="Google Shape;2871;p282"/>
          <p:cNvPicPr preferRelativeResize="0"/>
          <p:nvPr/>
        </p:nvPicPr>
        <p:blipFill>
          <a:blip r:embed="rId3">
            <a:alphaModFix/>
          </a:blip>
          <a:stretch>
            <a:fillRect/>
          </a:stretch>
        </p:blipFill>
        <p:spPr>
          <a:xfrm>
            <a:off x="152400" y="1170125"/>
            <a:ext cx="8839201" cy="2446838"/>
          </a:xfrm>
          <a:prstGeom prst="rect">
            <a:avLst/>
          </a:prstGeom>
          <a:noFill/>
          <a:ln>
            <a:noFill/>
          </a:ln>
        </p:spPr>
      </p:pic>
      <p:sp>
        <p:nvSpPr>
          <p:cNvPr id="2872" name="Google Shape;2872;p282"/>
          <p:cNvSpPr txBox="1"/>
          <p:nvPr/>
        </p:nvSpPr>
        <p:spPr>
          <a:xfrm>
            <a:off x="5621175" y="644325"/>
            <a:ext cx="3099600" cy="7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This does </a:t>
            </a:r>
            <a:r>
              <a:rPr lang="en" sz="1800">
                <a:solidFill>
                  <a:schemeClr val="lt2"/>
                </a:solidFill>
              </a:rPr>
              <a:t>DNS lookup (does file io (hosts file) and then optionally DNS query </a:t>
            </a:r>
            <a:endParaRPr sz="1800">
              <a:solidFill>
                <a:schemeClr val="lt2"/>
              </a:solidFill>
            </a:endParaRPr>
          </a:p>
        </p:txBody>
      </p:sp>
      <p:cxnSp>
        <p:nvCxnSpPr>
          <p:cNvPr id="2873" name="Google Shape;2873;p282"/>
          <p:cNvCxnSpPr/>
          <p:nvPr/>
        </p:nvCxnSpPr>
        <p:spPr>
          <a:xfrm flipH="1">
            <a:off x="5299125" y="1521950"/>
            <a:ext cx="855300" cy="555600"/>
          </a:xfrm>
          <a:prstGeom prst="straightConnector1">
            <a:avLst/>
          </a:prstGeom>
          <a:noFill/>
          <a:ln cap="flat" cmpd="sng" w="9525">
            <a:solidFill>
              <a:srgbClr val="DF3079"/>
            </a:solidFill>
            <a:prstDash val="solid"/>
            <a:round/>
            <a:headEnd len="med" w="med" type="none"/>
            <a:tailEnd len="med" w="med" type="triangle"/>
          </a:ln>
        </p:spPr>
      </p:cxn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7" name="Shape 2877"/>
        <p:cNvGrpSpPr/>
        <p:nvPr/>
      </p:nvGrpSpPr>
      <p:grpSpPr>
        <a:xfrm>
          <a:off x="0" y="0"/>
          <a:ext cx="0" cy="0"/>
          <a:chOff x="0" y="0"/>
          <a:chExt cx="0" cy="0"/>
        </a:xfrm>
      </p:grpSpPr>
      <p:sp>
        <p:nvSpPr>
          <p:cNvPr id="2878" name="Google Shape;2878;p2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DNS lookup</a:t>
            </a:r>
            <a:endParaRPr/>
          </a:p>
        </p:txBody>
      </p:sp>
      <p:pic>
        <p:nvPicPr>
          <p:cNvPr id="2879" name="Google Shape;2879;p283"/>
          <p:cNvPicPr preferRelativeResize="0"/>
          <p:nvPr/>
        </p:nvPicPr>
        <p:blipFill>
          <a:blip r:embed="rId3">
            <a:alphaModFix/>
          </a:blip>
          <a:stretch>
            <a:fillRect/>
          </a:stretch>
        </p:blipFill>
        <p:spPr>
          <a:xfrm>
            <a:off x="152400" y="1192325"/>
            <a:ext cx="8839199" cy="2438845"/>
          </a:xfrm>
          <a:prstGeom prst="rect">
            <a:avLst/>
          </a:prstGeom>
          <a:noFill/>
          <a:ln>
            <a:noFill/>
          </a:ln>
        </p:spPr>
      </p:pic>
      <p:cxnSp>
        <p:nvCxnSpPr>
          <p:cNvPr id="2880" name="Google Shape;2880;p283"/>
          <p:cNvCxnSpPr/>
          <p:nvPr/>
        </p:nvCxnSpPr>
        <p:spPr>
          <a:xfrm flipH="1">
            <a:off x="3199400" y="1599700"/>
            <a:ext cx="1455300" cy="888600"/>
          </a:xfrm>
          <a:prstGeom prst="straightConnector1">
            <a:avLst/>
          </a:prstGeom>
          <a:noFill/>
          <a:ln cap="flat" cmpd="sng" w="9525">
            <a:solidFill>
              <a:srgbClr val="FF0000"/>
            </a:solidFill>
            <a:prstDash val="solid"/>
            <a:round/>
            <a:headEnd len="med" w="med" type="none"/>
            <a:tailEnd len="med" w="med" type="triangle"/>
          </a:ln>
        </p:spPr>
      </p:cxnSp>
      <p:sp>
        <p:nvSpPr>
          <p:cNvPr id="2881" name="Google Shape;2881;p283"/>
          <p:cNvSpPr txBox="1"/>
          <p:nvPr/>
        </p:nvSpPr>
        <p:spPr>
          <a:xfrm>
            <a:off x="4776875" y="922050"/>
            <a:ext cx="3099600" cy="7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Explicit DNS lookup (does file io (hosts file) and then optionally DNS query </a:t>
            </a:r>
            <a:endParaRPr sz="1800">
              <a:solidFill>
                <a:schemeClr val="lt2"/>
              </a:solidFill>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5" name="Shape 2885"/>
        <p:cNvGrpSpPr/>
        <p:nvPr/>
      </p:nvGrpSpPr>
      <p:grpSpPr>
        <a:xfrm>
          <a:off x="0" y="0"/>
          <a:ext cx="0" cy="0"/>
          <a:chOff x="0" y="0"/>
          <a:chExt cx="0" cy="0"/>
        </a:xfrm>
      </p:grpSpPr>
      <p:sp>
        <p:nvSpPr>
          <p:cNvPr id="2886" name="Google Shape;2886;p2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DNS Resolve</a:t>
            </a:r>
            <a:endParaRPr/>
          </a:p>
        </p:txBody>
      </p:sp>
      <p:pic>
        <p:nvPicPr>
          <p:cNvPr id="2887" name="Google Shape;2887;p284"/>
          <p:cNvPicPr preferRelativeResize="0"/>
          <p:nvPr/>
        </p:nvPicPr>
        <p:blipFill>
          <a:blip r:embed="rId3">
            <a:alphaModFix/>
          </a:blip>
          <a:stretch>
            <a:fillRect/>
          </a:stretch>
        </p:blipFill>
        <p:spPr>
          <a:xfrm>
            <a:off x="152400" y="1170125"/>
            <a:ext cx="8839200" cy="2591117"/>
          </a:xfrm>
          <a:prstGeom prst="rect">
            <a:avLst/>
          </a:prstGeom>
          <a:noFill/>
          <a:ln>
            <a:noFill/>
          </a:ln>
        </p:spPr>
      </p:pic>
      <p:cxnSp>
        <p:nvCxnSpPr>
          <p:cNvPr id="2888" name="Google Shape;2888;p284"/>
          <p:cNvCxnSpPr/>
          <p:nvPr/>
        </p:nvCxnSpPr>
        <p:spPr>
          <a:xfrm flipH="1">
            <a:off x="4299225" y="1844100"/>
            <a:ext cx="1477500" cy="711000"/>
          </a:xfrm>
          <a:prstGeom prst="straightConnector1">
            <a:avLst/>
          </a:prstGeom>
          <a:noFill/>
          <a:ln cap="flat" cmpd="sng" w="9525">
            <a:solidFill>
              <a:srgbClr val="FF0000"/>
            </a:solidFill>
            <a:prstDash val="solid"/>
            <a:round/>
            <a:headEnd len="med" w="med" type="none"/>
            <a:tailEnd len="med" w="med" type="triangle"/>
          </a:ln>
        </p:spPr>
      </p:cxnSp>
      <p:sp>
        <p:nvSpPr>
          <p:cNvPr id="2889" name="Google Shape;2889;p284"/>
          <p:cNvSpPr txBox="1"/>
          <p:nvPr/>
        </p:nvSpPr>
        <p:spPr>
          <a:xfrm>
            <a:off x="5821150" y="644325"/>
            <a:ext cx="1910700" cy="7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3" name="Shape 2893"/>
        <p:cNvGrpSpPr/>
        <p:nvPr/>
      </p:nvGrpSpPr>
      <p:grpSpPr>
        <a:xfrm>
          <a:off x="0" y="0"/>
          <a:ext cx="0" cy="0"/>
          <a:chOff x="0" y="0"/>
          <a:chExt cx="0" cy="0"/>
        </a:xfrm>
      </p:grpSpPr>
      <p:sp>
        <p:nvSpPr>
          <p:cNvPr id="2894" name="Google Shape;2894;p2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Server bind gotaches </a:t>
            </a:r>
            <a:endParaRPr/>
          </a:p>
        </p:txBody>
      </p:sp>
      <p:sp>
        <p:nvSpPr>
          <p:cNvPr id="2895" name="Google Shape;2895;p2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Listening on a host port require DNS </a:t>
            </a:r>
            <a:endParaRPr/>
          </a:p>
          <a:p>
            <a:pPr indent="-342900" lvl="0" marL="457200" rtl="0" algn="l">
              <a:spcBef>
                <a:spcPts val="0"/>
              </a:spcBef>
              <a:spcAft>
                <a:spcPts val="0"/>
              </a:spcAft>
              <a:buSzPts val="1800"/>
              <a:buChar char="●"/>
            </a:pPr>
            <a:r>
              <a:rPr lang="en"/>
              <a:t>Which requires the event loop (uv threads)</a:t>
            </a:r>
            <a:endParaRPr/>
          </a:p>
          <a:p>
            <a:pPr indent="-381000" lvl="0" marL="457200" rtl="0" algn="l">
              <a:lnSpc>
                <a:spcPct val="150000"/>
              </a:lnSpc>
              <a:spcBef>
                <a:spcPts val="0"/>
              </a:spcBef>
              <a:spcAft>
                <a:spcPts val="0"/>
              </a:spcAft>
              <a:buSzPts val="2400"/>
              <a:buChar char="●"/>
            </a:pPr>
            <a:r>
              <a:rPr lang="en" sz="1500">
                <a:solidFill>
                  <a:srgbClr val="9CDCFE"/>
                </a:solidFill>
                <a:highlight>
                  <a:srgbClr val="1F1F1F"/>
                </a:highlight>
                <a:latin typeface="Courier New"/>
                <a:ea typeface="Courier New"/>
                <a:cs typeface="Courier New"/>
                <a:sym typeface="Courier New"/>
              </a:rPr>
              <a:t>server</a:t>
            </a:r>
            <a:r>
              <a:rPr lang="en" sz="1500">
                <a:solidFill>
                  <a:srgbClr val="CCCCCC"/>
                </a:solidFill>
                <a:highlight>
                  <a:srgbClr val="1F1F1F"/>
                </a:highlight>
                <a:latin typeface="Courier New"/>
                <a:ea typeface="Courier New"/>
                <a:cs typeface="Courier New"/>
                <a:sym typeface="Courier New"/>
              </a:rPr>
              <a:t>.</a:t>
            </a:r>
            <a:r>
              <a:rPr lang="en" sz="1500">
                <a:solidFill>
                  <a:srgbClr val="DCDCAA"/>
                </a:solidFill>
                <a:highlight>
                  <a:srgbClr val="1F1F1F"/>
                </a:highlight>
                <a:latin typeface="Courier New"/>
                <a:ea typeface="Courier New"/>
                <a:cs typeface="Courier New"/>
                <a:sym typeface="Courier New"/>
              </a:rPr>
              <a:t>listen</a:t>
            </a:r>
            <a:r>
              <a:rPr lang="en" sz="1500">
                <a:solidFill>
                  <a:srgbClr val="CCCCCC"/>
                </a:solidFill>
                <a:highlight>
                  <a:srgbClr val="1F1F1F"/>
                </a:highlight>
                <a:latin typeface="Courier New"/>
                <a:ea typeface="Courier New"/>
                <a:cs typeface="Courier New"/>
                <a:sym typeface="Courier New"/>
              </a:rPr>
              <a:t>(</a:t>
            </a:r>
            <a:r>
              <a:rPr lang="en" sz="1500">
                <a:solidFill>
                  <a:srgbClr val="B5CEA8"/>
                </a:solidFill>
                <a:highlight>
                  <a:srgbClr val="1F1F1F"/>
                </a:highlight>
                <a:latin typeface="Courier New"/>
                <a:ea typeface="Courier New"/>
                <a:cs typeface="Courier New"/>
                <a:sym typeface="Courier New"/>
              </a:rPr>
              <a:t>8080</a:t>
            </a:r>
            <a:r>
              <a:rPr lang="en" sz="1500">
                <a:solidFill>
                  <a:srgbClr val="CCCCCC"/>
                </a:solidFill>
                <a:highlight>
                  <a:srgbClr val="1F1F1F"/>
                </a:highlight>
                <a:latin typeface="Courier New"/>
                <a:ea typeface="Courier New"/>
                <a:cs typeface="Courier New"/>
                <a:sym typeface="Courier New"/>
              </a:rPr>
              <a:t>); //this binds in initial phase</a:t>
            </a:r>
            <a:endParaRPr sz="1500">
              <a:solidFill>
                <a:srgbClr val="CCCCCC"/>
              </a:solidFill>
              <a:highlight>
                <a:srgbClr val="1F1F1F"/>
              </a:highlight>
              <a:latin typeface="Courier New"/>
              <a:ea typeface="Courier New"/>
              <a:cs typeface="Courier New"/>
              <a:sym typeface="Courier New"/>
            </a:endParaRPr>
          </a:p>
          <a:p>
            <a:pPr indent="-374650" lvl="0" marL="457200" rtl="0" algn="l">
              <a:lnSpc>
                <a:spcPct val="150000"/>
              </a:lnSpc>
              <a:spcBef>
                <a:spcPts val="0"/>
              </a:spcBef>
              <a:spcAft>
                <a:spcPts val="0"/>
              </a:spcAft>
              <a:buSzPts val="2300"/>
              <a:buChar char="●"/>
            </a:pPr>
            <a:r>
              <a:rPr lang="en" sz="1400">
                <a:solidFill>
                  <a:srgbClr val="9CDCFE"/>
                </a:solidFill>
                <a:highlight>
                  <a:srgbClr val="1F1F1F"/>
                </a:highlight>
                <a:latin typeface="Courier New"/>
                <a:ea typeface="Courier New"/>
                <a:cs typeface="Courier New"/>
                <a:sym typeface="Courier New"/>
              </a:rPr>
              <a:t>server</a:t>
            </a:r>
            <a:r>
              <a:rPr lang="en" sz="1400">
                <a:solidFill>
                  <a:srgbClr val="CCCCCC"/>
                </a:solidFill>
                <a:highlight>
                  <a:srgbClr val="1F1F1F"/>
                </a:highlight>
                <a:latin typeface="Courier New"/>
                <a:ea typeface="Courier New"/>
                <a:cs typeface="Courier New"/>
                <a:sym typeface="Courier New"/>
              </a:rPr>
              <a:t>.</a:t>
            </a:r>
            <a:r>
              <a:rPr lang="en" sz="1400">
                <a:solidFill>
                  <a:srgbClr val="DCDCAA"/>
                </a:solidFill>
                <a:highlight>
                  <a:srgbClr val="1F1F1F"/>
                </a:highlight>
                <a:latin typeface="Courier New"/>
                <a:ea typeface="Courier New"/>
                <a:cs typeface="Courier New"/>
                <a:sym typeface="Courier New"/>
              </a:rPr>
              <a:t>listen</a:t>
            </a:r>
            <a:r>
              <a:rPr lang="en" sz="1400">
                <a:solidFill>
                  <a:srgbClr val="CCCCCC"/>
                </a:solidFill>
                <a:highlight>
                  <a:srgbClr val="1F1F1F"/>
                </a:highlight>
                <a:latin typeface="Courier New"/>
                <a:ea typeface="Courier New"/>
                <a:cs typeface="Courier New"/>
                <a:sym typeface="Courier New"/>
              </a:rPr>
              <a:t>(</a:t>
            </a:r>
            <a:r>
              <a:rPr lang="en" sz="1400">
                <a:solidFill>
                  <a:srgbClr val="B5CEA8"/>
                </a:solidFill>
                <a:highlight>
                  <a:srgbClr val="1F1F1F"/>
                </a:highlight>
                <a:latin typeface="Courier New"/>
                <a:ea typeface="Courier New"/>
                <a:cs typeface="Courier New"/>
                <a:sym typeface="Courier New"/>
              </a:rPr>
              <a:t>8080</a:t>
            </a:r>
            <a:r>
              <a:rPr lang="en" sz="1400">
                <a:solidFill>
                  <a:srgbClr val="CCCCCC"/>
                </a:solidFill>
                <a:highlight>
                  <a:srgbClr val="1F1F1F"/>
                </a:highlight>
                <a:latin typeface="Courier New"/>
                <a:ea typeface="Courier New"/>
                <a:cs typeface="Courier New"/>
                <a:sym typeface="Courier New"/>
              </a:rPr>
              <a:t>, </a:t>
            </a:r>
            <a:r>
              <a:rPr lang="en" sz="1400">
                <a:solidFill>
                  <a:srgbClr val="CE9178"/>
                </a:solidFill>
                <a:highlight>
                  <a:srgbClr val="1F1F1F"/>
                </a:highlight>
                <a:latin typeface="Courier New"/>
                <a:ea typeface="Courier New"/>
                <a:cs typeface="Courier New"/>
                <a:sym typeface="Courier New"/>
              </a:rPr>
              <a:t>"localhost"</a:t>
            </a:r>
            <a:r>
              <a:rPr lang="en" sz="1400">
                <a:solidFill>
                  <a:srgbClr val="CCCCCC"/>
                </a:solidFill>
                <a:highlight>
                  <a:srgbClr val="1F1F1F"/>
                </a:highlight>
                <a:latin typeface="Courier New"/>
                <a:ea typeface="Courier New"/>
                <a:cs typeface="Courier New"/>
                <a:sym typeface="Courier New"/>
              </a:rPr>
              <a:t>); //this is scheduled until poll phase</a:t>
            </a:r>
            <a:endParaRPr sz="1400">
              <a:solidFill>
                <a:srgbClr val="CCCCCC"/>
              </a:solidFill>
              <a:highlight>
                <a:srgbClr val="1F1F1F"/>
              </a:highlight>
              <a:latin typeface="Courier New"/>
              <a:ea typeface="Courier New"/>
              <a:cs typeface="Courier New"/>
              <a:sym typeface="Courier New"/>
            </a:endParaRPr>
          </a:p>
          <a:p>
            <a:pPr indent="-317500" lvl="0" marL="457200" rtl="0" algn="l">
              <a:spcBef>
                <a:spcPts val="0"/>
              </a:spcBef>
              <a:spcAft>
                <a:spcPts val="0"/>
              </a:spcAft>
              <a:buClr>
                <a:srgbClr val="CCCCCC"/>
              </a:buClr>
              <a:buSzPts val="1400"/>
              <a:buFont typeface="Courier New"/>
              <a:buChar char="●"/>
            </a:pPr>
            <a:r>
              <a:rPr lang="en"/>
              <a:t>Watch out for long running initial phases</a:t>
            </a:r>
            <a:endParaRPr sz="1400">
              <a:solidFill>
                <a:srgbClr val="CCCCCC"/>
              </a:solidFill>
              <a:highlight>
                <a:srgbClr val="1F1F1F"/>
              </a:highlight>
              <a:latin typeface="Courier New"/>
              <a:ea typeface="Courier New"/>
              <a:cs typeface="Courier New"/>
              <a:sym typeface="Courier New"/>
            </a:endParaRPr>
          </a:p>
        </p:txBody>
      </p:sp>
      <p:cxnSp>
        <p:nvCxnSpPr>
          <p:cNvPr id="2896" name="Google Shape;2896;p285"/>
          <p:cNvCxnSpPr/>
          <p:nvPr/>
        </p:nvCxnSpPr>
        <p:spPr>
          <a:xfrm flipH="1">
            <a:off x="3921500" y="2321800"/>
            <a:ext cx="733200" cy="233400"/>
          </a:xfrm>
          <a:prstGeom prst="straightConnector1">
            <a:avLst/>
          </a:prstGeom>
          <a:noFill/>
          <a:ln cap="flat" cmpd="sng" w="9525">
            <a:solidFill>
              <a:srgbClr val="FF0000"/>
            </a:solidFill>
            <a:prstDash val="solid"/>
            <a:round/>
            <a:headEnd len="med" w="med" type="none"/>
            <a:tailEnd len="med" w="med" type="triangle"/>
          </a:ln>
        </p:spPr>
      </p:cxnSp>
      <p:sp>
        <p:nvSpPr>
          <p:cNvPr id="2897" name="Google Shape;2897;p285"/>
          <p:cNvSpPr txBox="1"/>
          <p:nvPr/>
        </p:nvSpPr>
        <p:spPr>
          <a:xfrm>
            <a:off x="4843550" y="2099500"/>
            <a:ext cx="36882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Need DNS to resolve this </a:t>
            </a:r>
            <a:endParaRPr sz="1800">
              <a:solidFill>
                <a:schemeClr val="lt2"/>
              </a:solidFill>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1" name="Shape 2901"/>
        <p:cNvGrpSpPr/>
        <p:nvPr/>
      </p:nvGrpSpPr>
      <p:grpSpPr>
        <a:xfrm>
          <a:off x="0" y="0"/>
          <a:ext cx="0" cy="0"/>
          <a:chOff x="0" y="0"/>
          <a:chExt cx="0" cy="0"/>
        </a:xfrm>
      </p:grpSpPr>
      <p:sp>
        <p:nvSpPr>
          <p:cNvPr id="2902" name="Google Shape;2902;p2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&amp; Demo</a:t>
            </a:r>
            <a:endParaRPr/>
          </a:p>
        </p:txBody>
      </p:sp>
      <p:sp>
        <p:nvSpPr>
          <p:cNvPr id="2903" name="Google Shape;2903;p2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DNS</a:t>
            </a:r>
            <a:endParaRPr/>
          </a:p>
          <a:p>
            <a:pPr indent="-342900" lvl="0" marL="457200" rtl="0" algn="l">
              <a:spcBef>
                <a:spcPts val="0"/>
              </a:spcBef>
              <a:spcAft>
                <a:spcPts val="0"/>
              </a:spcAft>
              <a:buSzPts val="1800"/>
              <a:buChar char="●"/>
            </a:pPr>
            <a:r>
              <a:rPr lang="en"/>
              <a:t>Lookup vs Resolve</a:t>
            </a:r>
            <a:endParaRPr/>
          </a:p>
          <a:p>
            <a:pPr indent="-342900" lvl="0" marL="457200" rtl="0" algn="l">
              <a:spcBef>
                <a:spcPts val="0"/>
              </a:spcBef>
              <a:spcAft>
                <a:spcPts val="0"/>
              </a:spcAft>
              <a:buSzPts val="1800"/>
              <a:buChar char="●"/>
            </a:pPr>
            <a:r>
              <a:rPr lang="en"/>
              <a:t>Node DNS</a:t>
            </a:r>
            <a:endParaRPr/>
          </a:p>
          <a:p>
            <a:pPr indent="-342900" lvl="0" marL="457200" rtl="0" algn="l">
              <a:spcBef>
                <a:spcPts val="0"/>
              </a:spcBef>
              <a:spcAft>
                <a:spcPts val="0"/>
              </a:spcAft>
              <a:buSzPts val="1800"/>
              <a:buChar char="●"/>
            </a:pPr>
            <a:r>
              <a:rPr lang="en"/>
              <a:t>Code exercise →</a:t>
            </a:r>
            <a:endParaRPr/>
          </a:p>
          <a:p>
            <a:pPr indent="-317500" lvl="1" marL="914400" rtl="0" algn="l">
              <a:spcBef>
                <a:spcPts val="0"/>
              </a:spcBef>
              <a:spcAft>
                <a:spcPts val="0"/>
              </a:spcAft>
              <a:buSzPts val="1400"/>
              <a:buChar char="○"/>
            </a:pPr>
            <a:r>
              <a:rPr lang="en"/>
              <a:t>Request resolve</a:t>
            </a:r>
            <a:endParaRPr/>
          </a:p>
          <a:p>
            <a:pPr indent="-317500" lvl="1" marL="914400" rtl="0" algn="l">
              <a:spcBef>
                <a:spcPts val="0"/>
              </a:spcBef>
              <a:spcAft>
                <a:spcPts val="0"/>
              </a:spcAft>
              <a:buSzPts val="1400"/>
              <a:buChar char="○"/>
            </a:pPr>
            <a:r>
              <a:rPr lang="en"/>
              <a:t>DNS lookup</a:t>
            </a:r>
            <a:endParaRPr/>
          </a:p>
          <a:p>
            <a:pPr indent="-317500" lvl="1" marL="914400" rtl="0" algn="l">
              <a:spcBef>
                <a:spcPts val="0"/>
              </a:spcBef>
              <a:spcAft>
                <a:spcPts val="0"/>
              </a:spcAft>
              <a:buSzPts val="1400"/>
              <a:buChar char="○"/>
            </a:pPr>
            <a:r>
              <a:rPr lang="en"/>
              <a:t>DNS resolve </a:t>
            </a:r>
            <a:endParaRPr/>
          </a:p>
          <a:p>
            <a:pPr indent="-317500" lvl="1" marL="914400" rtl="0" algn="l">
              <a:spcBef>
                <a:spcPts val="0"/>
              </a:spcBef>
              <a:spcAft>
                <a:spcPts val="0"/>
              </a:spcAft>
              <a:buSzPts val="1400"/>
              <a:buChar char="○"/>
            </a:pPr>
            <a:r>
              <a:rPr lang="en"/>
              <a:t>Raw https server with host </a:t>
            </a:r>
            <a:r>
              <a:rPr lang="en"/>
              <a:t>resolution</a:t>
            </a:r>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7" name="Shape 2907"/>
        <p:cNvGrpSpPr/>
        <p:nvPr/>
      </p:nvGrpSpPr>
      <p:grpSpPr>
        <a:xfrm>
          <a:off x="0" y="0"/>
          <a:ext cx="0" cy="0"/>
          <a:chOff x="0" y="0"/>
          <a:chExt cx="0" cy="0"/>
        </a:xfrm>
      </p:grpSpPr>
      <p:sp>
        <p:nvSpPr>
          <p:cNvPr id="2908" name="Google Shape;2908;p287"/>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Node TCP</a:t>
            </a:r>
            <a:endParaRPr/>
          </a:p>
        </p:txBody>
      </p:sp>
      <p:sp>
        <p:nvSpPr>
          <p:cNvPr id="2909" name="Google Shape;2909;p287"/>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Beyond Node TCP</a:t>
            </a:r>
            <a:endParaRPr/>
          </a:p>
        </p:txBody>
      </p:sp>
      <p:sp>
        <p:nvSpPr>
          <p:cNvPr id="2910" name="Google Shape;2910;p287"/>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4" name="Shape 2914"/>
        <p:cNvGrpSpPr/>
        <p:nvPr/>
      </p:nvGrpSpPr>
      <p:grpSpPr>
        <a:xfrm>
          <a:off x="0" y="0"/>
          <a:ext cx="0" cy="0"/>
          <a:chOff x="0" y="0"/>
          <a:chExt cx="0" cy="0"/>
        </a:xfrm>
      </p:grpSpPr>
      <p:sp>
        <p:nvSpPr>
          <p:cNvPr id="2915" name="Google Shape;2915;p2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TCP</a:t>
            </a:r>
            <a:endParaRPr/>
          </a:p>
        </p:txBody>
      </p:sp>
      <p:sp>
        <p:nvSpPr>
          <p:cNvPr id="2916" name="Google Shape;2916;p2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Stands for Transmission Control Protocol</a:t>
            </a:r>
            <a:endParaRPr/>
          </a:p>
          <a:p>
            <a:pPr indent="-342900" lvl="0" marL="457200" rtl="0" algn="l">
              <a:lnSpc>
                <a:spcPct val="125000"/>
              </a:lnSpc>
              <a:spcBef>
                <a:spcPts val="0"/>
              </a:spcBef>
              <a:spcAft>
                <a:spcPts val="0"/>
              </a:spcAft>
              <a:buSzPts val="1800"/>
              <a:buChar char="●"/>
            </a:pPr>
            <a:r>
              <a:rPr lang="en"/>
              <a:t>Stream based Layer 4 protocol</a:t>
            </a:r>
            <a:endParaRPr/>
          </a:p>
          <a:p>
            <a:pPr indent="-342900" lvl="0" marL="457200" rtl="0" algn="l">
              <a:lnSpc>
                <a:spcPct val="125000"/>
              </a:lnSpc>
              <a:spcBef>
                <a:spcPts val="0"/>
              </a:spcBef>
              <a:spcAft>
                <a:spcPts val="0"/>
              </a:spcAft>
              <a:buSzPts val="1800"/>
              <a:buChar char="●"/>
            </a:pPr>
            <a:r>
              <a:rPr lang="en"/>
              <a:t>Ability to address processes in a host using ports</a:t>
            </a:r>
            <a:endParaRPr/>
          </a:p>
          <a:p>
            <a:pPr indent="-342900" lvl="0" marL="457200" rtl="0" algn="l">
              <a:lnSpc>
                <a:spcPct val="125000"/>
              </a:lnSpc>
              <a:spcBef>
                <a:spcPts val="0"/>
              </a:spcBef>
              <a:spcAft>
                <a:spcPts val="0"/>
              </a:spcAft>
              <a:buSzPts val="1800"/>
              <a:buChar char="●"/>
            </a:pPr>
            <a:r>
              <a:rPr lang="en"/>
              <a:t>“Controls” the transmission unlike UDP which is a firehose</a:t>
            </a:r>
            <a:endParaRPr/>
          </a:p>
          <a:p>
            <a:pPr indent="-342900" lvl="0" marL="457200" rtl="0" algn="l">
              <a:lnSpc>
                <a:spcPct val="125000"/>
              </a:lnSpc>
              <a:spcBef>
                <a:spcPts val="0"/>
              </a:spcBef>
              <a:spcAft>
                <a:spcPts val="0"/>
              </a:spcAft>
              <a:buSzPts val="1800"/>
              <a:buChar char="●"/>
            </a:pPr>
            <a:r>
              <a:rPr lang="en"/>
              <a:t>Connection based (Requires handshake)</a:t>
            </a:r>
            <a:endParaRPr/>
          </a:p>
          <a:p>
            <a:pPr indent="-342900" lvl="0" marL="457200" rtl="0" algn="l">
              <a:lnSpc>
                <a:spcPct val="125000"/>
              </a:lnSpc>
              <a:spcBef>
                <a:spcPts val="0"/>
              </a:spcBef>
              <a:spcAft>
                <a:spcPts val="0"/>
              </a:spcAft>
              <a:buSzPts val="1800"/>
              <a:buChar char="●"/>
            </a:pPr>
            <a:r>
              <a:rPr lang="en"/>
              <a:t>All </a:t>
            </a:r>
            <a:r>
              <a:rPr lang="en"/>
              <a:t>protocols</a:t>
            </a:r>
            <a:r>
              <a:rPr lang="en"/>
              <a:t> are built on TCP (or UDP)</a:t>
            </a:r>
            <a:endParaRPr/>
          </a:p>
        </p:txBody>
      </p:sp>
      <p:sp>
        <p:nvSpPr>
          <p:cNvPr id="2917" name="Google Shape;2917;p288"/>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1" name="Shape 2921"/>
        <p:cNvGrpSpPr/>
        <p:nvPr/>
      </p:nvGrpSpPr>
      <p:grpSpPr>
        <a:xfrm>
          <a:off x="0" y="0"/>
          <a:ext cx="0" cy="0"/>
          <a:chOff x="0" y="0"/>
          <a:chExt cx="0" cy="0"/>
        </a:xfrm>
      </p:grpSpPr>
      <p:sp>
        <p:nvSpPr>
          <p:cNvPr id="2922" name="Google Shape;2922;p2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TCP Use cases</a:t>
            </a:r>
            <a:endParaRPr/>
          </a:p>
        </p:txBody>
      </p:sp>
      <p:sp>
        <p:nvSpPr>
          <p:cNvPr id="2923" name="Google Shape;2923;p289"/>
          <p:cNvSpPr txBox="1"/>
          <p:nvPr>
            <p:ph idx="1" type="body"/>
          </p:nvPr>
        </p:nvSpPr>
        <p:spPr>
          <a:xfrm>
            <a:off x="311700" y="1152475"/>
            <a:ext cx="8520600" cy="19803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Reliable communication</a:t>
            </a:r>
            <a:endParaRPr/>
          </a:p>
          <a:p>
            <a:pPr indent="-342900" lvl="0" marL="457200" rtl="0" algn="l">
              <a:lnSpc>
                <a:spcPct val="125000"/>
              </a:lnSpc>
              <a:spcBef>
                <a:spcPts val="0"/>
              </a:spcBef>
              <a:spcAft>
                <a:spcPts val="0"/>
              </a:spcAft>
              <a:buSzPts val="1800"/>
              <a:buChar char="●"/>
            </a:pPr>
            <a:r>
              <a:rPr lang="en"/>
              <a:t>Remote shell </a:t>
            </a:r>
            <a:endParaRPr/>
          </a:p>
          <a:p>
            <a:pPr indent="-342900" lvl="0" marL="457200" rtl="0" algn="l">
              <a:lnSpc>
                <a:spcPct val="125000"/>
              </a:lnSpc>
              <a:spcBef>
                <a:spcPts val="0"/>
              </a:spcBef>
              <a:spcAft>
                <a:spcPts val="0"/>
              </a:spcAft>
              <a:buSzPts val="1800"/>
              <a:buChar char="●"/>
            </a:pPr>
            <a:r>
              <a:rPr lang="en"/>
              <a:t>Database connections</a:t>
            </a:r>
            <a:endParaRPr/>
          </a:p>
          <a:p>
            <a:pPr indent="-342900" lvl="0" marL="457200" rtl="0" algn="l">
              <a:lnSpc>
                <a:spcPct val="125000"/>
              </a:lnSpc>
              <a:spcBef>
                <a:spcPts val="0"/>
              </a:spcBef>
              <a:spcAft>
                <a:spcPts val="0"/>
              </a:spcAft>
              <a:buSzPts val="1800"/>
              <a:buChar char="●"/>
            </a:pPr>
            <a:r>
              <a:rPr lang="en"/>
              <a:t>Web communications </a:t>
            </a:r>
            <a:endParaRPr/>
          </a:p>
          <a:p>
            <a:pPr indent="-342900" lvl="0" marL="457200" rtl="0" algn="l">
              <a:lnSpc>
                <a:spcPct val="125000"/>
              </a:lnSpc>
              <a:spcBef>
                <a:spcPts val="0"/>
              </a:spcBef>
              <a:spcAft>
                <a:spcPts val="0"/>
              </a:spcAft>
              <a:buSzPts val="1800"/>
              <a:buChar char="●"/>
            </a:pPr>
            <a:r>
              <a:rPr lang="en"/>
              <a:t>Any bidirectional communication</a:t>
            </a:r>
            <a:endParaRPr/>
          </a:p>
        </p:txBody>
      </p:sp>
      <p:sp>
        <p:nvSpPr>
          <p:cNvPr id="2924" name="Google Shape;2924;p289"/>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cxnSp>
        <p:nvCxnSpPr>
          <p:cNvPr id="2925" name="Google Shape;2925;p289"/>
          <p:cNvCxnSpPr>
            <a:endCxn id="2926" idx="3"/>
          </p:cNvCxnSpPr>
          <p:nvPr/>
        </p:nvCxnSpPr>
        <p:spPr>
          <a:xfrm flipH="1">
            <a:off x="1177801" y="3739551"/>
            <a:ext cx="2893200" cy="19500"/>
          </a:xfrm>
          <a:prstGeom prst="straightConnector1">
            <a:avLst/>
          </a:prstGeom>
          <a:noFill/>
          <a:ln cap="flat" cmpd="sng" w="9525">
            <a:solidFill>
              <a:schemeClr val="dk1"/>
            </a:solidFill>
            <a:prstDash val="solid"/>
            <a:round/>
            <a:headEnd len="med" w="med" type="triangle"/>
            <a:tailEnd len="med" w="med" type="triangle"/>
          </a:ln>
        </p:spPr>
      </p:cxnSp>
      <p:grpSp>
        <p:nvGrpSpPr>
          <p:cNvPr id="2927" name="Google Shape;2927;p289"/>
          <p:cNvGrpSpPr/>
          <p:nvPr/>
        </p:nvGrpSpPr>
        <p:grpSpPr>
          <a:xfrm>
            <a:off x="4120938" y="3497425"/>
            <a:ext cx="790176" cy="523250"/>
            <a:chOff x="6861863" y="3530550"/>
            <a:chExt cx="790176" cy="523250"/>
          </a:xfrm>
        </p:grpSpPr>
        <p:pic>
          <p:nvPicPr>
            <p:cNvPr id="2928" name="Google Shape;2928;p289"/>
            <p:cNvPicPr preferRelativeResize="0"/>
            <p:nvPr/>
          </p:nvPicPr>
          <p:blipFill rotWithShape="1">
            <a:blip r:embed="rId3">
              <a:alphaModFix/>
            </a:blip>
            <a:srcRect b="7747" l="12647" r="11801" t="6452"/>
            <a:stretch/>
          </p:blipFill>
          <p:spPr>
            <a:xfrm>
              <a:off x="6861863" y="3530550"/>
              <a:ext cx="790176" cy="523250"/>
            </a:xfrm>
            <a:prstGeom prst="rect">
              <a:avLst/>
            </a:prstGeom>
            <a:noFill/>
            <a:ln>
              <a:noFill/>
            </a:ln>
          </p:spPr>
        </p:pic>
        <p:sp>
          <p:nvSpPr>
            <p:cNvPr id="2929" name="Google Shape;2929;p289"/>
            <p:cNvSpPr txBox="1"/>
            <p:nvPr/>
          </p:nvSpPr>
          <p:spPr>
            <a:xfrm>
              <a:off x="7071113" y="3592075"/>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B</a:t>
              </a:r>
              <a:endParaRPr>
                <a:solidFill>
                  <a:schemeClr val="dk1"/>
                </a:solidFill>
              </a:endParaRPr>
            </a:p>
          </p:txBody>
        </p:sp>
      </p:grpSp>
      <p:grpSp>
        <p:nvGrpSpPr>
          <p:cNvPr id="2930" name="Google Shape;2930;p289"/>
          <p:cNvGrpSpPr/>
          <p:nvPr/>
        </p:nvGrpSpPr>
        <p:grpSpPr>
          <a:xfrm>
            <a:off x="387625" y="3497425"/>
            <a:ext cx="790176" cy="523250"/>
            <a:chOff x="2666325" y="4298650"/>
            <a:chExt cx="790176" cy="523250"/>
          </a:xfrm>
        </p:grpSpPr>
        <p:pic>
          <p:nvPicPr>
            <p:cNvPr id="2926" name="Google Shape;2926;p289"/>
            <p:cNvPicPr preferRelativeResize="0"/>
            <p:nvPr/>
          </p:nvPicPr>
          <p:blipFill rotWithShape="1">
            <a:blip r:embed="rId3">
              <a:alphaModFix/>
            </a:blip>
            <a:srcRect b="7747" l="12647" r="11801" t="6452"/>
            <a:stretch/>
          </p:blipFill>
          <p:spPr>
            <a:xfrm>
              <a:off x="2666325" y="4298650"/>
              <a:ext cx="790176" cy="523250"/>
            </a:xfrm>
            <a:prstGeom prst="rect">
              <a:avLst/>
            </a:prstGeom>
            <a:noFill/>
            <a:ln>
              <a:noFill/>
            </a:ln>
          </p:spPr>
        </p:pic>
        <p:sp>
          <p:nvSpPr>
            <p:cNvPr id="2931" name="Google Shape;2931;p289"/>
            <p:cNvSpPr txBox="1"/>
            <p:nvPr/>
          </p:nvSpPr>
          <p:spPr>
            <a:xfrm>
              <a:off x="2875538" y="4298650"/>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a:t>
              </a:r>
              <a:endParaRPr>
                <a:solidFill>
                  <a:schemeClr val="dk1"/>
                </a:solidFill>
              </a:endParaRPr>
            </a:p>
          </p:txBody>
        </p:sp>
      </p:gr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5" name="Shape 2935"/>
        <p:cNvGrpSpPr/>
        <p:nvPr/>
      </p:nvGrpSpPr>
      <p:grpSpPr>
        <a:xfrm>
          <a:off x="0" y="0"/>
          <a:ext cx="0" cy="0"/>
          <a:chOff x="0" y="0"/>
          <a:chExt cx="0" cy="0"/>
        </a:xfrm>
      </p:grpSpPr>
      <p:sp>
        <p:nvSpPr>
          <p:cNvPr id="2936" name="Google Shape;2936;p2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TCP Connection</a:t>
            </a:r>
            <a:endParaRPr/>
          </a:p>
        </p:txBody>
      </p:sp>
      <p:sp>
        <p:nvSpPr>
          <p:cNvPr id="2937" name="Google Shape;2937;p290"/>
          <p:cNvSpPr txBox="1"/>
          <p:nvPr>
            <p:ph idx="1" type="body"/>
          </p:nvPr>
        </p:nvSpPr>
        <p:spPr>
          <a:xfrm>
            <a:off x="276425" y="114372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Must create a connection to send data</a:t>
            </a:r>
            <a:endParaRPr/>
          </a:p>
          <a:p>
            <a:pPr indent="-342900" lvl="0" marL="457200" rtl="0" algn="l">
              <a:lnSpc>
                <a:spcPct val="125000"/>
              </a:lnSpc>
              <a:spcBef>
                <a:spcPts val="0"/>
              </a:spcBef>
              <a:spcAft>
                <a:spcPts val="0"/>
              </a:spcAft>
              <a:buSzPts val="1800"/>
              <a:buChar char="●"/>
            </a:pPr>
            <a:r>
              <a:rPr lang="en"/>
              <a:t>Connection is identified by 4 properties</a:t>
            </a:r>
            <a:endParaRPr/>
          </a:p>
          <a:p>
            <a:pPr indent="-317500" lvl="1" marL="914400" rtl="0" algn="l">
              <a:lnSpc>
                <a:spcPct val="125000"/>
              </a:lnSpc>
              <a:spcBef>
                <a:spcPts val="0"/>
              </a:spcBef>
              <a:spcAft>
                <a:spcPts val="0"/>
              </a:spcAft>
              <a:buSzPts val="1400"/>
              <a:buChar char="○"/>
            </a:pPr>
            <a:r>
              <a:rPr lang="en"/>
              <a:t>SourceIP-SourcePort</a:t>
            </a:r>
            <a:endParaRPr/>
          </a:p>
          <a:p>
            <a:pPr indent="-317500" lvl="1" marL="914400" rtl="0" algn="l">
              <a:lnSpc>
                <a:spcPct val="125000"/>
              </a:lnSpc>
              <a:spcBef>
                <a:spcPts val="0"/>
              </a:spcBef>
              <a:spcAft>
                <a:spcPts val="0"/>
              </a:spcAft>
              <a:buSzPts val="1400"/>
              <a:buChar char="○"/>
            </a:pPr>
            <a:r>
              <a:rPr lang="en"/>
              <a:t>DestinationIP-DestinationPort	</a:t>
            </a:r>
            <a:endParaRPr/>
          </a:p>
          <a:p>
            <a:pPr indent="-342900" lvl="0" marL="457200" rtl="0" algn="l">
              <a:lnSpc>
                <a:spcPct val="125000"/>
              </a:lnSpc>
              <a:spcBef>
                <a:spcPts val="0"/>
              </a:spcBef>
              <a:spcAft>
                <a:spcPts val="0"/>
              </a:spcAft>
              <a:buSzPts val="1800"/>
              <a:buChar char="●"/>
            </a:pPr>
            <a:r>
              <a:rPr lang="en"/>
              <a:t>Represented by a socket on both </a:t>
            </a:r>
            <a:r>
              <a:rPr lang="en"/>
              <a:t>client</a:t>
            </a:r>
            <a:r>
              <a:rPr lang="en"/>
              <a:t> and server</a:t>
            </a:r>
            <a:endParaRPr/>
          </a:p>
          <a:p>
            <a:pPr indent="-342900" lvl="0" marL="457200" rtl="0" algn="l">
              <a:lnSpc>
                <a:spcPct val="125000"/>
              </a:lnSpc>
              <a:spcBef>
                <a:spcPts val="0"/>
              </a:spcBef>
              <a:spcAft>
                <a:spcPts val="0"/>
              </a:spcAft>
              <a:buSzPts val="1800"/>
              <a:buChar char="●"/>
            </a:pPr>
            <a:r>
              <a:rPr lang="en"/>
              <a:t>Requires a 3-way TCP handshake</a:t>
            </a:r>
            <a:endParaRPr/>
          </a:p>
        </p:txBody>
      </p:sp>
      <p:sp>
        <p:nvSpPr>
          <p:cNvPr id="2938" name="Google Shape;2938;p290"/>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2" name="Shape 2942"/>
        <p:cNvGrpSpPr/>
        <p:nvPr/>
      </p:nvGrpSpPr>
      <p:grpSpPr>
        <a:xfrm>
          <a:off x="0" y="0"/>
          <a:ext cx="0" cy="0"/>
          <a:chOff x="0" y="0"/>
          <a:chExt cx="0" cy="0"/>
        </a:xfrm>
      </p:grpSpPr>
      <p:sp>
        <p:nvSpPr>
          <p:cNvPr id="2943" name="Google Shape;2943;p2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TCP Composition</a:t>
            </a:r>
            <a:endParaRPr/>
          </a:p>
        </p:txBody>
      </p:sp>
      <p:sp>
        <p:nvSpPr>
          <p:cNvPr id="2944" name="Google Shape;2944;p291"/>
          <p:cNvSpPr txBox="1"/>
          <p:nvPr>
            <p:ph idx="1" type="body"/>
          </p:nvPr>
        </p:nvSpPr>
        <p:spPr>
          <a:xfrm>
            <a:off x="276425" y="114372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Stream of segments</a:t>
            </a:r>
            <a:endParaRPr/>
          </a:p>
          <a:p>
            <a:pPr indent="-342900" lvl="0" marL="457200" rtl="0" algn="l">
              <a:lnSpc>
                <a:spcPct val="125000"/>
              </a:lnSpc>
              <a:spcBef>
                <a:spcPts val="0"/>
              </a:spcBef>
              <a:spcAft>
                <a:spcPts val="0"/>
              </a:spcAft>
              <a:buSzPts val="1800"/>
              <a:buChar char="●"/>
            </a:pPr>
            <a:r>
              <a:rPr lang="en"/>
              <a:t>Segments are sequenced and ordered</a:t>
            </a:r>
            <a:endParaRPr/>
          </a:p>
          <a:p>
            <a:pPr indent="-342900" lvl="0" marL="457200" rtl="0" algn="l">
              <a:lnSpc>
                <a:spcPct val="125000"/>
              </a:lnSpc>
              <a:spcBef>
                <a:spcPts val="0"/>
              </a:spcBef>
              <a:spcAft>
                <a:spcPts val="0"/>
              </a:spcAft>
              <a:buSzPts val="1800"/>
              <a:buChar char="●"/>
            </a:pPr>
            <a:r>
              <a:rPr lang="en"/>
              <a:t>Segments are acknowledged</a:t>
            </a:r>
            <a:endParaRPr/>
          </a:p>
          <a:p>
            <a:pPr indent="-342900" lvl="0" marL="457200" rtl="0" algn="l">
              <a:lnSpc>
                <a:spcPct val="125000"/>
              </a:lnSpc>
              <a:spcBef>
                <a:spcPts val="0"/>
              </a:spcBef>
              <a:spcAft>
                <a:spcPts val="0"/>
              </a:spcAft>
              <a:buSzPts val="1800"/>
              <a:buChar char="●"/>
            </a:pPr>
            <a:r>
              <a:rPr lang="en"/>
              <a:t>Lost segments are retransmitted</a:t>
            </a:r>
            <a:endParaRPr/>
          </a:p>
          <a:p>
            <a:pPr indent="-342900" lvl="0" marL="457200" rtl="0" algn="l">
              <a:lnSpc>
                <a:spcPct val="125000"/>
              </a:lnSpc>
              <a:spcBef>
                <a:spcPts val="0"/>
              </a:spcBef>
              <a:spcAft>
                <a:spcPts val="0"/>
              </a:spcAft>
              <a:buSzPts val="1800"/>
              <a:buChar char="●"/>
            </a:pPr>
            <a:r>
              <a:rPr lang="en"/>
              <a:t>Segments != Messages</a:t>
            </a:r>
            <a:endParaRPr/>
          </a:p>
        </p:txBody>
      </p:sp>
      <p:sp>
        <p:nvSpPr>
          <p:cNvPr id="2945" name="Google Shape;2945;p291"/>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40"/>
          <p:cNvPicPr preferRelativeResize="0"/>
          <p:nvPr/>
        </p:nvPicPr>
        <p:blipFill>
          <a:blip r:embed="rId3">
            <a:alphaModFix/>
          </a:blip>
          <a:stretch>
            <a:fillRect/>
          </a:stretch>
        </p:blipFill>
        <p:spPr>
          <a:xfrm>
            <a:off x="265002" y="620375"/>
            <a:ext cx="6102474" cy="4110275"/>
          </a:xfrm>
          <a:prstGeom prst="rect">
            <a:avLst/>
          </a:prstGeom>
          <a:noFill/>
          <a:ln>
            <a:noFill/>
          </a:ln>
        </p:spPr>
      </p:pic>
      <p:sp>
        <p:nvSpPr>
          <p:cNvPr id="326" name="Google Shape;326;p40"/>
          <p:cNvSpPr txBox="1"/>
          <p:nvPr/>
        </p:nvSpPr>
        <p:spPr>
          <a:xfrm>
            <a:off x="6664575" y="620375"/>
            <a:ext cx="1554300" cy="12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lt2"/>
              </a:solidFill>
            </a:endParaRPr>
          </a:p>
        </p:txBody>
      </p:sp>
      <p:sp>
        <p:nvSpPr>
          <p:cNvPr id="327" name="Google Shape;327;p40"/>
          <p:cNvSpPr txBox="1"/>
          <p:nvPr/>
        </p:nvSpPr>
        <p:spPr>
          <a:xfrm>
            <a:off x="6664575" y="205775"/>
            <a:ext cx="15543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1C232"/>
                </a:solidFill>
              </a:rPr>
              <a:t>Execution</a:t>
            </a:r>
            <a:endParaRPr sz="1800">
              <a:solidFill>
                <a:srgbClr val="F1C232"/>
              </a:solidFill>
            </a:endParaRPr>
          </a:p>
        </p:txBody>
      </p:sp>
      <p:sp>
        <p:nvSpPr>
          <p:cNvPr id="328" name="Google Shape;328;p40"/>
          <p:cNvSpPr txBox="1"/>
          <p:nvPr/>
        </p:nvSpPr>
        <p:spPr>
          <a:xfrm>
            <a:off x="6664575" y="3246825"/>
            <a:ext cx="15543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D966"/>
                </a:solidFill>
              </a:rPr>
              <a:t>Callbacks</a:t>
            </a:r>
            <a:endParaRPr sz="1800">
              <a:solidFill>
                <a:srgbClr val="FFD966"/>
              </a:solidFill>
            </a:endParaRPr>
          </a:p>
        </p:txBody>
      </p:sp>
      <p:sp>
        <p:nvSpPr>
          <p:cNvPr id="329" name="Google Shape;329;p40"/>
          <p:cNvSpPr txBox="1"/>
          <p:nvPr/>
        </p:nvSpPr>
        <p:spPr>
          <a:xfrm>
            <a:off x="6664575" y="3661425"/>
            <a:ext cx="1767300" cy="12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readFileACallback</a:t>
            </a:r>
            <a:endParaRPr sz="1500">
              <a:solidFill>
                <a:schemeClr val="lt2"/>
              </a:solidFill>
            </a:endParaRPr>
          </a:p>
        </p:txBody>
      </p:sp>
      <p:cxnSp>
        <p:nvCxnSpPr>
          <p:cNvPr id="330" name="Google Shape;330;p40"/>
          <p:cNvCxnSpPr/>
          <p:nvPr/>
        </p:nvCxnSpPr>
        <p:spPr>
          <a:xfrm rot="10800000">
            <a:off x="4338450" y="3956125"/>
            <a:ext cx="467100" cy="6600"/>
          </a:xfrm>
          <a:prstGeom prst="straightConnector1">
            <a:avLst/>
          </a:prstGeom>
          <a:noFill/>
          <a:ln cap="flat" cmpd="sng" w="28575">
            <a:solidFill>
              <a:srgbClr val="DF3079"/>
            </a:solidFill>
            <a:prstDash val="solid"/>
            <a:round/>
            <a:headEnd len="med" w="med" type="none"/>
            <a:tailEnd len="med" w="med" type="triangle"/>
          </a:ln>
        </p:spPr>
      </p:cxnSp>
      <p:sp>
        <p:nvSpPr>
          <p:cNvPr id="331" name="Google Shape;331;p40"/>
          <p:cNvSpPr/>
          <p:nvPr/>
        </p:nvSpPr>
        <p:spPr>
          <a:xfrm>
            <a:off x="704500" y="3862675"/>
            <a:ext cx="3339300" cy="193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2" name="Google Shape;332;p40"/>
          <p:cNvSpPr txBox="1"/>
          <p:nvPr>
            <p:ph type="title"/>
          </p:nvPr>
        </p:nvSpPr>
        <p:spPr>
          <a:xfrm>
            <a:off x="265000" y="47675"/>
            <a:ext cx="3657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4594"/>
              <a:buNone/>
            </a:pPr>
            <a:r>
              <a:rPr lang="en" sz="2220"/>
              <a:t>Register readFile A callback</a:t>
            </a:r>
            <a:endParaRPr sz="2220"/>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9" name="Shape 2949"/>
        <p:cNvGrpSpPr/>
        <p:nvPr/>
      </p:nvGrpSpPr>
      <p:grpSpPr>
        <a:xfrm>
          <a:off x="0" y="0"/>
          <a:ext cx="0" cy="0"/>
          <a:chOff x="0" y="0"/>
          <a:chExt cx="0" cy="0"/>
        </a:xfrm>
      </p:grpSpPr>
      <p:sp>
        <p:nvSpPr>
          <p:cNvPr id="2950" name="Google Shape;2950;p2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Connection Establishment</a:t>
            </a:r>
            <a:endParaRPr/>
          </a:p>
        </p:txBody>
      </p:sp>
      <p:sp>
        <p:nvSpPr>
          <p:cNvPr id="2951" name="Google Shape;2951;p292"/>
          <p:cNvSpPr txBox="1"/>
          <p:nvPr>
            <p:ph idx="1" type="body"/>
          </p:nvPr>
        </p:nvSpPr>
        <p:spPr>
          <a:xfrm>
            <a:off x="311700" y="1152475"/>
            <a:ext cx="8520600" cy="18441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App1 on 10.0.0.1 want to send data to AppX on 10.0.0.2 </a:t>
            </a:r>
            <a:endParaRPr/>
          </a:p>
          <a:p>
            <a:pPr indent="-342900" lvl="0" marL="457200" rtl="0" algn="l">
              <a:lnSpc>
                <a:spcPct val="125000"/>
              </a:lnSpc>
              <a:spcBef>
                <a:spcPts val="0"/>
              </a:spcBef>
              <a:spcAft>
                <a:spcPts val="0"/>
              </a:spcAft>
              <a:buSzPts val="1800"/>
              <a:buChar char="●"/>
            </a:pPr>
            <a:r>
              <a:rPr lang="en"/>
              <a:t>App1 sends SYN to AppX to synchronous sequence numbers</a:t>
            </a:r>
            <a:endParaRPr/>
          </a:p>
          <a:p>
            <a:pPr indent="-342900" lvl="0" marL="457200" rtl="0" algn="l">
              <a:lnSpc>
                <a:spcPct val="125000"/>
              </a:lnSpc>
              <a:spcBef>
                <a:spcPts val="0"/>
              </a:spcBef>
              <a:spcAft>
                <a:spcPts val="0"/>
              </a:spcAft>
              <a:buSzPts val="1800"/>
              <a:buChar char="●"/>
            </a:pPr>
            <a:r>
              <a:rPr lang="en"/>
              <a:t>AppX sends SYN/ACK to synchronous its sequence number</a:t>
            </a:r>
            <a:endParaRPr/>
          </a:p>
          <a:p>
            <a:pPr indent="-342900" lvl="0" marL="457200" rtl="0" algn="l">
              <a:lnSpc>
                <a:spcPct val="125000"/>
              </a:lnSpc>
              <a:spcBef>
                <a:spcPts val="0"/>
              </a:spcBef>
              <a:spcAft>
                <a:spcPts val="0"/>
              </a:spcAft>
              <a:buSzPts val="1800"/>
              <a:buChar char="●"/>
            </a:pPr>
            <a:r>
              <a:rPr lang="en"/>
              <a:t>App1 ACKs AppX SYN.</a:t>
            </a:r>
            <a:endParaRPr/>
          </a:p>
          <a:p>
            <a:pPr indent="-342900" lvl="0" marL="457200" rtl="0" algn="l">
              <a:lnSpc>
                <a:spcPct val="125000"/>
              </a:lnSpc>
              <a:spcBef>
                <a:spcPts val="0"/>
              </a:spcBef>
              <a:spcAft>
                <a:spcPts val="0"/>
              </a:spcAft>
              <a:buSzPts val="1800"/>
              <a:buChar char="●"/>
            </a:pPr>
            <a:r>
              <a:rPr lang="en"/>
              <a:t>Three way handshake</a:t>
            </a:r>
            <a:endParaRPr/>
          </a:p>
        </p:txBody>
      </p:sp>
      <p:sp>
        <p:nvSpPr>
          <p:cNvPr id="2952" name="Google Shape;2952;p292"/>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cxnSp>
        <p:nvCxnSpPr>
          <p:cNvPr id="2953" name="Google Shape;2953;p292"/>
          <p:cNvCxnSpPr/>
          <p:nvPr/>
        </p:nvCxnSpPr>
        <p:spPr>
          <a:xfrm flipH="1">
            <a:off x="2365250" y="3432625"/>
            <a:ext cx="3726300" cy="8100"/>
          </a:xfrm>
          <a:prstGeom prst="straightConnector1">
            <a:avLst/>
          </a:prstGeom>
          <a:noFill/>
          <a:ln cap="flat" cmpd="sng" w="9525">
            <a:solidFill>
              <a:schemeClr val="dk1"/>
            </a:solidFill>
            <a:prstDash val="solid"/>
            <a:round/>
            <a:headEnd len="med" w="med" type="triangle"/>
            <a:tailEnd len="med" w="med" type="none"/>
          </a:ln>
        </p:spPr>
      </p:cxnSp>
      <p:grpSp>
        <p:nvGrpSpPr>
          <p:cNvPr id="2954" name="Google Shape;2954;p292"/>
          <p:cNvGrpSpPr/>
          <p:nvPr/>
        </p:nvGrpSpPr>
        <p:grpSpPr>
          <a:xfrm>
            <a:off x="6209363" y="3390425"/>
            <a:ext cx="790176" cy="523250"/>
            <a:chOff x="6861863" y="3530550"/>
            <a:chExt cx="790176" cy="523250"/>
          </a:xfrm>
        </p:grpSpPr>
        <p:pic>
          <p:nvPicPr>
            <p:cNvPr id="2955" name="Google Shape;2955;p292"/>
            <p:cNvPicPr preferRelativeResize="0"/>
            <p:nvPr/>
          </p:nvPicPr>
          <p:blipFill rotWithShape="1">
            <a:blip r:embed="rId3">
              <a:alphaModFix/>
            </a:blip>
            <a:srcRect b="7747" l="12647" r="11801" t="6452"/>
            <a:stretch/>
          </p:blipFill>
          <p:spPr>
            <a:xfrm>
              <a:off x="6861863" y="3530550"/>
              <a:ext cx="790176" cy="523250"/>
            </a:xfrm>
            <a:prstGeom prst="rect">
              <a:avLst/>
            </a:prstGeom>
            <a:noFill/>
            <a:ln>
              <a:noFill/>
            </a:ln>
          </p:spPr>
        </p:pic>
        <p:sp>
          <p:nvSpPr>
            <p:cNvPr id="2956" name="Google Shape;2956;p292"/>
            <p:cNvSpPr txBox="1"/>
            <p:nvPr/>
          </p:nvSpPr>
          <p:spPr>
            <a:xfrm>
              <a:off x="7071113" y="3592075"/>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pic>
        <p:nvPicPr>
          <p:cNvPr id="2957" name="Google Shape;2957;p292"/>
          <p:cNvPicPr preferRelativeResize="0"/>
          <p:nvPr/>
        </p:nvPicPr>
        <p:blipFill rotWithShape="1">
          <a:blip r:embed="rId3">
            <a:alphaModFix/>
          </a:blip>
          <a:srcRect b="7747" l="12647" r="11801" t="6452"/>
          <a:stretch/>
        </p:blipFill>
        <p:spPr>
          <a:xfrm>
            <a:off x="1457275" y="3398650"/>
            <a:ext cx="790176" cy="523250"/>
          </a:xfrm>
          <a:prstGeom prst="rect">
            <a:avLst/>
          </a:prstGeom>
          <a:noFill/>
          <a:ln>
            <a:noFill/>
          </a:ln>
        </p:spPr>
      </p:pic>
      <p:sp>
        <p:nvSpPr>
          <p:cNvPr id="2958" name="Google Shape;2958;p292"/>
          <p:cNvSpPr txBox="1"/>
          <p:nvPr/>
        </p:nvSpPr>
        <p:spPr>
          <a:xfrm>
            <a:off x="1457275" y="3921900"/>
            <a:ext cx="89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10.0.0.1</a:t>
            </a:r>
            <a:endParaRPr sz="1100">
              <a:solidFill>
                <a:schemeClr val="dk1"/>
              </a:solidFill>
            </a:endParaRPr>
          </a:p>
        </p:txBody>
      </p:sp>
      <p:sp>
        <p:nvSpPr>
          <p:cNvPr id="2959" name="Google Shape;2959;p292"/>
          <p:cNvSpPr txBox="1"/>
          <p:nvPr/>
        </p:nvSpPr>
        <p:spPr>
          <a:xfrm>
            <a:off x="6246763" y="3921900"/>
            <a:ext cx="89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10.0.0.2</a:t>
            </a:r>
            <a:endParaRPr sz="1100">
              <a:solidFill>
                <a:schemeClr val="dk1"/>
              </a:solidFill>
            </a:endParaRPr>
          </a:p>
        </p:txBody>
      </p:sp>
      <p:sp>
        <p:nvSpPr>
          <p:cNvPr id="2960" name="Google Shape;2960;p292"/>
          <p:cNvSpPr txBox="1"/>
          <p:nvPr/>
        </p:nvSpPr>
        <p:spPr>
          <a:xfrm>
            <a:off x="153700" y="3308000"/>
            <a:ext cx="1219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4"/>
                </a:solidFill>
              </a:rPr>
              <a:t>App1-port 5555</a:t>
            </a:r>
            <a:endParaRPr sz="1100">
              <a:solidFill>
                <a:schemeClr val="accent4"/>
              </a:solidFill>
            </a:endParaRPr>
          </a:p>
          <a:p>
            <a:pPr indent="0" lvl="0" marL="0" rtl="0" algn="l">
              <a:spcBef>
                <a:spcPts val="0"/>
              </a:spcBef>
              <a:spcAft>
                <a:spcPts val="0"/>
              </a:spcAft>
              <a:buNone/>
            </a:pPr>
            <a:r>
              <a:rPr lang="en" sz="1100">
                <a:solidFill>
                  <a:schemeClr val="dk1"/>
                </a:solidFill>
              </a:rPr>
              <a:t>App2-port 7712</a:t>
            </a:r>
            <a:endParaRPr sz="1100">
              <a:solidFill>
                <a:schemeClr val="dk1"/>
              </a:solidFill>
            </a:endParaRPr>
          </a:p>
          <a:p>
            <a:pPr indent="0" lvl="0" marL="0" rtl="0" algn="l">
              <a:spcBef>
                <a:spcPts val="0"/>
              </a:spcBef>
              <a:spcAft>
                <a:spcPts val="0"/>
              </a:spcAft>
              <a:buNone/>
            </a:pPr>
            <a:r>
              <a:rPr lang="en" sz="1100">
                <a:solidFill>
                  <a:schemeClr val="dk1"/>
                </a:solidFill>
              </a:rPr>
              <a:t>App3-port 2222</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2961" name="Google Shape;2961;p292"/>
          <p:cNvSpPr txBox="1"/>
          <p:nvPr/>
        </p:nvSpPr>
        <p:spPr>
          <a:xfrm>
            <a:off x="7083600" y="3131325"/>
            <a:ext cx="1219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4"/>
                </a:solidFill>
              </a:rPr>
              <a:t>AppX-port 22</a:t>
            </a:r>
            <a:endParaRPr sz="1100">
              <a:solidFill>
                <a:schemeClr val="accent4"/>
              </a:solidFill>
            </a:endParaRPr>
          </a:p>
          <a:p>
            <a:pPr indent="0" lvl="0" marL="0" rtl="0" algn="l">
              <a:spcBef>
                <a:spcPts val="0"/>
              </a:spcBef>
              <a:spcAft>
                <a:spcPts val="0"/>
              </a:spcAft>
              <a:buNone/>
            </a:pPr>
            <a:r>
              <a:rPr lang="en" sz="1100">
                <a:solidFill>
                  <a:schemeClr val="dk1"/>
                </a:solidFill>
              </a:rPr>
              <a:t>AppY-port 443</a:t>
            </a:r>
            <a:endParaRPr sz="1100">
              <a:solidFill>
                <a:schemeClr val="dk1"/>
              </a:solidFill>
            </a:endParaRPr>
          </a:p>
          <a:p>
            <a:pPr indent="0" lvl="0" marL="0" rtl="0" algn="l">
              <a:spcBef>
                <a:spcPts val="0"/>
              </a:spcBef>
              <a:spcAft>
                <a:spcPts val="0"/>
              </a:spcAft>
              <a:buNone/>
            </a:pPr>
            <a:r>
              <a:rPr lang="en" sz="1100">
                <a:solidFill>
                  <a:schemeClr val="dk1"/>
                </a:solidFill>
              </a:rPr>
              <a:t>AppZ-port 80</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2962" name="Google Shape;2962;p292"/>
          <p:cNvSpPr/>
          <p:nvPr/>
        </p:nvSpPr>
        <p:spPr>
          <a:xfrm>
            <a:off x="2639760" y="3108375"/>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2963" name="Google Shape;2963;p292"/>
          <p:cNvSpPr/>
          <p:nvPr/>
        </p:nvSpPr>
        <p:spPr>
          <a:xfrm>
            <a:off x="3284007" y="3107331"/>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cxnSp>
        <p:nvCxnSpPr>
          <p:cNvPr id="2964" name="Google Shape;2964;p292"/>
          <p:cNvCxnSpPr/>
          <p:nvPr/>
        </p:nvCxnSpPr>
        <p:spPr>
          <a:xfrm flipH="1">
            <a:off x="2327838" y="3958304"/>
            <a:ext cx="3726300" cy="8100"/>
          </a:xfrm>
          <a:prstGeom prst="straightConnector1">
            <a:avLst/>
          </a:prstGeom>
          <a:noFill/>
          <a:ln cap="flat" cmpd="sng" w="9525">
            <a:solidFill>
              <a:schemeClr val="dk1"/>
            </a:solidFill>
            <a:prstDash val="solid"/>
            <a:round/>
            <a:headEnd len="med" w="med" type="none"/>
            <a:tailEnd len="med" w="med" type="triangle"/>
          </a:ln>
        </p:spPr>
      </p:cxnSp>
      <p:cxnSp>
        <p:nvCxnSpPr>
          <p:cNvPr id="2965" name="Google Shape;2965;p292"/>
          <p:cNvCxnSpPr/>
          <p:nvPr/>
        </p:nvCxnSpPr>
        <p:spPr>
          <a:xfrm flipH="1">
            <a:off x="2405438" y="4501728"/>
            <a:ext cx="3726300" cy="8100"/>
          </a:xfrm>
          <a:prstGeom prst="straightConnector1">
            <a:avLst/>
          </a:prstGeom>
          <a:noFill/>
          <a:ln cap="flat" cmpd="sng" w="9525">
            <a:solidFill>
              <a:schemeClr val="dk1"/>
            </a:solidFill>
            <a:prstDash val="solid"/>
            <a:round/>
            <a:headEnd len="med" w="med" type="triangle"/>
            <a:tailEnd len="med" w="med" type="none"/>
          </a:ln>
        </p:spPr>
      </p:cxnSp>
      <p:sp>
        <p:nvSpPr>
          <p:cNvPr id="2966" name="Google Shape;2966;p292"/>
          <p:cNvSpPr/>
          <p:nvPr/>
        </p:nvSpPr>
        <p:spPr>
          <a:xfrm>
            <a:off x="4990998" y="3107331"/>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2967" name="Google Shape;2967;p292"/>
          <p:cNvSpPr/>
          <p:nvPr/>
        </p:nvSpPr>
        <p:spPr>
          <a:xfrm>
            <a:off x="4519557" y="3108381"/>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2968" name="Google Shape;2968;p292"/>
          <p:cNvSpPr/>
          <p:nvPr/>
        </p:nvSpPr>
        <p:spPr>
          <a:xfrm>
            <a:off x="3762500" y="3107325"/>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SYN</a:t>
            </a:r>
            <a:endParaRPr sz="700"/>
          </a:p>
        </p:txBody>
      </p:sp>
      <p:sp>
        <p:nvSpPr>
          <p:cNvPr id="2969" name="Google Shape;2969;p292"/>
          <p:cNvSpPr/>
          <p:nvPr/>
        </p:nvSpPr>
        <p:spPr>
          <a:xfrm>
            <a:off x="2639835" y="3636275"/>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2970" name="Google Shape;2970;p292"/>
          <p:cNvSpPr/>
          <p:nvPr/>
        </p:nvSpPr>
        <p:spPr>
          <a:xfrm>
            <a:off x="3284082" y="3635231"/>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2971" name="Google Shape;2971;p292"/>
          <p:cNvSpPr/>
          <p:nvPr/>
        </p:nvSpPr>
        <p:spPr>
          <a:xfrm>
            <a:off x="4991073" y="3635231"/>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2972" name="Google Shape;2972;p292"/>
          <p:cNvSpPr/>
          <p:nvPr/>
        </p:nvSpPr>
        <p:spPr>
          <a:xfrm>
            <a:off x="4519632" y="3636281"/>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sp>
        <p:nvSpPr>
          <p:cNvPr id="2973" name="Google Shape;2973;p292"/>
          <p:cNvSpPr/>
          <p:nvPr/>
        </p:nvSpPr>
        <p:spPr>
          <a:xfrm>
            <a:off x="3762575" y="3635225"/>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SYN/ACK</a:t>
            </a:r>
            <a:endParaRPr sz="700"/>
          </a:p>
        </p:txBody>
      </p:sp>
      <p:sp>
        <p:nvSpPr>
          <p:cNvPr id="2974" name="Google Shape;2974;p292"/>
          <p:cNvSpPr/>
          <p:nvPr/>
        </p:nvSpPr>
        <p:spPr>
          <a:xfrm>
            <a:off x="2639835" y="4165225"/>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2975" name="Google Shape;2975;p292"/>
          <p:cNvSpPr/>
          <p:nvPr/>
        </p:nvSpPr>
        <p:spPr>
          <a:xfrm>
            <a:off x="3284082" y="4164181"/>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sp>
        <p:nvSpPr>
          <p:cNvPr id="2976" name="Google Shape;2976;p292"/>
          <p:cNvSpPr/>
          <p:nvPr/>
        </p:nvSpPr>
        <p:spPr>
          <a:xfrm>
            <a:off x="4991073" y="4164181"/>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2977" name="Google Shape;2977;p292"/>
          <p:cNvSpPr/>
          <p:nvPr/>
        </p:nvSpPr>
        <p:spPr>
          <a:xfrm>
            <a:off x="4519632" y="4165231"/>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2978" name="Google Shape;2978;p292"/>
          <p:cNvSpPr/>
          <p:nvPr/>
        </p:nvSpPr>
        <p:spPr>
          <a:xfrm>
            <a:off x="3762575" y="4164175"/>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ACK</a:t>
            </a:r>
            <a:endParaRPr sz="700"/>
          </a:p>
        </p:txBody>
      </p:sp>
      <p:sp>
        <p:nvSpPr>
          <p:cNvPr id="2979" name="Google Shape;2979;p292"/>
          <p:cNvSpPr/>
          <p:nvPr/>
        </p:nvSpPr>
        <p:spPr>
          <a:xfrm>
            <a:off x="7203700" y="3913675"/>
            <a:ext cx="1418100" cy="572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2"/>
                </a:solidFill>
              </a:rPr>
              <a:t>10.0.0.1:5555:10.0.0.2:22</a:t>
            </a:r>
            <a:endParaRPr sz="1000">
              <a:solidFill>
                <a:schemeClr val="accent2"/>
              </a:solidFill>
            </a:endParaRPr>
          </a:p>
        </p:txBody>
      </p:sp>
      <p:sp>
        <p:nvSpPr>
          <p:cNvPr id="2980" name="Google Shape;2980;p292"/>
          <p:cNvSpPr txBox="1"/>
          <p:nvPr/>
        </p:nvSpPr>
        <p:spPr>
          <a:xfrm>
            <a:off x="7279625" y="4448425"/>
            <a:ext cx="16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File descriptor</a:t>
            </a:r>
            <a:endParaRPr>
              <a:solidFill>
                <a:srgbClr val="FF0000"/>
              </a:solidFill>
            </a:endParaRPr>
          </a:p>
        </p:txBody>
      </p:sp>
      <p:sp>
        <p:nvSpPr>
          <p:cNvPr id="2981" name="Google Shape;2981;p292"/>
          <p:cNvSpPr/>
          <p:nvPr/>
        </p:nvSpPr>
        <p:spPr>
          <a:xfrm>
            <a:off x="91725" y="4101350"/>
            <a:ext cx="1418100" cy="572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2"/>
                </a:solidFill>
              </a:rPr>
              <a:t>10.0.0.1:5555:10.0.0.2:22</a:t>
            </a:r>
            <a:endParaRPr sz="1000">
              <a:solidFill>
                <a:schemeClr val="accent2"/>
              </a:solidFill>
            </a:endParaRPr>
          </a:p>
        </p:txBody>
      </p:sp>
      <p:sp>
        <p:nvSpPr>
          <p:cNvPr id="2982" name="Google Shape;2982;p292"/>
          <p:cNvSpPr txBox="1"/>
          <p:nvPr/>
        </p:nvSpPr>
        <p:spPr>
          <a:xfrm>
            <a:off x="167650" y="4636100"/>
            <a:ext cx="16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File descriptor</a:t>
            </a:r>
            <a:endParaRPr>
              <a:solidFill>
                <a:srgbClr val="FF0000"/>
              </a:solidFill>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6" name="Shape 2986"/>
        <p:cNvGrpSpPr/>
        <p:nvPr/>
      </p:nvGrpSpPr>
      <p:grpSpPr>
        <a:xfrm>
          <a:off x="0" y="0"/>
          <a:ext cx="0" cy="0"/>
          <a:chOff x="0" y="0"/>
          <a:chExt cx="0" cy="0"/>
        </a:xfrm>
      </p:grpSpPr>
      <p:sp>
        <p:nvSpPr>
          <p:cNvPr id="2987" name="Google Shape;2987;p2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Sending data</a:t>
            </a:r>
            <a:endParaRPr/>
          </a:p>
        </p:txBody>
      </p:sp>
      <p:sp>
        <p:nvSpPr>
          <p:cNvPr id="2988" name="Google Shape;2988;p293"/>
          <p:cNvSpPr txBox="1"/>
          <p:nvPr>
            <p:ph idx="1" type="body"/>
          </p:nvPr>
        </p:nvSpPr>
        <p:spPr>
          <a:xfrm>
            <a:off x="311700" y="1152475"/>
            <a:ext cx="8520600" cy="18441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App1 sends data to AppX</a:t>
            </a:r>
            <a:endParaRPr/>
          </a:p>
          <a:p>
            <a:pPr indent="-342900" lvl="0" marL="457200" rtl="0" algn="l">
              <a:lnSpc>
                <a:spcPct val="125000"/>
              </a:lnSpc>
              <a:spcBef>
                <a:spcPts val="0"/>
              </a:spcBef>
              <a:spcAft>
                <a:spcPts val="0"/>
              </a:spcAft>
              <a:buSzPts val="1800"/>
              <a:buChar char="●"/>
            </a:pPr>
            <a:r>
              <a:rPr lang="en"/>
              <a:t>App1 encapsulate the data in a segment and send it</a:t>
            </a:r>
            <a:endParaRPr/>
          </a:p>
          <a:p>
            <a:pPr indent="-342900" lvl="0" marL="457200" rtl="0" algn="l">
              <a:lnSpc>
                <a:spcPct val="125000"/>
              </a:lnSpc>
              <a:spcBef>
                <a:spcPts val="0"/>
              </a:spcBef>
              <a:spcAft>
                <a:spcPts val="0"/>
              </a:spcAft>
              <a:buSzPts val="1800"/>
              <a:buChar char="●"/>
            </a:pPr>
            <a:r>
              <a:rPr lang="en"/>
              <a:t>AppX acknowledges the segment</a:t>
            </a:r>
            <a:endParaRPr/>
          </a:p>
          <a:p>
            <a:pPr indent="-342900" lvl="0" marL="457200" rtl="0" algn="l">
              <a:lnSpc>
                <a:spcPct val="125000"/>
              </a:lnSpc>
              <a:spcBef>
                <a:spcPts val="0"/>
              </a:spcBef>
              <a:spcAft>
                <a:spcPts val="0"/>
              </a:spcAft>
              <a:buSzPts val="1800"/>
              <a:buChar char="●"/>
            </a:pPr>
            <a:r>
              <a:rPr lang="en"/>
              <a:t>Hint: Can App1 send new segment before ack of old segment arrives?</a:t>
            </a:r>
            <a:endParaRPr/>
          </a:p>
        </p:txBody>
      </p:sp>
      <p:sp>
        <p:nvSpPr>
          <p:cNvPr id="2989" name="Google Shape;2989;p293"/>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cxnSp>
        <p:nvCxnSpPr>
          <p:cNvPr id="2990" name="Google Shape;2990;p293"/>
          <p:cNvCxnSpPr/>
          <p:nvPr/>
        </p:nvCxnSpPr>
        <p:spPr>
          <a:xfrm flipH="1">
            <a:off x="2365250" y="3432625"/>
            <a:ext cx="3726300" cy="8100"/>
          </a:xfrm>
          <a:prstGeom prst="straightConnector1">
            <a:avLst/>
          </a:prstGeom>
          <a:noFill/>
          <a:ln cap="flat" cmpd="sng" w="9525">
            <a:solidFill>
              <a:schemeClr val="dk1"/>
            </a:solidFill>
            <a:prstDash val="solid"/>
            <a:round/>
            <a:headEnd len="med" w="med" type="triangle"/>
            <a:tailEnd len="med" w="med" type="none"/>
          </a:ln>
        </p:spPr>
      </p:cxnSp>
      <p:grpSp>
        <p:nvGrpSpPr>
          <p:cNvPr id="2991" name="Google Shape;2991;p293"/>
          <p:cNvGrpSpPr/>
          <p:nvPr/>
        </p:nvGrpSpPr>
        <p:grpSpPr>
          <a:xfrm>
            <a:off x="6209363" y="3390425"/>
            <a:ext cx="790176" cy="523250"/>
            <a:chOff x="6861863" y="3530550"/>
            <a:chExt cx="790176" cy="523250"/>
          </a:xfrm>
        </p:grpSpPr>
        <p:pic>
          <p:nvPicPr>
            <p:cNvPr id="2992" name="Google Shape;2992;p293"/>
            <p:cNvPicPr preferRelativeResize="0"/>
            <p:nvPr/>
          </p:nvPicPr>
          <p:blipFill rotWithShape="1">
            <a:blip r:embed="rId3">
              <a:alphaModFix/>
            </a:blip>
            <a:srcRect b="7747" l="12647" r="11801" t="6452"/>
            <a:stretch/>
          </p:blipFill>
          <p:spPr>
            <a:xfrm>
              <a:off x="6861863" y="3530550"/>
              <a:ext cx="790176" cy="523250"/>
            </a:xfrm>
            <a:prstGeom prst="rect">
              <a:avLst/>
            </a:prstGeom>
            <a:noFill/>
            <a:ln>
              <a:noFill/>
            </a:ln>
          </p:spPr>
        </p:pic>
        <p:sp>
          <p:nvSpPr>
            <p:cNvPr id="2993" name="Google Shape;2993;p293"/>
            <p:cNvSpPr txBox="1"/>
            <p:nvPr/>
          </p:nvSpPr>
          <p:spPr>
            <a:xfrm>
              <a:off x="7071113" y="3592075"/>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pic>
        <p:nvPicPr>
          <p:cNvPr id="2994" name="Google Shape;2994;p293"/>
          <p:cNvPicPr preferRelativeResize="0"/>
          <p:nvPr/>
        </p:nvPicPr>
        <p:blipFill rotWithShape="1">
          <a:blip r:embed="rId3">
            <a:alphaModFix/>
          </a:blip>
          <a:srcRect b="7747" l="12647" r="11801" t="6452"/>
          <a:stretch/>
        </p:blipFill>
        <p:spPr>
          <a:xfrm>
            <a:off x="1457275" y="3398650"/>
            <a:ext cx="790176" cy="523250"/>
          </a:xfrm>
          <a:prstGeom prst="rect">
            <a:avLst/>
          </a:prstGeom>
          <a:noFill/>
          <a:ln>
            <a:noFill/>
          </a:ln>
        </p:spPr>
      </p:pic>
      <p:sp>
        <p:nvSpPr>
          <p:cNvPr id="2995" name="Google Shape;2995;p293"/>
          <p:cNvSpPr txBox="1"/>
          <p:nvPr/>
        </p:nvSpPr>
        <p:spPr>
          <a:xfrm>
            <a:off x="1457275" y="3921900"/>
            <a:ext cx="89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10.0.0.1</a:t>
            </a:r>
            <a:endParaRPr sz="1100">
              <a:solidFill>
                <a:schemeClr val="dk1"/>
              </a:solidFill>
            </a:endParaRPr>
          </a:p>
        </p:txBody>
      </p:sp>
      <p:sp>
        <p:nvSpPr>
          <p:cNvPr id="2996" name="Google Shape;2996;p293"/>
          <p:cNvSpPr txBox="1"/>
          <p:nvPr/>
        </p:nvSpPr>
        <p:spPr>
          <a:xfrm>
            <a:off x="6246763" y="3921900"/>
            <a:ext cx="89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10.0.0.2</a:t>
            </a:r>
            <a:endParaRPr sz="1100">
              <a:solidFill>
                <a:schemeClr val="dk1"/>
              </a:solidFill>
            </a:endParaRPr>
          </a:p>
        </p:txBody>
      </p:sp>
      <p:sp>
        <p:nvSpPr>
          <p:cNvPr id="2997" name="Google Shape;2997;p293"/>
          <p:cNvSpPr txBox="1"/>
          <p:nvPr/>
        </p:nvSpPr>
        <p:spPr>
          <a:xfrm>
            <a:off x="153700" y="3308000"/>
            <a:ext cx="1219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4"/>
                </a:solidFill>
              </a:rPr>
              <a:t>App1-port 5555</a:t>
            </a:r>
            <a:endParaRPr sz="1100">
              <a:solidFill>
                <a:schemeClr val="accent4"/>
              </a:solidFill>
            </a:endParaRPr>
          </a:p>
          <a:p>
            <a:pPr indent="0" lvl="0" marL="0" rtl="0" algn="l">
              <a:spcBef>
                <a:spcPts val="0"/>
              </a:spcBef>
              <a:spcAft>
                <a:spcPts val="0"/>
              </a:spcAft>
              <a:buNone/>
            </a:pPr>
            <a:r>
              <a:rPr lang="en" sz="1100">
                <a:solidFill>
                  <a:schemeClr val="dk1"/>
                </a:solidFill>
              </a:rPr>
              <a:t>App2-port 7712</a:t>
            </a:r>
            <a:endParaRPr sz="1100">
              <a:solidFill>
                <a:schemeClr val="dk1"/>
              </a:solidFill>
            </a:endParaRPr>
          </a:p>
          <a:p>
            <a:pPr indent="0" lvl="0" marL="0" rtl="0" algn="l">
              <a:spcBef>
                <a:spcPts val="0"/>
              </a:spcBef>
              <a:spcAft>
                <a:spcPts val="0"/>
              </a:spcAft>
              <a:buNone/>
            </a:pPr>
            <a:r>
              <a:rPr lang="en" sz="1100">
                <a:solidFill>
                  <a:schemeClr val="dk1"/>
                </a:solidFill>
              </a:rPr>
              <a:t>App3-port 2222</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2998" name="Google Shape;2998;p293"/>
          <p:cNvSpPr txBox="1"/>
          <p:nvPr/>
        </p:nvSpPr>
        <p:spPr>
          <a:xfrm>
            <a:off x="7083600" y="3131325"/>
            <a:ext cx="1219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4"/>
                </a:solidFill>
              </a:rPr>
              <a:t>AppX-port 22</a:t>
            </a:r>
            <a:endParaRPr sz="1100">
              <a:solidFill>
                <a:schemeClr val="accent4"/>
              </a:solidFill>
            </a:endParaRPr>
          </a:p>
          <a:p>
            <a:pPr indent="0" lvl="0" marL="0" rtl="0" algn="l">
              <a:spcBef>
                <a:spcPts val="0"/>
              </a:spcBef>
              <a:spcAft>
                <a:spcPts val="0"/>
              </a:spcAft>
              <a:buNone/>
            </a:pPr>
            <a:r>
              <a:rPr lang="en" sz="1100">
                <a:solidFill>
                  <a:schemeClr val="dk1"/>
                </a:solidFill>
              </a:rPr>
              <a:t>AppY-port 443</a:t>
            </a:r>
            <a:endParaRPr sz="1100">
              <a:solidFill>
                <a:schemeClr val="dk1"/>
              </a:solidFill>
            </a:endParaRPr>
          </a:p>
          <a:p>
            <a:pPr indent="0" lvl="0" marL="0" rtl="0" algn="l">
              <a:spcBef>
                <a:spcPts val="0"/>
              </a:spcBef>
              <a:spcAft>
                <a:spcPts val="0"/>
              </a:spcAft>
              <a:buNone/>
            </a:pPr>
            <a:r>
              <a:rPr lang="en" sz="1100">
                <a:solidFill>
                  <a:schemeClr val="dk1"/>
                </a:solidFill>
              </a:rPr>
              <a:t>AppZ-port 80</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2999" name="Google Shape;2999;p293"/>
          <p:cNvSpPr/>
          <p:nvPr/>
        </p:nvSpPr>
        <p:spPr>
          <a:xfrm>
            <a:off x="2639760" y="3108375"/>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3000" name="Google Shape;3000;p293"/>
          <p:cNvSpPr/>
          <p:nvPr/>
        </p:nvSpPr>
        <p:spPr>
          <a:xfrm>
            <a:off x="3284007" y="3107331"/>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cxnSp>
        <p:nvCxnSpPr>
          <p:cNvPr id="3001" name="Google Shape;3001;p293"/>
          <p:cNvCxnSpPr/>
          <p:nvPr/>
        </p:nvCxnSpPr>
        <p:spPr>
          <a:xfrm flipH="1">
            <a:off x="2327838" y="3958304"/>
            <a:ext cx="3726300" cy="8100"/>
          </a:xfrm>
          <a:prstGeom prst="straightConnector1">
            <a:avLst/>
          </a:prstGeom>
          <a:noFill/>
          <a:ln cap="flat" cmpd="sng" w="9525">
            <a:solidFill>
              <a:schemeClr val="dk1"/>
            </a:solidFill>
            <a:prstDash val="solid"/>
            <a:round/>
            <a:headEnd len="med" w="med" type="none"/>
            <a:tailEnd len="med" w="med" type="triangle"/>
          </a:ln>
        </p:spPr>
      </p:cxnSp>
      <p:sp>
        <p:nvSpPr>
          <p:cNvPr id="3002" name="Google Shape;3002;p293"/>
          <p:cNvSpPr/>
          <p:nvPr/>
        </p:nvSpPr>
        <p:spPr>
          <a:xfrm>
            <a:off x="4990998" y="3107331"/>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3003" name="Google Shape;3003;p293"/>
          <p:cNvSpPr/>
          <p:nvPr/>
        </p:nvSpPr>
        <p:spPr>
          <a:xfrm>
            <a:off x="4519557" y="3108381"/>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3004" name="Google Shape;3004;p293"/>
          <p:cNvSpPr/>
          <p:nvPr/>
        </p:nvSpPr>
        <p:spPr>
          <a:xfrm>
            <a:off x="3762500" y="3107325"/>
            <a:ext cx="757200" cy="2832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ls</a:t>
            </a:r>
            <a:endParaRPr sz="700"/>
          </a:p>
        </p:txBody>
      </p:sp>
      <p:sp>
        <p:nvSpPr>
          <p:cNvPr id="3005" name="Google Shape;3005;p293"/>
          <p:cNvSpPr/>
          <p:nvPr/>
        </p:nvSpPr>
        <p:spPr>
          <a:xfrm>
            <a:off x="2639835" y="3636275"/>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3006" name="Google Shape;3006;p293"/>
          <p:cNvSpPr/>
          <p:nvPr/>
        </p:nvSpPr>
        <p:spPr>
          <a:xfrm>
            <a:off x="3284082" y="3635231"/>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3007" name="Google Shape;3007;p293"/>
          <p:cNvSpPr/>
          <p:nvPr/>
        </p:nvSpPr>
        <p:spPr>
          <a:xfrm>
            <a:off x="4991073" y="3635231"/>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3008" name="Google Shape;3008;p293"/>
          <p:cNvSpPr/>
          <p:nvPr/>
        </p:nvSpPr>
        <p:spPr>
          <a:xfrm>
            <a:off x="4519632" y="3636281"/>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sp>
        <p:nvSpPr>
          <p:cNvPr id="3009" name="Google Shape;3009;p293"/>
          <p:cNvSpPr/>
          <p:nvPr/>
        </p:nvSpPr>
        <p:spPr>
          <a:xfrm>
            <a:off x="3762575" y="3635225"/>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ACK</a:t>
            </a:r>
            <a:endParaRPr sz="700"/>
          </a:p>
        </p:txBody>
      </p:sp>
      <p:sp>
        <p:nvSpPr>
          <p:cNvPr id="3010" name="Google Shape;3010;p293"/>
          <p:cNvSpPr/>
          <p:nvPr/>
        </p:nvSpPr>
        <p:spPr>
          <a:xfrm>
            <a:off x="7203700" y="3913675"/>
            <a:ext cx="1418100" cy="572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2"/>
                </a:solidFill>
              </a:rPr>
              <a:t>10.0.0.1:5555:10.0.0.2:22</a:t>
            </a:r>
            <a:endParaRPr sz="1000">
              <a:solidFill>
                <a:schemeClr val="accent2"/>
              </a:solidFill>
            </a:endParaRPr>
          </a:p>
        </p:txBody>
      </p:sp>
      <p:sp>
        <p:nvSpPr>
          <p:cNvPr id="3011" name="Google Shape;3011;p293"/>
          <p:cNvSpPr txBox="1"/>
          <p:nvPr/>
        </p:nvSpPr>
        <p:spPr>
          <a:xfrm>
            <a:off x="7279625" y="4448425"/>
            <a:ext cx="16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File descriptor</a:t>
            </a:r>
            <a:endParaRPr>
              <a:solidFill>
                <a:srgbClr val="FF0000"/>
              </a:solidFill>
            </a:endParaRPr>
          </a:p>
        </p:txBody>
      </p:sp>
      <p:sp>
        <p:nvSpPr>
          <p:cNvPr id="3012" name="Google Shape;3012;p293"/>
          <p:cNvSpPr/>
          <p:nvPr/>
        </p:nvSpPr>
        <p:spPr>
          <a:xfrm>
            <a:off x="91725" y="4101350"/>
            <a:ext cx="1418100" cy="572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2"/>
                </a:solidFill>
              </a:rPr>
              <a:t>10.0.0.1:5555:10.0.0.2:22</a:t>
            </a:r>
            <a:endParaRPr sz="1000">
              <a:solidFill>
                <a:schemeClr val="accent2"/>
              </a:solidFill>
            </a:endParaRPr>
          </a:p>
        </p:txBody>
      </p:sp>
      <p:sp>
        <p:nvSpPr>
          <p:cNvPr id="3013" name="Google Shape;3013;p293"/>
          <p:cNvSpPr txBox="1"/>
          <p:nvPr/>
        </p:nvSpPr>
        <p:spPr>
          <a:xfrm>
            <a:off x="167650" y="4636100"/>
            <a:ext cx="16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File descriptor</a:t>
            </a:r>
            <a:endParaRPr>
              <a:solidFill>
                <a:srgbClr val="FF0000"/>
              </a:solidFill>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7" name="Shape 3017"/>
        <p:cNvGrpSpPr/>
        <p:nvPr/>
      </p:nvGrpSpPr>
      <p:grpSpPr>
        <a:xfrm>
          <a:off x="0" y="0"/>
          <a:ext cx="0" cy="0"/>
          <a:chOff x="0" y="0"/>
          <a:chExt cx="0" cy="0"/>
        </a:xfrm>
      </p:grpSpPr>
      <p:sp>
        <p:nvSpPr>
          <p:cNvPr id="3018" name="Google Shape;3018;p2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Acknowledgment</a:t>
            </a:r>
            <a:endParaRPr/>
          </a:p>
        </p:txBody>
      </p:sp>
      <p:sp>
        <p:nvSpPr>
          <p:cNvPr id="3019" name="Google Shape;3019;p294"/>
          <p:cNvSpPr txBox="1"/>
          <p:nvPr>
            <p:ph idx="1" type="body"/>
          </p:nvPr>
        </p:nvSpPr>
        <p:spPr>
          <a:xfrm>
            <a:off x="311700" y="1140475"/>
            <a:ext cx="8520600" cy="572700"/>
          </a:xfrm>
          <a:prstGeom prst="rect">
            <a:avLst/>
          </a:prstGeom>
        </p:spPr>
        <p:txBody>
          <a:bodyPr anchorCtr="0" anchor="t" bIns="91425" lIns="91425" spcFirstLastPara="1" rIns="91425" wrap="square" tIns="91425">
            <a:normAutofit fontScale="62500"/>
          </a:bodyPr>
          <a:lstStyle/>
          <a:p>
            <a:pPr indent="-300037" lvl="0" marL="457200" rtl="0" algn="l">
              <a:lnSpc>
                <a:spcPct val="125000"/>
              </a:lnSpc>
              <a:spcBef>
                <a:spcPts val="0"/>
              </a:spcBef>
              <a:spcAft>
                <a:spcPts val="0"/>
              </a:spcAft>
              <a:buSzPct val="100000"/>
              <a:buChar char="●"/>
            </a:pPr>
            <a:r>
              <a:rPr lang="en"/>
              <a:t>App1 sends segment 1,2 and 3 to AppX</a:t>
            </a:r>
            <a:endParaRPr/>
          </a:p>
          <a:p>
            <a:pPr indent="-300037" lvl="0" marL="457200" rtl="0" algn="l">
              <a:lnSpc>
                <a:spcPct val="125000"/>
              </a:lnSpc>
              <a:spcBef>
                <a:spcPts val="0"/>
              </a:spcBef>
              <a:spcAft>
                <a:spcPts val="0"/>
              </a:spcAft>
              <a:buSzPct val="100000"/>
              <a:buChar char="●"/>
            </a:pPr>
            <a:r>
              <a:rPr lang="en"/>
              <a:t>AppX acknowledge all of them with a single ACK 3</a:t>
            </a:r>
            <a:endParaRPr/>
          </a:p>
        </p:txBody>
      </p:sp>
      <p:sp>
        <p:nvSpPr>
          <p:cNvPr id="3020" name="Google Shape;3020;p294"/>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cxnSp>
        <p:nvCxnSpPr>
          <p:cNvPr id="3021" name="Google Shape;3021;p294"/>
          <p:cNvCxnSpPr/>
          <p:nvPr/>
        </p:nvCxnSpPr>
        <p:spPr>
          <a:xfrm flipH="1">
            <a:off x="2356075" y="2134363"/>
            <a:ext cx="3726300" cy="8100"/>
          </a:xfrm>
          <a:prstGeom prst="straightConnector1">
            <a:avLst/>
          </a:prstGeom>
          <a:noFill/>
          <a:ln cap="flat" cmpd="sng" w="9525">
            <a:solidFill>
              <a:schemeClr val="dk1"/>
            </a:solidFill>
            <a:prstDash val="solid"/>
            <a:round/>
            <a:headEnd len="med" w="med" type="triangle"/>
            <a:tailEnd len="med" w="med" type="none"/>
          </a:ln>
        </p:spPr>
      </p:cxnSp>
      <p:grpSp>
        <p:nvGrpSpPr>
          <p:cNvPr id="3022" name="Google Shape;3022;p294"/>
          <p:cNvGrpSpPr/>
          <p:nvPr/>
        </p:nvGrpSpPr>
        <p:grpSpPr>
          <a:xfrm>
            <a:off x="6387938" y="2258725"/>
            <a:ext cx="790176" cy="523250"/>
            <a:chOff x="6861863" y="3530550"/>
            <a:chExt cx="790176" cy="523250"/>
          </a:xfrm>
        </p:grpSpPr>
        <p:pic>
          <p:nvPicPr>
            <p:cNvPr id="3023" name="Google Shape;3023;p294"/>
            <p:cNvPicPr preferRelativeResize="0"/>
            <p:nvPr/>
          </p:nvPicPr>
          <p:blipFill rotWithShape="1">
            <a:blip r:embed="rId3">
              <a:alphaModFix/>
            </a:blip>
            <a:srcRect b="7747" l="12647" r="11801" t="6452"/>
            <a:stretch/>
          </p:blipFill>
          <p:spPr>
            <a:xfrm>
              <a:off x="6861863" y="3530550"/>
              <a:ext cx="790176" cy="523250"/>
            </a:xfrm>
            <a:prstGeom prst="rect">
              <a:avLst/>
            </a:prstGeom>
            <a:noFill/>
            <a:ln>
              <a:noFill/>
            </a:ln>
          </p:spPr>
        </p:pic>
        <p:sp>
          <p:nvSpPr>
            <p:cNvPr id="3024" name="Google Shape;3024;p294"/>
            <p:cNvSpPr txBox="1"/>
            <p:nvPr/>
          </p:nvSpPr>
          <p:spPr>
            <a:xfrm>
              <a:off x="7071113" y="3592075"/>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pic>
        <p:nvPicPr>
          <p:cNvPr id="3025" name="Google Shape;3025;p294"/>
          <p:cNvPicPr preferRelativeResize="0"/>
          <p:nvPr/>
        </p:nvPicPr>
        <p:blipFill rotWithShape="1">
          <a:blip r:embed="rId3">
            <a:alphaModFix/>
          </a:blip>
          <a:srcRect b="7747" l="12647" r="11801" t="6452"/>
          <a:stretch/>
        </p:blipFill>
        <p:spPr>
          <a:xfrm>
            <a:off x="1429050" y="2193700"/>
            <a:ext cx="790176" cy="523250"/>
          </a:xfrm>
          <a:prstGeom prst="rect">
            <a:avLst/>
          </a:prstGeom>
          <a:noFill/>
          <a:ln>
            <a:noFill/>
          </a:ln>
        </p:spPr>
      </p:pic>
      <p:sp>
        <p:nvSpPr>
          <p:cNvPr id="3026" name="Google Shape;3026;p294"/>
          <p:cNvSpPr txBox="1"/>
          <p:nvPr/>
        </p:nvSpPr>
        <p:spPr>
          <a:xfrm>
            <a:off x="1429050" y="2716950"/>
            <a:ext cx="89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10.0.0.1</a:t>
            </a:r>
            <a:endParaRPr sz="1100">
              <a:solidFill>
                <a:schemeClr val="dk1"/>
              </a:solidFill>
            </a:endParaRPr>
          </a:p>
        </p:txBody>
      </p:sp>
      <p:sp>
        <p:nvSpPr>
          <p:cNvPr id="3027" name="Google Shape;3027;p294"/>
          <p:cNvSpPr txBox="1"/>
          <p:nvPr/>
        </p:nvSpPr>
        <p:spPr>
          <a:xfrm>
            <a:off x="6425338" y="2790200"/>
            <a:ext cx="89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10.0.0.2</a:t>
            </a:r>
            <a:endParaRPr sz="1100">
              <a:solidFill>
                <a:schemeClr val="dk1"/>
              </a:solidFill>
            </a:endParaRPr>
          </a:p>
        </p:txBody>
      </p:sp>
      <p:sp>
        <p:nvSpPr>
          <p:cNvPr id="3028" name="Google Shape;3028;p294"/>
          <p:cNvSpPr txBox="1"/>
          <p:nvPr/>
        </p:nvSpPr>
        <p:spPr>
          <a:xfrm>
            <a:off x="125475" y="2103050"/>
            <a:ext cx="1219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4"/>
                </a:solidFill>
              </a:rPr>
              <a:t>App1-port 5555</a:t>
            </a:r>
            <a:endParaRPr sz="1100">
              <a:solidFill>
                <a:schemeClr val="accent4"/>
              </a:solidFill>
            </a:endParaRPr>
          </a:p>
          <a:p>
            <a:pPr indent="0" lvl="0" marL="0" rtl="0" algn="l">
              <a:spcBef>
                <a:spcPts val="0"/>
              </a:spcBef>
              <a:spcAft>
                <a:spcPts val="0"/>
              </a:spcAft>
              <a:buNone/>
            </a:pPr>
            <a:r>
              <a:rPr lang="en" sz="1100">
                <a:solidFill>
                  <a:schemeClr val="dk1"/>
                </a:solidFill>
              </a:rPr>
              <a:t>App2-port 7712</a:t>
            </a:r>
            <a:endParaRPr sz="1100">
              <a:solidFill>
                <a:schemeClr val="dk1"/>
              </a:solidFill>
            </a:endParaRPr>
          </a:p>
          <a:p>
            <a:pPr indent="0" lvl="0" marL="0" rtl="0" algn="l">
              <a:spcBef>
                <a:spcPts val="0"/>
              </a:spcBef>
              <a:spcAft>
                <a:spcPts val="0"/>
              </a:spcAft>
              <a:buNone/>
            </a:pPr>
            <a:r>
              <a:rPr lang="en" sz="1100">
                <a:solidFill>
                  <a:schemeClr val="dk1"/>
                </a:solidFill>
              </a:rPr>
              <a:t>App3-port 2222</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3029" name="Google Shape;3029;p294"/>
          <p:cNvSpPr txBox="1"/>
          <p:nvPr/>
        </p:nvSpPr>
        <p:spPr>
          <a:xfrm>
            <a:off x="7262175" y="1999625"/>
            <a:ext cx="1219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4"/>
                </a:solidFill>
              </a:rPr>
              <a:t>AppX-port 22</a:t>
            </a:r>
            <a:endParaRPr sz="1100">
              <a:solidFill>
                <a:schemeClr val="accent4"/>
              </a:solidFill>
            </a:endParaRPr>
          </a:p>
          <a:p>
            <a:pPr indent="0" lvl="0" marL="0" rtl="0" algn="l">
              <a:spcBef>
                <a:spcPts val="0"/>
              </a:spcBef>
              <a:spcAft>
                <a:spcPts val="0"/>
              </a:spcAft>
              <a:buNone/>
            </a:pPr>
            <a:r>
              <a:rPr lang="en" sz="1100">
                <a:solidFill>
                  <a:schemeClr val="dk1"/>
                </a:solidFill>
              </a:rPr>
              <a:t>AppY-port 443</a:t>
            </a:r>
            <a:endParaRPr sz="1100">
              <a:solidFill>
                <a:schemeClr val="dk1"/>
              </a:solidFill>
            </a:endParaRPr>
          </a:p>
          <a:p>
            <a:pPr indent="0" lvl="0" marL="0" rtl="0" algn="l">
              <a:spcBef>
                <a:spcPts val="0"/>
              </a:spcBef>
              <a:spcAft>
                <a:spcPts val="0"/>
              </a:spcAft>
              <a:buNone/>
            </a:pPr>
            <a:r>
              <a:rPr lang="en" sz="1100">
                <a:solidFill>
                  <a:schemeClr val="dk1"/>
                </a:solidFill>
              </a:rPr>
              <a:t>AppZ-port 80</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3030" name="Google Shape;3030;p294"/>
          <p:cNvSpPr/>
          <p:nvPr/>
        </p:nvSpPr>
        <p:spPr>
          <a:xfrm>
            <a:off x="2630585" y="1810113"/>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3031" name="Google Shape;3031;p294"/>
          <p:cNvSpPr/>
          <p:nvPr/>
        </p:nvSpPr>
        <p:spPr>
          <a:xfrm>
            <a:off x="3274832" y="1809068"/>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cxnSp>
        <p:nvCxnSpPr>
          <p:cNvPr id="3032" name="Google Shape;3032;p294"/>
          <p:cNvCxnSpPr/>
          <p:nvPr/>
        </p:nvCxnSpPr>
        <p:spPr>
          <a:xfrm flipH="1">
            <a:off x="2327838" y="3958304"/>
            <a:ext cx="3726300" cy="8100"/>
          </a:xfrm>
          <a:prstGeom prst="straightConnector1">
            <a:avLst/>
          </a:prstGeom>
          <a:noFill/>
          <a:ln cap="flat" cmpd="sng" w="9525">
            <a:solidFill>
              <a:schemeClr val="dk1"/>
            </a:solidFill>
            <a:prstDash val="solid"/>
            <a:round/>
            <a:headEnd len="med" w="med" type="none"/>
            <a:tailEnd len="med" w="med" type="triangle"/>
          </a:ln>
        </p:spPr>
      </p:cxnSp>
      <p:sp>
        <p:nvSpPr>
          <p:cNvPr id="3033" name="Google Shape;3033;p294"/>
          <p:cNvSpPr/>
          <p:nvPr/>
        </p:nvSpPr>
        <p:spPr>
          <a:xfrm>
            <a:off x="4981823" y="1809068"/>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3034" name="Google Shape;3034;p294"/>
          <p:cNvSpPr/>
          <p:nvPr/>
        </p:nvSpPr>
        <p:spPr>
          <a:xfrm>
            <a:off x="4510382" y="1810118"/>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3035" name="Google Shape;3035;p294"/>
          <p:cNvSpPr/>
          <p:nvPr/>
        </p:nvSpPr>
        <p:spPr>
          <a:xfrm>
            <a:off x="3753325" y="1809063"/>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seq1</a:t>
            </a:r>
            <a:endParaRPr sz="700"/>
          </a:p>
        </p:txBody>
      </p:sp>
      <p:sp>
        <p:nvSpPr>
          <p:cNvPr id="3036" name="Google Shape;3036;p294"/>
          <p:cNvSpPr/>
          <p:nvPr/>
        </p:nvSpPr>
        <p:spPr>
          <a:xfrm>
            <a:off x="2639835" y="3636275"/>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3037" name="Google Shape;3037;p294"/>
          <p:cNvSpPr/>
          <p:nvPr/>
        </p:nvSpPr>
        <p:spPr>
          <a:xfrm>
            <a:off x="3284082" y="3635231"/>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3038" name="Google Shape;3038;p294"/>
          <p:cNvSpPr/>
          <p:nvPr/>
        </p:nvSpPr>
        <p:spPr>
          <a:xfrm>
            <a:off x="4991073" y="3635231"/>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3039" name="Google Shape;3039;p294"/>
          <p:cNvSpPr/>
          <p:nvPr/>
        </p:nvSpPr>
        <p:spPr>
          <a:xfrm>
            <a:off x="4519632" y="3636281"/>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sp>
        <p:nvSpPr>
          <p:cNvPr id="3040" name="Google Shape;3040;p294"/>
          <p:cNvSpPr/>
          <p:nvPr/>
        </p:nvSpPr>
        <p:spPr>
          <a:xfrm>
            <a:off x="3762575" y="3635225"/>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ACK3</a:t>
            </a:r>
            <a:endParaRPr sz="700"/>
          </a:p>
        </p:txBody>
      </p:sp>
      <p:sp>
        <p:nvSpPr>
          <p:cNvPr id="3041" name="Google Shape;3041;p294"/>
          <p:cNvSpPr/>
          <p:nvPr/>
        </p:nvSpPr>
        <p:spPr>
          <a:xfrm>
            <a:off x="7382275" y="2781975"/>
            <a:ext cx="1418100" cy="572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2"/>
                </a:solidFill>
              </a:rPr>
              <a:t>10.0.0.1:5555:10.0.0.2:22</a:t>
            </a:r>
            <a:endParaRPr sz="1000">
              <a:solidFill>
                <a:schemeClr val="accent2"/>
              </a:solidFill>
            </a:endParaRPr>
          </a:p>
        </p:txBody>
      </p:sp>
      <p:sp>
        <p:nvSpPr>
          <p:cNvPr id="3042" name="Google Shape;3042;p294"/>
          <p:cNvSpPr txBox="1"/>
          <p:nvPr/>
        </p:nvSpPr>
        <p:spPr>
          <a:xfrm>
            <a:off x="7458200" y="3316725"/>
            <a:ext cx="16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File descriptor</a:t>
            </a:r>
            <a:endParaRPr>
              <a:solidFill>
                <a:srgbClr val="FF0000"/>
              </a:solidFill>
            </a:endParaRPr>
          </a:p>
        </p:txBody>
      </p:sp>
      <p:sp>
        <p:nvSpPr>
          <p:cNvPr id="3043" name="Google Shape;3043;p294"/>
          <p:cNvSpPr/>
          <p:nvPr/>
        </p:nvSpPr>
        <p:spPr>
          <a:xfrm>
            <a:off x="63500" y="2896400"/>
            <a:ext cx="1418100" cy="572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2"/>
                </a:solidFill>
              </a:rPr>
              <a:t>10.0.0.1:5555:10.0.0.2:22</a:t>
            </a:r>
            <a:endParaRPr sz="1000">
              <a:solidFill>
                <a:schemeClr val="accent2"/>
              </a:solidFill>
            </a:endParaRPr>
          </a:p>
        </p:txBody>
      </p:sp>
      <p:sp>
        <p:nvSpPr>
          <p:cNvPr id="3044" name="Google Shape;3044;p294"/>
          <p:cNvSpPr txBox="1"/>
          <p:nvPr/>
        </p:nvSpPr>
        <p:spPr>
          <a:xfrm>
            <a:off x="139425" y="3431150"/>
            <a:ext cx="16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File descriptor</a:t>
            </a:r>
            <a:endParaRPr>
              <a:solidFill>
                <a:srgbClr val="FF0000"/>
              </a:solidFill>
            </a:endParaRPr>
          </a:p>
        </p:txBody>
      </p:sp>
      <p:cxnSp>
        <p:nvCxnSpPr>
          <p:cNvPr id="3045" name="Google Shape;3045;p294"/>
          <p:cNvCxnSpPr/>
          <p:nvPr/>
        </p:nvCxnSpPr>
        <p:spPr>
          <a:xfrm flipH="1">
            <a:off x="2356075" y="2563650"/>
            <a:ext cx="3726300" cy="8100"/>
          </a:xfrm>
          <a:prstGeom prst="straightConnector1">
            <a:avLst/>
          </a:prstGeom>
          <a:noFill/>
          <a:ln cap="flat" cmpd="sng" w="9525">
            <a:solidFill>
              <a:schemeClr val="dk1"/>
            </a:solidFill>
            <a:prstDash val="solid"/>
            <a:round/>
            <a:headEnd len="med" w="med" type="triangle"/>
            <a:tailEnd len="med" w="med" type="none"/>
          </a:ln>
        </p:spPr>
      </p:cxnSp>
      <p:sp>
        <p:nvSpPr>
          <p:cNvPr id="3046" name="Google Shape;3046;p294"/>
          <p:cNvSpPr/>
          <p:nvPr/>
        </p:nvSpPr>
        <p:spPr>
          <a:xfrm>
            <a:off x="2630585" y="2239400"/>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3047" name="Google Shape;3047;p294"/>
          <p:cNvSpPr/>
          <p:nvPr/>
        </p:nvSpPr>
        <p:spPr>
          <a:xfrm>
            <a:off x="3274832" y="2238356"/>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sp>
        <p:nvSpPr>
          <p:cNvPr id="3048" name="Google Shape;3048;p294"/>
          <p:cNvSpPr/>
          <p:nvPr/>
        </p:nvSpPr>
        <p:spPr>
          <a:xfrm>
            <a:off x="4981823" y="2238356"/>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3049" name="Google Shape;3049;p294"/>
          <p:cNvSpPr/>
          <p:nvPr/>
        </p:nvSpPr>
        <p:spPr>
          <a:xfrm>
            <a:off x="4510382" y="2239406"/>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3050" name="Google Shape;3050;p294"/>
          <p:cNvSpPr/>
          <p:nvPr/>
        </p:nvSpPr>
        <p:spPr>
          <a:xfrm>
            <a:off x="3753325" y="2238350"/>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seq2</a:t>
            </a:r>
            <a:endParaRPr sz="700"/>
          </a:p>
        </p:txBody>
      </p:sp>
      <p:cxnSp>
        <p:nvCxnSpPr>
          <p:cNvPr id="3051" name="Google Shape;3051;p294"/>
          <p:cNvCxnSpPr/>
          <p:nvPr/>
        </p:nvCxnSpPr>
        <p:spPr>
          <a:xfrm flipH="1">
            <a:off x="2356075" y="3007059"/>
            <a:ext cx="3726300" cy="8100"/>
          </a:xfrm>
          <a:prstGeom prst="straightConnector1">
            <a:avLst/>
          </a:prstGeom>
          <a:noFill/>
          <a:ln cap="flat" cmpd="sng" w="9525">
            <a:solidFill>
              <a:schemeClr val="dk1"/>
            </a:solidFill>
            <a:prstDash val="solid"/>
            <a:round/>
            <a:headEnd len="med" w="med" type="triangle"/>
            <a:tailEnd len="med" w="med" type="none"/>
          </a:ln>
        </p:spPr>
      </p:cxnSp>
      <p:sp>
        <p:nvSpPr>
          <p:cNvPr id="3052" name="Google Shape;3052;p294"/>
          <p:cNvSpPr/>
          <p:nvPr/>
        </p:nvSpPr>
        <p:spPr>
          <a:xfrm>
            <a:off x="2630585" y="2682808"/>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3053" name="Google Shape;3053;p294"/>
          <p:cNvSpPr/>
          <p:nvPr/>
        </p:nvSpPr>
        <p:spPr>
          <a:xfrm>
            <a:off x="3274832" y="2681764"/>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sp>
        <p:nvSpPr>
          <p:cNvPr id="3054" name="Google Shape;3054;p294"/>
          <p:cNvSpPr/>
          <p:nvPr/>
        </p:nvSpPr>
        <p:spPr>
          <a:xfrm>
            <a:off x="4981823" y="2681764"/>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3055" name="Google Shape;3055;p294"/>
          <p:cNvSpPr/>
          <p:nvPr/>
        </p:nvSpPr>
        <p:spPr>
          <a:xfrm>
            <a:off x="4510382" y="2682814"/>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3056" name="Google Shape;3056;p294"/>
          <p:cNvSpPr/>
          <p:nvPr/>
        </p:nvSpPr>
        <p:spPr>
          <a:xfrm>
            <a:off x="3753325" y="2681758"/>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seq3</a:t>
            </a:r>
            <a:endParaRPr sz="700"/>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0" name="Shape 3060"/>
        <p:cNvGrpSpPr/>
        <p:nvPr/>
      </p:nvGrpSpPr>
      <p:grpSpPr>
        <a:xfrm>
          <a:off x="0" y="0"/>
          <a:ext cx="0" cy="0"/>
          <a:chOff x="0" y="0"/>
          <a:chExt cx="0" cy="0"/>
        </a:xfrm>
      </p:grpSpPr>
      <p:sp>
        <p:nvSpPr>
          <p:cNvPr id="3061" name="Google Shape;3061;p2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Lost data</a:t>
            </a:r>
            <a:endParaRPr/>
          </a:p>
        </p:txBody>
      </p:sp>
      <p:sp>
        <p:nvSpPr>
          <p:cNvPr id="3062" name="Google Shape;3062;p295"/>
          <p:cNvSpPr txBox="1"/>
          <p:nvPr>
            <p:ph idx="1" type="body"/>
          </p:nvPr>
        </p:nvSpPr>
        <p:spPr>
          <a:xfrm>
            <a:off x="311700" y="994300"/>
            <a:ext cx="5321400" cy="772800"/>
          </a:xfrm>
          <a:prstGeom prst="rect">
            <a:avLst/>
          </a:prstGeom>
        </p:spPr>
        <p:txBody>
          <a:bodyPr anchorCtr="0" anchor="t" bIns="91425" lIns="91425" spcFirstLastPara="1" rIns="91425" wrap="square" tIns="91425">
            <a:normAutofit fontScale="62500" lnSpcReduction="10000"/>
          </a:bodyPr>
          <a:lstStyle/>
          <a:p>
            <a:pPr indent="-300037" lvl="0" marL="457200" rtl="0" algn="l">
              <a:lnSpc>
                <a:spcPct val="125000"/>
              </a:lnSpc>
              <a:spcBef>
                <a:spcPts val="0"/>
              </a:spcBef>
              <a:spcAft>
                <a:spcPts val="0"/>
              </a:spcAft>
              <a:buSzPct val="100000"/>
              <a:buChar char="●"/>
            </a:pPr>
            <a:r>
              <a:rPr lang="en"/>
              <a:t>App1 sends segment 1,2 and 3 to AppX</a:t>
            </a:r>
            <a:endParaRPr/>
          </a:p>
          <a:p>
            <a:pPr indent="-300037" lvl="0" marL="457200" rtl="0" algn="l">
              <a:lnSpc>
                <a:spcPct val="125000"/>
              </a:lnSpc>
              <a:spcBef>
                <a:spcPts val="0"/>
              </a:spcBef>
              <a:spcAft>
                <a:spcPts val="0"/>
              </a:spcAft>
              <a:buSzPct val="100000"/>
              <a:buChar char="●"/>
            </a:pPr>
            <a:r>
              <a:rPr lang="en"/>
              <a:t>Seg 3 is lost, AppX acknowledge 3</a:t>
            </a:r>
            <a:endParaRPr/>
          </a:p>
          <a:p>
            <a:pPr indent="-300037" lvl="0" marL="457200" rtl="0" algn="l">
              <a:lnSpc>
                <a:spcPct val="125000"/>
              </a:lnSpc>
              <a:spcBef>
                <a:spcPts val="0"/>
              </a:spcBef>
              <a:spcAft>
                <a:spcPts val="0"/>
              </a:spcAft>
              <a:buSzPct val="100000"/>
              <a:buChar char="●"/>
            </a:pPr>
            <a:r>
              <a:rPr lang="en"/>
              <a:t>App1 resend Seq 3 </a:t>
            </a:r>
            <a:endParaRPr/>
          </a:p>
        </p:txBody>
      </p:sp>
      <p:sp>
        <p:nvSpPr>
          <p:cNvPr id="3063" name="Google Shape;3063;p295"/>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cxnSp>
        <p:nvCxnSpPr>
          <p:cNvPr id="3064" name="Google Shape;3064;p295"/>
          <p:cNvCxnSpPr/>
          <p:nvPr/>
        </p:nvCxnSpPr>
        <p:spPr>
          <a:xfrm flipH="1">
            <a:off x="2356075" y="2134363"/>
            <a:ext cx="3726300" cy="8100"/>
          </a:xfrm>
          <a:prstGeom prst="straightConnector1">
            <a:avLst/>
          </a:prstGeom>
          <a:noFill/>
          <a:ln cap="flat" cmpd="sng" w="9525">
            <a:solidFill>
              <a:schemeClr val="dk1"/>
            </a:solidFill>
            <a:prstDash val="solid"/>
            <a:round/>
            <a:headEnd len="med" w="med" type="triangle"/>
            <a:tailEnd len="med" w="med" type="none"/>
          </a:ln>
        </p:spPr>
      </p:cxnSp>
      <p:grpSp>
        <p:nvGrpSpPr>
          <p:cNvPr id="3065" name="Google Shape;3065;p295"/>
          <p:cNvGrpSpPr/>
          <p:nvPr/>
        </p:nvGrpSpPr>
        <p:grpSpPr>
          <a:xfrm>
            <a:off x="6387938" y="2258725"/>
            <a:ext cx="790176" cy="523250"/>
            <a:chOff x="6861863" y="3530550"/>
            <a:chExt cx="790176" cy="523250"/>
          </a:xfrm>
        </p:grpSpPr>
        <p:pic>
          <p:nvPicPr>
            <p:cNvPr id="3066" name="Google Shape;3066;p295"/>
            <p:cNvPicPr preferRelativeResize="0"/>
            <p:nvPr/>
          </p:nvPicPr>
          <p:blipFill rotWithShape="1">
            <a:blip r:embed="rId3">
              <a:alphaModFix/>
            </a:blip>
            <a:srcRect b="7747" l="12647" r="11801" t="6452"/>
            <a:stretch/>
          </p:blipFill>
          <p:spPr>
            <a:xfrm>
              <a:off x="6861863" y="3530550"/>
              <a:ext cx="790176" cy="523250"/>
            </a:xfrm>
            <a:prstGeom prst="rect">
              <a:avLst/>
            </a:prstGeom>
            <a:noFill/>
            <a:ln>
              <a:noFill/>
            </a:ln>
          </p:spPr>
        </p:pic>
        <p:sp>
          <p:nvSpPr>
            <p:cNvPr id="3067" name="Google Shape;3067;p295"/>
            <p:cNvSpPr txBox="1"/>
            <p:nvPr/>
          </p:nvSpPr>
          <p:spPr>
            <a:xfrm>
              <a:off x="7071113" y="3592075"/>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pic>
        <p:nvPicPr>
          <p:cNvPr id="3068" name="Google Shape;3068;p295"/>
          <p:cNvPicPr preferRelativeResize="0"/>
          <p:nvPr/>
        </p:nvPicPr>
        <p:blipFill rotWithShape="1">
          <a:blip r:embed="rId3">
            <a:alphaModFix/>
          </a:blip>
          <a:srcRect b="7747" l="12647" r="11801" t="6452"/>
          <a:stretch/>
        </p:blipFill>
        <p:spPr>
          <a:xfrm>
            <a:off x="1429050" y="2193700"/>
            <a:ext cx="790176" cy="523250"/>
          </a:xfrm>
          <a:prstGeom prst="rect">
            <a:avLst/>
          </a:prstGeom>
          <a:noFill/>
          <a:ln>
            <a:noFill/>
          </a:ln>
        </p:spPr>
      </p:pic>
      <p:sp>
        <p:nvSpPr>
          <p:cNvPr id="3069" name="Google Shape;3069;p295"/>
          <p:cNvSpPr txBox="1"/>
          <p:nvPr/>
        </p:nvSpPr>
        <p:spPr>
          <a:xfrm>
            <a:off x="1429050" y="2716950"/>
            <a:ext cx="89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10.0.0.1</a:t>
            </a:r>
            <a:endParaRPr sz="1100">
              <a:solidFill>
                <a:schemeClr val="dk1"/>
              </a:solidFill>
            </a:endParaRPr>
          </a:p>
        </p:txBody>
      </p:sp>
      <p:sp>
        <p:nvSpPr>
          <p:cNvPr id="3070" name="Google Shape;3070;p295"/>
          <p:cNvSpPr txBox="1"/>
          <p:nvPr/>
        </p:nvSpPr>
        <p:spPr>
          <a:xfrm>
            <a:off x="6425338" y="2790200"/>
            <a:ext cx="89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10.0.0.2</a:t>
            </a:r>
            <a:endParaRPr sz="1100">
              <a:solidFill>
                <a:schemeClr val="dk1"/>
              </a:solidFill>
            </a:endParaRPr>
          </a:p>
        </p:txBody>
      </p:sp>
      <p:sp>
        <p:nvSpPr>
          <p:cNvPr id="3071" name="Google Shape;3071;p295"/>
          <p:cNvSpPr txBox="1"/>
          <p:nvPr/>
        </p:nvSpPr>
        <p:spPr>
          <a:xfrm>
            <a:off x="125475" y="2103050"/>
            <a:ext cx="1219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4"/>
                </a:solidFill>
              </a:rPr>
              <a:t>App1-port 5555</a:t>
            </a:r>
            <a:endParaRPr sz="1100">
              <a:solidFill>
                <a:schemeClr val="accent4"/>
              </a:solidFill>
            </a:endParaRPr>
          </a:p>
          <a:p>
            <a:pPr indent="0" lvl="0" marL="0" rtl="0" algn="l">
              <a:spcBef>
                <a:spcPts val="0"/>
              </a:spcBef>
              <a:spcAft>
                <a:spcPts val="0"/>
              </a:spcAft>
              <a:buNone/>
            </a:pPr>
            <a:r>
              <a:rPr lang="en" sz="1100">
                <a:solidFill>
                  <a:schemeClr val="dk1"/>
                </a:solidFill>
              </a:rPr>
              <a:t>App2-port 7712</a:t>
            </a:r>
            <a:endParaRPr sz="1100">
              <a:solidFill>
                <a:schemeClr val="dk1"/>
              </a:solidFill>
            </a:endParaRPr>
          </a:p>
          <a:p>
            <a:pPr indent="0" lvl="0" marL="0" rtl="0" algn="l">
              <a:spcBef>
                <a:spcPts val="0"/>
              </a:spcBef>
              <a:spcAft>
                <a:spcPts val="0"/>
              </a:spcAft>
              <a:buNone/>
            </a:pPr>
            <a:r>
              <a:rPr lang="en" sz="1100">
                <a:solidFill>
                  <a:schemeClr val="dk1"/>
                </a:solidFill>
              </a:rPr>
              <a:t>App3-port 2222</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3072" name="Google Shape;3072;p295"/>
          <p:cNvSpPr txBox="1"/>
          <p:nvPr/>
        </p:nvSpPr>
        <p:spPr>
          <a:xfrm>
            <a:off x="7262175" y="1999625"/>
            <a:ext cx="1219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4"/>
                </a:solidFill>
              </a:rPr>
              <a:t>AppX-port 22</a:t>
            </a:r>
            <a:endParaRPr sz="1100">
              <a:solidFill>
                <a:schemeClr val="accent4"/>
              </a:solidFill>
            </a:endParaRPr>
          </a:p>
          <a:p>
            <a:pPr indent="0" lvl="0" marL="0" rtl="0" algn="l">
              <a:spcBef>
                <a:spcPts val="0"/>
              </a:spcBef>
              <a:spcAft>
                <a:spcPts val="0"/>
              </a:spcAft>
              <a:buNone/>
            </a:pPr>
            <a:r>
              <a:rPr lang="en" sz="1100">
                <a:solidFill>
                  <a:schemeClr val="dk1"/>
                </a:solidFill>
              </a:rPr>
              <a:t>AppY-port 443</a:t>
            </a:r>
            <a:endParaRPr sz="1100">
              <a:solidFill>
                <a:schemeClr val="dk1"/>
              </a:solidFill>
            </a:endParaRPr>
          </a:p>
          <a:p>
            <a:pPr indent="0" lvl="0" marL="0" rtl="0" algn="l">
              <a:spcBef>
                <a:spcPts val="0"/>
              </a:spcBef>
              <a:spcAft>
                <a:spcPts val="0"/>
              </a:spcAft>
              <a:buNone/>
            </a:pPr>
            <a:r>
              <a:rPr lang="en" sz="1100">
                <a:solidFill>
                  <a:schemeClr val="dk1"/>
                </a:solidFill>
              </a:rPr>
              <a:t>AppZ-port 80</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3073" name="Google Shape;3073;p295"/>
          <p:cNvSpPr/>
          <p:nvPr/>
        </p:nvSpPr>
        <p:spPr>
          <a:xfrm>
            <a:off x="2630585" y="1810113"/>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3074" name="Google Shape;3074;p295"/>
          <p:cNvSpPr/>
          <p:nvPr/>
        </p:nvSpPr>
        <p:spPr>
          <a:xfrm>
            <a:off x="3274832" y="1809068"/>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cxnSp>
        <p:nvCxnSpPr>
          <p:cNvPr id="3075" name="Google Shape;3075;p295"/>
          <p:cNvCxnSpPr/>
          <p:nvPr/>
        </p:nvCxnSpPr>
        <p:spPr>
          <a:xfrm flipH="1">
            <a:off x="2306671" y="3729704"/>
            <a:ext cx="3726300" cy="8100"/>
          </a:xfrm>
          <a:prstGeom prst="straightConnector1">
            <a:avLst/>
          </a:prstGeom>
          <a:noFill/>
          <a:ln cap="flat" cmpd="sng" w="9525">
            <a:solidFill>
              <a:schemeClr val="dk1"/>
            </a:solidFill>
            <a:prstDash val="solid"/>
            <a:round/>
            <a:headEnd len="med" w="med" type="none"/>
            <a:tailEnd len="med" w="med" type="triangle"/>
          </a:ln>
        </p:spPr>
      </p:cxnSp>
      <p:sp>
        <p:nvSpPr>
          <p:cNvPr id="3076" name="Google Shape;3076;p295"/>
          <p:cNvSpPr/>
          <p:nvPr/>
        </p:nvSpPr>
        <p:spPr>
          <a:xfrm>
            <a:off x="4981823" y="1809068"/>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3077" name="Google Shape;3077;p295"/>
          <p:cNvSpPr/>
          <p:nvPr/>
        </p:nvSpPr>
        <p:spPr>
          <a:xfrm>
            <a:off x="4510382" y="1810118"/>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3078" name="Google Shape;3078;p295"/>
          <p:cNvSpPr/>
          <p:nvPr/>
        </p:nvSpPr>
        <p:spPr>
          <a:xfrm>
            <a:off x="3753325" y="1809063"/>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seq1</a:t>
            </a:r>
            <a:endParaRPr sz="700"/>
          </a:p>
        </p:txBody>
      </p:sp>
      <p:sp>
        <p:nvSpPr>
          <p:cNvPr id="3079" name="Google Shape;3079;p295"/>
          <p:cNvSpPr/>
          <p:nvPr/>
        </p:nvSpPr>
        <p:spPr>
          <a:xfrm>
            <a:off x="2618668" y="3407675"/>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3080" name="Google Shape;3080;p295"/>
          <p:cNvSpPr/>
          <p:nvPr/>
        </p:nvSpPr>
        <p:spPr>
          <a:xfrm>
            <a:off x="3262915" y="3406631"/>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3081" name="Google Shape;3081;p295"/>
          <p:cNvSpPr/>
          <p:nvPr/>
        </p:nvSpPr>
        <p:spPr>
          <a:xfrm>
            <a:off x="4969907" y="3406631"/>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3082" name="Google Shape;3082;p295"/>
          <p:cNvSpPr/>
          <p:nvPr/>
        </p:nvSpPr>
        <p:spPr>
          <a:xfrm>
            <a:off x="4498465" y="3407681"/>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sp>
        <p:nvSpPr>
          <p:cNvPr id="3083" name="Google Shape;3083;p295"/>
          <p:cNvSpPr/>
          <p:nvPr/>
        </p:nvSpPr>
        <p:spPr>
          <a:xfrm>
            <a:off x="3741408" y="3406625"/>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ACK2</a:t>
            </a:r>
            <a:endParaRPr sz="700"/>
          </a:p>
        </p:txBody>
      </p:sp>
      <p:sp>
        <p:nvSpPr>
          <p:cNvPr id="3084" name="Google Shape;3084;p295"/>
          <p:cNvSpPr/>
          <p:nvPr/>
        </p:nvSpPr>
        <p:spPr>
          <a:xfrm>
            <a:off x="7382275" y="2781975"/>
            <a:ext cx="1418100" cy="572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2"/>
                </a:solidFill>
              </a:rPr>
              <a:t>10.0.0.1:5555:10.0.0.2:22</a:t>
            </a:r>
            <a:endParaRPr sz="1000">
              <a:solidFill>
                <a:schemeClr val="accent2"/>
              </a:solidFill>
            </a:endParaRPr>
          </a:p>
        </p:txBody>
      </p:sp>
      <p:sp>
        <p:nvSpPr>
          <p:cNvPr id="3085" name="Google Shape;3085;p295"/>
          <p:cNvSpPr txBox="1"/>
          <p:nvPr/>
        </p:nvSpPr>
        <p:spPr>
          <a:xfrm>
            <a:off x="7458200" y="3316725"/>
            <a:ext cx="16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File descriptor</a:t>
            </a:r>
            <a:endParaRPr>
              <a:solidFill>
                <a:srgbClr val="FF0000"/>
              </a:solidFill>
            </a:endParaRPr>
          </a:p>
        </p:txBody>
      </p:sp>
      <p:sp>
        <p:nvSpPr>
          <p:cNvPr id="3086" name="Google Shape;3086;p295"/>
          <p:cNvSpPr/>
          <p:nvPr/>
        </p:nvSpPr>
        <p:spPr>
          <a:xfrm>
            <a:off x="63500" y="2896400"/>
            <a:ext cx="1418100" cy="572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2"/>
                </a:solidFill>
              </a:rPr>
              <a:t>10.0.0.1:5555:10.0.0.2:22</a:t>
            </a:r>
            <a:endParaRPr sz="1000">
              <a:solidFill>
                <a:schemeClr val="accent2"/>
              </a:solidFill>
            </a:endParaRPr>
          </a:p>
        </p:txBody>
      </p:sp>
      <p:sp>
        <p:nvSpPr>
          <p:cNvPr id="3087" name="Google Shape;3087;p295"/>
          <p:cNvSpPr txBox="1"/>
          <p:nvPr/>
        </p:nvSpPr>
        <p:spPr>
          <a:xfrm>
            <a:off x="139425" y="3431150"/>
            <a:ext cx="16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File descriptor</a:t>
            </a:r>
            <a:endParaRPr>
              <a:solidFill>
                <a:srgbClr val="FF0000"/>
              </a:solidFill>
            </a:endParaRPr>
          </a:p>
        </p:txBody>
      </p:sp>
      <p:cxnSp>
        <p:nvCxnSpPr>
          <p:cNvPr id="3088" name="Google Shape;3088;p295"/>
          <p:cNvCxnSpPr/>
          <p:nvPr/>
        </p:nvCxnSpPr>
        <p:spPr>
          <a:xfrm flipH="1">
            <a:off x="2356075" y="2563650"/>
            <a:ext cx="3726300" cy="8100"/>
          </a:xfrm>
          <a:prstGeom prst="straightConnector1">
            <a:avLst/>
          </a:prstGeom>
          <a:noFill/>
          <a:ln cap="flat" cmpd="sng" w="9525">
            <a:solidFill>
              <a:schemeClr val="dk1"/>
            </a:solidFill>
            <a:prstDash val="solid"/>
            <a:round/>
            <a:headEnd len="med" w="med" type="triangle"/>
            <a:tailEnd len="med" w="med" type="none"/>
          </a:ln>
        </p:spPr>
      </p:cxnSp>
      <p:sp>
        <p:nvSpPr>
          <p:cNvPr id="3089" name="Google Shape;3089;p295"/>
          <p:cNvSpPr/>
          <p:nvPr/>
        </p:nvSpPr>
        <p:spPr>
          <a:xfrm>
            <a:off x="2630585" y="2239400"/>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3090" name="Google Shape;3090;p295"/>
          <p:cNvSpPr/>
          <p:nvPr/>
        </p:nvSpPr>
        <p:spPr>
          <a:xfrm>
            <a:off x="3274832" y="2238356"/>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sp>
        <p:nvSpPr>
          <p:cNvPr id="3091" name="Google Shape;3091;p295"/>
          <p:cNvSpPr/>
          <p:nvPr/>
        </p:nvSpPr>
        <p:spPr>
          <a:xfrm>
            <a:off x="4981823" y="2238356"/>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3092" name="Google Shape;3092;p295"/>
          <p:cNvSpPr/>
          <p:nvPr/>
        </p:nvSpPr>
        <p:spPr>
          <a:xfrm>
            <a:off x="4510382" y="2239406"/>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3093" name="Google Shape;3093;p295"/>
          <p:cNvSpPr/>
          <p:nvPr/>
        </p:nvSpPr>
        <p:spPr>
          <a:xfrm>
            <a:off x="3753325" y="2238350"/>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seq2</a:t>
            </a:r>
            <a:endParaRPr sz="700"/>
          </a:p>
        </p:txBody>
      </p:sp>
      <p:cxnSp>
        <p:nvCxnSpPr>
          <p:cNvPr id="3094" name="Google Shape;3094;p295"/>
          <p:cNvCxnSpPr/>
          <p:nvPr/>
        </p:nvCxnSpPr>
        <p:spPr>
          <a:xfrm flipH="1">
            <a:off x="2356075" y="3007059"/>
            <a:ext cx="3726300" cy="8100"/>
          </a:xfrm>
          <a:prstGeom prst="straightConnector1">
            <a:avLst/>
          </a:prstGeom>
          <a:noFill/>
          <a:ln cap="flat" cmpd="sng" w="9525">
            <a:solidFill>
              <a:schemeClr val="dk1"/>
            </a:solidFill>
            <a:prstDash val="solid"/>
            <a:round/>
            <a:headEnd len="med" w="med" type="triangle"/>
            <a:tailEnd len="med" w="med" type="none"/>
          </a:ln>
        </p:spPr>
      </p:cxnSp>
      <p:sp>
        <p:nvSpPr>
          <p:cNvPr id="3095" name="Google Shape;3095;p295"/>
          <p:cNvSpPr/>
          <p:nvPr/>
        </p:nvSpPr>
        <p:spPr>
          <a:xfrm>
            <a:off x="2630585" y="2682808"/>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3096" name="Google Shape;3096;p295"/>
          <p:cNvSpPr/>
          <p:nvPr/>
        </p:nvSpPr>
        <p:spPr>
          <a:xfrm>
            <a:off x="3274832" y="2681764"/>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sp>
        <p:nvSpPr>
          <p:cNvPr id="3097" name="Google Shape;3097;p295"/>
          <p:cNvSpPr/>
          <p:nvPr/>
        </p:nvSpPr>
        <p:spPr>
          <a:xfrm>
            <a:off x="4981823" y="2681764"/>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3098" name="Google Shape;3098;p295"/>
          <p:cNvSpPr/>
          <p:nvPr/>
        </p:nvSpPr>
        <p:spPr>
          <a:xfrm>
            <a:off x="4510382" y="2682814"/>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3099" name="Google Shape;3099;p295"/>
          <p:cNvSpPr/>
          <p:nvPr/>
        </p:nvSpPr>
        <p:spPr>
          <a:xfrm>
            <a:off x="3753325" y="2681758"/>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seq3</a:t>
            </a:r>
            <a:endParaRPr sz="700"/>
          </a:p>
        </p:txBody>
      </p:sp>
      <p:sp>
        <p:nvSpPr>
          <p:cNvPr id="3100" name="Google Shape;3100;p295"/>
          <p:cNvSpPr/>
          <p:nvPr/>
        </p:nvSpPr>
        <p:spPr>
          <a:xfrm>
            <a:off x="5523050" y="2602500"/>
            <a:ext cx="726600" cy="572700"/>
          </a:xfrm>
          <a:prstGeom prst="noSmoking">
            <a:avLst>
              <a:gd fmla="val 1875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01" name="Google Shape;3101;p295"/>
          <p:cNvCxnSpPr/>
          <p:nvPr/>
        </p:nvCxnSpPr>
        <p:spPr>
          <a:xfrm flipH="1">
            <a:off x="2327850" y="4370184"/>
            <a:ext cx="3726300" cy="8100"/>
          </a:xfrm>
          <a:prstGeom prst="straightConnector1">
            <a:avLst/>
          </a:prstGeom>
          <a:noFill/>
          <a:ln cap="flat" cmpd="sng" w="9525">
            <a:solidFill>
              <a:schemeClr val="dk1"/>
            </a:solidFill>
            <a:prstDash val="solid"/>
            <a:round/>
            <a:headEnd len="med" w="med" type="triangle"/>
            <a:tailEnd len="med" w="med" type="none"/>
          </a:ln>
        </p:spPr>
      </p:cxnSp>
      <p:sp>
        <p:nvSpPr>
          <p:cNvPr id="3102" name="Google Shape;3102;p295"/>
          <p:cNvSpPr/>
          <p:nvPr/>
        </p:nvSpPr>
        <p:spPr>
          <a:xfrm>
            <a:off x="2602360" y="4045933"/>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3103" name="Google Shape;3103;p295"/>
          <p:cNvSpPr/>
          <p:nvPr/>
        </p:nvSpPr>
        <p:spPr>
          <a:xfrm>
            <a:off x="3246607" y="4044889"/>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sp>
        <p:nvSpPr>
          <p:cNvPr id="3104" name="Google Shape;3104;p295"/>
          <p:cNvSpPr/>
          <p:nvPr/>
        </p:nvSpPr>
        <p:spPr>
          <a:xfrm>
            <a:off x="4953598" y="4044889"/>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3105" name="Google Shape;3105;p295"/>
          <p:cNvSpPr/>
          <p:nvPr/>
        </p:nvSpPr>
        <p:spPr>
          <a:xfrm>
            <a:off x="4482157" y="4045939"/>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3106" name="Google Shape;3106;p295"/>
          <p:cNvSpPr/>
          <p:nvPr/>
        </p:nvSpPr>
        <p:spPr>
          <a:xfrm>
            <a:off x="3725100" y="4044883"/>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seq3</a:t>
            </a:r>
            <a:endParaRPr sz="700"/>
          </a:p>
        </p:txBody>
      </p:sp>
      <p:cxnSp>
        <p:nvCxnSpPr>
          <p:cNvPr id="3107" name="Google Shape;3107;p295"/>
          <p:cNvCxnSpPr/>
          <p:nvPr/>
        </p:nvCxnSpPr>
        <p:spPr>
          <a:xfrm flipH="1">
            <a:off x="2278013" y="4843979"/>
            <a:ext cx="3726300" cy="8100"/>
          </a:xfrm>
          <a:prstGeom prst="straightConnector1">
            <a:avLst/>
          </a:prstGeom>
          <a:noFill/>
          <a:ln cap="flat" cmpd="sng" w="9525">
            <a:solidFill>
              <a:schemeClr val="dk1"/>
            </a:solidFill>
            <a:prstDash val="solid"/>
            <a:round/>
            <a:headEnd len="med" w="med" type="none"/>
            <a:tailEnd len="med" w="med" type="triangle"/>
          </a:ln>
        </p:spPr>
      </p:cxnSp>
      <p:sp>
        <p:nvSpPr>
          <p:cNvPr id="3108" name="Google Shape;3108;p295"/>
          <p:cNvSpPr/>
          <p:nvPr/>
        </p:nvSpPr>
        <p:spPr>
          <a:xfrm>
            <a:off x="2590010" y="4521950"/>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3109" name="Google Shape;3109;p295"/>
          <p:cNvSpPr/>
          <p:nvPr/>
        </p:nvSpPr>
        <p:spPr>
          <a:xfrm>
            <a:off x="3234257" y="4520906"/>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3110" name="Google Shape;3110;p295"/>
          <p:cNvSpPr/>
          <p:nvPr/>
        </p:nvSpPr>
        <p:spPr>
          <a:xfrm>
            <a:off x="4941248" y="4520906"/>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3111" name="Google Shape;3111;p295"/>
          <p:cNvSpPr/>
          <p:nvPr/>
        </p:nvSpPr>
        <p:spPr>
          <a:xfrm>
            <a:off x="4469807" y="4521956"/>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sp>
        <p:nvSpPr>
          <p:cNvPr id="3112" name="Google Shape;3112;p295"/>
          <p:cNvSpPr/>
          <p:nvPr/>
        </p:nvSpPr>
        <p:spPr>
          <a:xfrm>
            <a:off x="3712750" y="4520900"/>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ACK3</a:t>
            </a:r>
            <a:endParaRPr sz="700"/>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6" name="Shape 3116"/>
        <p:cNvGrpSpPr/>
        <p:nvPr/>
      </p:nvGrpSpPr>
      <p:grpSpPr>
        <a:xfrm>
          <a:off x="0" y="0"/>
          <a:ext cx="0" cy="0"/>
          <a:chOff x="0" y="0"/>
          <a:chExt cx="0" cy="0"/>
        </a:xfrm>
      </p:grpSpPr>
      <p:sp>
        <p:nvSpPr>
          <p:cNvPr id="3117" name="Google Shape;3117;p2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Closing Connection</a:t>
            </a:r>
            <a:endParaRPr/>
          </a:p>
        </p:txBody>
      </p:sp>
      <p:sp>
        <p:nvSpPr>
          <p:cNvPr id="3118" name="Google Shape;3118;p296"/>
          <p:cNvSpPr txBox="1"/>
          <p:nvPr>
            <p:ph idx="1" type="body"/>
          </p:nvPr>
        </p:nvSpPr>
        <p:spPr>
          <a:xfrm>
            <a:off x="311700" y="1152475"/>
            <a:ext cx="8520600" cy="18441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App1 wants to close the connection</a:t>
            </a:r>
            <a:endParaRPr/>
          </a:p>
          <a:p>
            <a:pPr indent="-342900" lvl="0" marL="457200" rtl="0" algn="l">
              <a:lnSpc>
                <a:spcPct val="125000"/>
              </a:lnSpc>
              <a:spcBef>
                <a:spcPts val="0"/>
              </a:spcBef>
              <a:spcAft>
                <a:spcPts val="0"/>
              </a:spcAft>
              <a:buSzPts val="1800"/>
              <a:buChar char="●"/>
            </a:pPr>
            <a:r>
              <a:rPr lang="en"/>
              <a:t>App1 sends FIN, AppX ACK</a:t>
            </a:r>
            <a:endParaRPr/>
          </a:p>
          <a:p>
            <a:pPr indent="-342900" lvl="0" marL="457200" rtl="0" algn="l">
              <a:lnSpc>
                <a:spcPct val="125000"/>
              </a:lnSpc>
              <a:spcBef>
                <a:spcPts val="0"/>
              </a:spcBef>
              <a:spcAft>
                <a:spcPts val="0"/>
              </a:spcAft>
              <a:buSzPts val="1800"/>
              <a:buChar char="●"/>
            </a:pPr>
            <a:r>
              <a:rPr lang="en"/>
              <a:t>AppX sends FIN, App1 ACK</a:t>
            </a:r>
            <a:endParaRPr/>
          </a:p>
          <a:p>
            <a:pPr indent="-342900" lvl="0" marL="457200" rtl="0" algn="l">
              <a:lnSpc>
                <a:spcPct val="125000"/>
              </a:lnSpc>
              <a:spcBef>
                <a:spcPts val="0"/>
              </a:spcBef>
              <a:spcAft>
                <a:spcPts val="0"/>
              </a:spcAft>
              <a:buSzPts val="1800"/>
              <a:buChar char="●"/>
            </a:pPr>
            <a:r>
              <a:rPr lang="en"/>
              <a:t>Four way handshake</a:t>
            </a:r>
            <a:endParaRPr/>
          </a:p>
          <a:p>
            <a:pPr indent="0" lvl="0" marL="0" rtl="0" algn="l">
              <a:lnSpc>
                <a:spcPct val="125000"/>
              </a:lnSpc>
              <a:spcBef>
                <a:spcPts val="0"/>
              </a:spcBef>
              <a:spcAft>
                <a:spcPts val="0"/>
              </a:spcAft>
              <a:buNone/>
            </a:pPr>
            <a:r>
              <a:t/>
            </a:r>
            <a:endParaRPr/>
          </a:p>
        </p:txBody>
      </p:sp>
      <p:sp>
        <p:nvSpPr>
          <p:cNvPr id="3119" name="Google Shape;3119;p296"/>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cxnSp>
        <p:nvCxnSpPr>
          <p:cNvPr id="3120" name="Google Shape;3120;p296"/>
          <p:cNvCxnSpPr/>
          <p:nvPr/>
        </p:nvCxnSpPr>
        <p:spPr>
          <a:xfrm flipH="1">
            <a:off x="2358200" y="3016350"/>
            <a:ext cx="3726300" cy="8100"/>
          </a:xfrm>
          <a:prstGeom prst="straightConnector1">
            <a:avLst/>
          </a:prstGeom>
          <a:noFill/>
          <a:ln cap="flat" cmpd="sng" w="9525">
            <a:solidFill>
              <a:schemeClr val="dk1"/>
            </a:solidFill>
            <a:prstDash val="solid"/>
            <a:round/>
            <a:headEnd len="med" w="med" type="triangle"/>
            <a:tailEnd len="med" w="med" type="none"/>
          </a:ln>
        </p:spPr>
      </p:cxnSp>
      <p:grpSp>
        <p:nvGrpSpPr>
          <p:cNvPr id="3121" name="Google Shape;3121;p296"/>
          <p:cNvGrpSpPr/>
          <p:nvPr/>
        </p:nvGrpSpPr>
        <p:grpSpPr>
          <a:xfrm>
            <a:off x="6202313" y="2974150"/>
            <a:ext cx="790176" cy="523250"/>
            <a:chOff x="6861863" y="3530550"/>
            <a:chExt cx="790176" cy="523250"/>
          </a:xfrm>
        </p:grpSpPr>
        <p:pic>
          <p:nvPicPr>
            <p:cNvPr id="3122" name="Google Shape;3122;p296"/>
            <p:cNvPicPr preferRelativeResize="0"/>
            <p:nvPr/>
          </p:nvPicPr>
          <p:blipFill rotWithShape="1">
            <a:blip r:embed="rId3">
              <a:alphaModFix/>
            </a:blip>
            <a:srcRect b="7747" l="12647" r="11801" t="6452"/>
            <a:stretch/>
          </p:blipFill>
          <p:spPr>
            <a:xfrm>
              <a:off x="6861863" y="3530550"/>
              <a:ext cx="790176" cy="523250"/>
            </a:xfrm>
            <a:prstGeom prst="rect">
              <a:avLst/>
            </a:prstGeom>
            <a:noFill/>
            <a:ln>
              <a:noFill/>
            </a:ln>
          </p:spPr>
        </p:pic>
        <p:sp>
          <p:nvSpPr>
            <p:cNvPr id="3123" name="Google Shape;3123;p296"/>
            <p:cNvSpPr txBox="1"/>
            <p:nvPr/>
          </p:nvSpPr>
          <p:spPr>
            <a:xfrm>
              <a:off x="7071113" y="3592075"/>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pic>
        <p:nvPicPr>
          <p:cNvPr id="3124" name="Google Shape;3124;p296"/>
          <p:cNvPicPr preferRelativeResize="0"/>
          <p:nvPr/>
        </p:nvPicPr>
        <p:blipFill rotWithShape="1">
          <a:blip r:embed="rId3">
            <a:alphaModFix/>
          </a:blip>
          <a:srcRect b="7747" l="12647" r="11801" t="6452"/>
          <a:stretch/>
        </p:blipFill>
        <p:spPr>
          <a:xfrm>
            <a:off x="1450225" y="2982375"/>
            <a:ext cx="790176" cy="523250"/>
          </a:xfrm>
          <a:prstGeom prst="rect">
            <a:avLst/>
          </a:prstGeom>
          <a:noFill/>
          <a:ln>
            <a:noFill/>
          </a:ln>
        </p:spPr>
      </p:pic>
      <p:sp>
        <p:nvSpPr>
          <p:cNvPr id="3125" name="Google Shape;3125;p296"/>
          <p:cNvSpPr txBox="1"/>
          <p:nvPr/>
        </p:nvSpPr>
        <p:spPr>
          <a:xfrm>
            <a:off x="1450225" y="3505625"/>
            <a:ext cx="89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10.0.0.1</a:t>
            </a:r>
            <a:endParaRPr sz="1100">
              <a:solidFill>
                <a:schemeClr val="dk1"/>
              </a:solidFill>
            </a:endParaRPr>
          </a:p>
        </p:txBody>
      </p:sp>
      <p:sp>
        <p:nvSpPr>
          <p:cNvPr id="3126" name="Google Shape;3126;p296"/>
          <p:cNvSpPr txBox="1"/>
          <p:nvPr/>
        </p:nvSpPr>
        <p:spPr>
          <a:xfrm>
            <a:off x="6239713" y="3505625"/>
            <a:ext cx="89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10.0.0.2</a:t>
            </a:r>
            <a:endParaRPr sz="1100">
              <a:solidFill>
                <a:schemeClr val="dk1"/>
              </a:solidFill>
            </a:endParaRPr>
          </a:p>
        </p:txBody>
      </p:sp>
      <p:sp>
        <p:nvSpPr>
          <p:cNvPr id="3127" name="Google Shape;3127;p296"/>
          <p:cNvSpPr txBox="1"/>
          <p:nvPr/>
        </p:nvSpPr>
        <p:spPr>
          <a:xfrm>
            <a:off x="146650" y="2891725"/>
            <a:ext cx="1219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4"/>
                </a:solidFill>
              </a:rPr>
              <a:t>App1-port 5555</a:t>
            </a:r>
            <a:endParaRPr sz="1100">
              <a:solidFill>
                <a:schemeClr val="accent4"/>
              </a:solidFill>
            </a:endParaRPr>
          </a:p>
          <a:p>
            <a:pPr indent="0" lvl="0" marL="0" rtl="0" algn="l">
              <a:spcBef>
                <a:spcPts val="0"/>
              </a:spcBef>
              <a:spcAft>
                <a:spcPts val="0"/>
              </a:spcAft>
              <a:buNone/>
            </a:pPr>
            <a:r>
              <a:rPr lang="en" sz="1100">
                <a:solidFill>
                  <a:schemeClr val="dk1"/>
                </a:solidFill>
              </a:rPr>
              <a:t>App2-port 7712</a:t>
            </a:r>
            <a:endParaRPr sz="1100">
              <a:solidFill>
                <a:schemeClr val="dk1"/>
              </a:solidFill>
            </a:endParaRPr>
          </a:p>
          <a:p>
            <a:pPr indent="0" lvl="0" marL="0" rtl="0" algn="l">
              <a:spcBef>
                <a:spcPts val="0"/>
              </a:spcBef>
              <a:spcAft>
                <a:spcPts val="0"/>
              </a:spcAft>
              <a:buNone/>
            </a:pPr>
            <a:r>
              <a:rPr lang="en" sz="1100">
                <a:solidFill>
                  <a:schemeClr val="dk1"/>
                </a:solidFill>
              </a:rPr>
              <a:t>App3-port 2222</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3128" name="Google Shape;3128;p296"/>
          <p:cNvSpPr txBox="1"/>
          <p:nvPr/>
        </p:nvSpPr>
        <p:spPr>
          <a:xfrm>
            <a:off x="7076550" y="2715050"/>
            <a:ext cx="1219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4"/>
                </a:solidFill>
              </a:rPr>
              <a:t>AppX-port 22</a:t>
            </a:r>
            <a:endParaRPr sz="1100">
              <a:solidFill>
                <a:schemeClr val="accent4"/>
              </a:solidFill>
            </a:endParaRPr>
          </a:p>
          <a:p>
            <a:pPr indent="0" lvl="0" marL="0" rtl="0" algn="l">
              <a:spcBef>
                <a:spcPts val="0"/>
              </a:spcBef>
              <a:spcAft>
                <a:spcPts val="0"/>
              </a:spcAft>
              <a:buNone/>
            </a:pPr>
            <a:r>
              <a:rPr lang="en" sz="1100">
                <a:solidFill>
                  <a:schemeClr val="dk1"/>
                </a:solidFill>
              </a:rPr>
              <a:t>AppY-port 443</a:t>
            </a:r>
            <a:endParaRPr sz="1100">
              <a:solidFill>
                <a:schemeClr val="dk1"/>
              </a:solidFill>
            </a:endParaRPr>
          </a:p>
          <a:p>
            <a:pPr indent="0" lvl="0" marL="0" rtl="0" algn="l">
              <a:spcBef>
                <a:spcPts val="0"/>
              </a:spcBef>
              <a:spcAft>
                <a:spcPts val="0"/>
              </a:spcAft>
              <a:buNone/>
            </a:pPr>
            <a:r>
              <a:rPr lang="en" sz="1100">
                <a:solidFill>
                  <a:schemeClr val="dk1"/>
                </a:solidFill>
              </a:rPr>
              <a:t>AppZ-port 80</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3129" name="Google Shape;3129;p296"/>
          <p:cNvSpPr/>
          <p:nvPr/>
        </p:nvSpPr>
        <p:spPr>
          <a:xfrm>
            <a:off x="2632710" y="2692100"/>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3130" name="Google Shape;3130;p296"/>
          <p:cNvSpPr/>
          <p:nvPr/>
        </p:nvSpPr>
        <p:spPr>
          <a:xfrm>
            <a:off x="3276957" y="2691056"/>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cxnSp>
        <p:nvCxnSpPr>
          <p:cNvPr id="3131" name="Google Shape;3131;p296"/>
          <p:cNvCxnSpPr/>
          <p:nvPr/>
        </p:nvCxnSpPr>
        <p:spPr>
          <a:xfrm flipH="1">
            <a:off x="2320788" y="3542029"/>
            <a:ext cx="3726300" cy="8100"/>
          </a:xfrm>
          <a:prstGeom prst="straightConnector1">
            <a:avLst/>
          </a:prstGeom>
          <a:noFill/>
          <a:ln cap="flat" cmpd="sng" w="9525">
            <a:solidFill>
              <a:schemeClr val="dk1"/>
            </a:solidFill>
            <a:prstDash val="solid"/>
            <a:round/>
            <a:headEnd len="med" w="med" type="none"/>
            <a:tailEnd len="med" w="med" type="triangle"/>
          </a:ln>
        </p:spPr>
      </p:cxnSp>
      <p:cxnSp>
        <p:nvCxnSpPr>
          <p:cNvPr id="3132" name="Google Shape;3132;p296"/>
          <p:cNvCxnSpPr/>
          <p:nvPr/>
        </p:nvCxnSpPr>
        <p:spPr>
          <a:xfrm flipH="1">
            <a:off x="2398388" y="4584653"/>
            <a:ext cx="3726300" cy="8100"/>
          </a:xfrm>
          <a:prstGeom prst="straightConnector1">
            <a:avLst/>
          </a:prstGeom>
          <a:noFill/>
          <a:ln cap="flat" cmpd="sng" w="9525">
            <a:solidFill>
              <a:schemeClr val="dk1"/>
            </a:solidFill>
            <a:prstDash val="solid"/>
            <a:round/>
            <a:headEnd len="med" w="med" type="triangle"/>
            <a:tailEnd len="med" w="med" type="none"/>
          </a:ln>
        </p:spPr>
      </p:cxnSp>
      <p:sp>
        <p:nvSpPr>
          <p:cNvPr id="3133" name="Google Shape;3133;p296"/>
          <p:cNvSpPr/>
          <p:nvPr/>
        </p:nvSpPr>
        <p:spPr>
          <a:xfrm>
            <a:off x="4983948" y="2691056"/>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3134" name="Google Shape;3134;p296"/>
          <p:cNvSpPr/>
          <p:nvPr/>
        </p:nvSpPr>
        <p:spPr>
          <a:xfrm>
            <a:off x="4512507" y="2692106"/>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3135" name="Google Shape;3135;p296"/>
          <p:cNvSpPr/>
          <p:nvPr/>
        </p:nvSpPr>
        <p:spPr>
          <a:xfrm>
            <a:off x="3755450" y="2691050"/>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FIN</a:t>
            </a:r>
            <a:endParaRPr sz="700"/>
          </a:p>
        </p:txBody>
      </p:sp>
      <p:sp>
        <p:nvSpPr>
          <p:cNvPr id="3136" name="Google Shape;3136;p296"/>
          <p:cNvSpPr/>
          <p:nvPr/>
        </p:nvSpPr>
        <p:spPr>
          <a:xfrm>
            <a:off x="2632785" y="3220000"/>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3137" name="Google Shape;3137;p296"/>
          <p:cNvSpPr/>
          <p:nvPr/>
        </p:nvSpPr>
        <p:spPr>
          <a:xfrm>
            <a:off x="3277032" y="3218956"/>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3138" name="Google Shape;3138;p296"/>
          <p:cNvSpPr/>
          <p:nvPr/>
        </p:nvSpPr>
        <p:spPr>
          <a:xfrm>
            <a:off x="4984023" y="3218956"/>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3139" name="Google Shape;3139;p296"/>
          <p:cNvSpPr/>
          <p:nvPr/>
        </p:nvSpPr>
        <p:spPr>
          <a:xfrm>
            <a:off x="4512582" y="3220006"/>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sp>
        <p:nvSpPr>
          <p:cNvPr id="3140" name="Google Shape;3140;p296"/>
          <p:cNvSpPr/>
          <p:nvPr/>
        </p:nvSpPr>
        <p:spPr>
          <a:xfrm>
            <a:off x="3755525" y="3218950"/>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ACK</a:t>
            </a:r>
            <a:endParaRPr sz="700"/>
          </a:p>
        </p:txBody>
      </p:sp>
      <p:sp>
        <p:nvSpPr>
          <p:cNvPr id="3141" name="Google Shape;3141;p296"/>
          <p:cNvSpPr/>
          <p:nvPr/>
        </p:nvSpPr>
        <p:spPr>
          <a:xfrm>
            <a:off x="2632785" y="4248150"/>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3142" name="Google Shape;3142;p296"/>
          <p:cNvSpPr/>
          <p:nvPr/>
        </p:nvSpPr>
        <p:spPr>
          <a:xfrm>
            <a:off x="3277032" y="4247106"/>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sp>
        <p:nvSpPr>
          <p:cNvPr id="3143" name="Google Shape;3143;p296"/>
          <p:cNvSpPr/>
          <p:nvPr/>
        </p:nvSpPr>
        <p:spPr>
          <a:xfrm>
            <a:off x="4984023" y="4247106"/>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3144" name="Google Shape;3144;p296"/>
          <p:cNvSpPr/>
          <p:nvPr/>
        </p:nvSpPr>
        <p:spPr>
          <a:xfrm>
            <a:off x="4512582" y="4248156"/>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3145" name="Google Shape;3145;p296"/>
          <p:cNvSpPr/>
          <p:nvPr/>
        </p:nvSpPr>
        <p:spPr>
          <a:xfrm>
            <a:off x="3755525" y="4247100"/>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ACK</a:t>
            </a:r>
            <a:endParaRPr sz="700"/>
          </a:p>
        </p:txBody>
      </p:sp>
      <p:sp>
        <p:nvSpPr>
          <p:cNvPr id="3146" name="Google Shape;3146;p296"/>
          <p:cNvSpPr/>
          <p:nvPr/>
        </p:nvSpPr>
        <p:spPr>
          <a:xfrm>
            <a:off x="7196650" y="3497400"/>
            <a:ext cx="1418100" cy="572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2"/>
                </a:solidFill>
              </a:rPr>
              <a:t>10.0.0.1:5555:10.0.0.2:22</a:t>
            </a:r>
            <a:endParaRPr sz="1000">
              <a:solidFill>
                <a:schemeClr val="accent2"/>
              </a:solidFill>
            </a:endParaRPr>
          </a:p>
        </p:txBody>
      </p:sp>
      <p:sp>
        <p:nvSpPr>
          <p:cNvPr id="3147" name="Google Shape;3147;p296"/>
          <p:cNvSpPr txBox="1"/>
          <p:nvPr/>
        </p:nvSpPr>
        <p:spPr>
          <a:xfrm>
            <a:off x="7272575" y="4032150"/>
            <a:ext cx="16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File descriptor</a:t>
            </a:r>
            <a:endParaRPr>
              <a:solidFill>
                <a:srgbClr val="FF0000"/>
              </a:solidFill>
            </a:endParaRPr>
          </a:p>
        </p:txBody>
      </p:sp>
      <p:sp>
        <p:nvSpPr>
          <p:cNvPr id="3148" name="Google Shape;3148;p296"/>
          <p:cNvSpPr/>
          <p:nvPr/>
        </p:nvSpPr>
        <p:spPr>
          <a:xfrm>
            <a:off x="84675" y="3685075"/>
            <a:ext cx="1418100" cy="572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2"/>
                </a:solidFill>
              </a:rPr>
              <a:t>10.0.0.1:5555:10.0.0.2:22</a:t>
            </a:r>
            <a:endParaRPr sz="1000">
              <a:solidFill>
                <a:schemeClr val="accent2"/>
              </a:solidFill>
            </a:endParaRPr>
          </a:p>
        </p:txBody>
      </p:sp>
      <p:sp>
        <p:nvSpPr>
          <p:cNvPr id="3149" name="Google Shape;3149;p296"/>
          <p:cNvSpPr txBox="1"/>
          <p:nvPr/>
        </p:nvSpPr>
        <p:spPr>
          <a:xfrm>
            <a:off x="160600" y="4219825"/>
            <a:ext cx="16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File descriptor</a:t>
            </a:r>
            <a:endParaRPr>
              <a:solidFill>
                <a:srgbClr val="FF0000"/>
              </a:solidFill>
            </a:endParaRPr>
          </a:p>
        </p:txBody>
      </p:sp>
      <p:cxnSp>
        <p:nvCxnSpPr>
          <p:cNvPr id="3150" name="Google Shape;3150;p296"/>
          <p:cNvCxnSpPr/>
          <p:nvPr/>
        </p:nvCxnSpPr>
        <p:spPr>
          <a:xfrm flipH="1">
            <a:off x="2320788" y="4056617"/>
            <a:ext cx="3726300" cy="8100"/>
          </a:xfrm>
          <a:prstGeom prst="straightConnector1">
            <a:avLst/>
          </a:prstGeom>
          <a:noFill/>
          <a:ln cap="flat" cmpd="sng" w="9525">
            <a:solidFill>
              <a:schemeClr val="dk1"/>
            </a:solidFill>
            <a:prstDash val="solid"/>
            <a:round/>
            <a:headEnd len="med" w="med" type="none"/>
            <a:tailEnd len="med" w="med" type="triangle"/>
          </a:ln>
        </p:spPr>
      </p:cxnSp>
      <p:sp>
        <p:nvSpPr>
          <p:cNvPr id="3151" name="Google Shape;3151;p296"/>
          <p:cNvSpPr/>
          <p:nvPr/>
        </p:nvSpPr>
        <p:spPr>
          <a:xfrm>
            <a:off x="2632785" y="3734588"/>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3152" name="Google Shape;3152;p296"/>
          <p:cNvSpPr/>
          <p:nvPr/>
        </p:nvSpPr>
        <p:spPr>
          <a:xfrm>
            <a:off x="3277032" y="3733543"/>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3153" name="Google Shape;3153;p296"/>
          <p:cNvSpPr/>
          <p:nvPr/>
        </p:nvSpPr>
        <p:spPr>
          <a:xfrm>
            <a:off x="4984023" y="3733543"/>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3154" name="Google Shape;3154;p296"/>
          <p:cNvSpPr/>
          <p:nvPr/>
        </p:nvSpPr>
        <p:spPr>
          <a:xfrm>
            <a:off x="4512582" y="3734593"/>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sp>
        <p:nvSpPr>
          <p:cNvPr id="3155" name="Google Shape;3155;p296"/>
          <p:cNvSpPr/>
          <p:nvPr/>
        </p:nvSpPr>
        <p:spPr>
          <a:xfrm>
            <a:off x="3755525" y="3733538"/>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FIN</a:t>
            </a:r>
            <a:endParaRPr sz="700"/>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9" name="Shape 3159"/>
        <p:cNvGrpSpPr/>
        <p:nvPr/>
      </p:nvGrpSpPr>
      <p:grpSpPr>
        <a:xfrm>
          <a:off x="0" y="0"/>
          <a:ext cx="0" cy="0"/>
          <a:chOff x="0" y="0"/>
          <a:chExt cx="0" cy="0"/>
        </a:xfrm>
      </p:grpSpPr>
      <p:sp>
        <p:nvSpPr>
          <p:cNvPr id="3160" name="Google Shape;3160;p2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TCP Pros</a:t>
            </a:r>
            <a:endParaRPr/>
          </a:p>
        </p:txBody>
      </p:sp>
      <p:sp>
        <p:nvSpPr>
          <p:cNvPr id="3161" name="Google Shape;3161;p2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Guarantee delivery</a:t>
            </a:r>
            <a:endParaRPr/>
          </a:p>
          <a:p>
            <a:pPr indent="-342900" lvl="0" marL="457200" rtl="0" algn="l">
              <a:lnSpc>
                <a:spcPct val="125000"/>
              </a:lnSpc>
              <a:spcBef>
                <a:spcPts val="0"/>
              </a:spcBef>
              <a:spcAft>
                <a:spcPts val="0"/>
              </a:spcAft>
              <a:buSzPts val="1800"/>
              <a:buChar char="●"/>
            </a:pPr>
            <a:r>
              <a:rPr lang="en"/>
              <a:t>Flow Control and Congestion Control</a:t>
            </a:r>
            <a:endParaRPr/>
          </a:p>
          <a:p>
            <a:pPr indent="-342900" lvl="0" marL="457200" rtl="0" algn="l">
              <a:lnSpc>
                <a:spcPct val="125000"/>
              </a:lnSpc>
              <a:spcBef>
                <a:spcPts val="0"/>
              </a:spcBef>
              <a:spcAft>
                <a:spcPts val="0"/>
              </a:spcAft>
              <a:buSzPts val="1800"/>
              <a:buChar char="●"/>
            </a:pPr>
            <a:r>
              <a:rPr lang="en"/>
              <a:t>Ordered Packets no corruption or app level work</a:t>
            </a:r>
            <a:endParaRPr/>
          </a:p>
        </p:txBody>
      </p:sp>
      <p:sp>
        <p:nvSpPr>
          <p:cNvPr id="3162" name="Google Shape;3162;p297"/>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6" name="Shape 3166"/>
        <p:cNvGrpSpPr/>
        <p:nvPr/>
      </p:nvGrpSpPr>
      <p:grpSpPr>
        <a:xfrm>
          <a:off x="0" y="0"/>
          <a:ext cx="0" cy="0"/>
          <a:chOff x="0" y="0"/>
          <a:chExt cx="0" cy="0"/>
        </a:xfrm>
      </p:grpSpPr>
      <p:sp>
        <p:nvSpPr>
          <p:cNvPr id="3167" name="Google Shape;3167;p2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TCP Cons</a:t>
            </a:r>
            <a:endParaRPr/>
          </a:p>
        </p:txBody>
      </p:sp>
      <p:sp>
        <p:nvSpPr>
          <p:cNvPr id="3168" name="Google Shape;3168;p2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Large header overhead compared to UDP</a:t>
            </a:r>
            <a:endParaRPr/>
          </a:p>
          <a:p>
            <a:pPr indent="-342900" lvl="0" marL="457200" rtl="0" algn="l">
              <a:lnSpc>
                <a:spcPct val="125000"/>
              </a:lnSpc>
              <a:spcBef>
                <a:spcPts val="0"/>
              </a:spcBef>
              <a:spcAft>
                <a:spcPts val="0"/>
              </a:spcAft>
              <a:buSzPts val="1800"/>
              <a:buChar char="●"/>
            </a:pPr>
            <a:r>
              <a:rPr lang="en"/>
              <a:t>Considered high latency for certain workloads (Slow start/ congestion/ acks)</a:t>
            </a:r>
            <a:endParaRPr/>
          </a:p>
          <a:p>
            <a:pPr indent="-342900" lvl="0" marL="457200" rtl="0" algn="l">
              <a:lnSpc>
                <a:spcPct val="125000"/>
              </a:lnSpc>
              <a:spcBef>
                <a:spcPts val="0"/>
              </a:spcBef>
              <a:spcAft>
                <a:spcPts val="0"/>
              </a:spcAft>
              <a:buSzPts val="1800"/>
              <a:buChar char="●"/>
            </a:pPr>
            <a:r>
              <a:rPr lang="en"/>
              <a:t>Does too much at a low level (hence QUIC)</a:t>
            </a:r>
            <a:endParaRPr/>
          </a:p>
          <a:p>
            <a:pPr indent="-317500" lvl="1" marL="914400" rtl="0" algn="l">
              <a:lnSpc>
                <a:spcPct val="125000"/>
              </a:lnSpc>
              <a:spcBef>
                <a:spcPts val="0"/>
              </a:spcBef>
              <a:spcAft>
                <a:spcPts val="0"/>
              </a:spcAft>
              <a:buSzPts val="1400"/>
              <a:buChar char="○"/>
            </a:pPr>
            <a:r>
              <a:rPr lang="en"/>
              <a:t>Single connection to send multiple streams of data (HTTP requests)</a:t>
            </a:r>
            <a:endParaRPr/>
          </a:p>
          <a:p>
            <a:pPr indent="-317500" lvl="1" marL="914400" rtl="0" algn="l">
              <a:lnSpc>
                <a:spcPct val="125000"/>
              </a:lnSpc>
              <a:spcBef>
                <a:spcPts val="0"/>
              </a:spcBef>
              <a:spcAft>
                <a:spcPts val="0"/>
              </a:spcAft>
              <a:buSzPts val="1400"/>
              <a:buChar char="○"/>
            </a:pPr>
            <a:r>
              <a:rPr lang="en"/>
              <a:t>Stream 1 has nothing to do with Stream 2</a:t>
            </a:r>
            <a:endParaRPr/>
          </a:p>
          <a:p>
            <a:pPr indent="-317500" lvl="1" marL="914400" rtl="0" algn="l">
              <a:lnSpc>
                <a:spcPct val="125000"/>
              </a:lnSpc>
              <a:spcBef>
                <a:spcPts val="0"/>
              </a:spcBef>
              <a:spcAft>
                <a:spcPts val="0"/>
              </a:spcAft>
              <a:buSzPts val="1400"/>
              <a:buChar char="○"/>
            </a:pPr>
            <a:r>
              <a:rPr lang="en"/>
              <a:t>Both Stream 1 and Stream 2 packets must arrive</a:t>
            </a:r>
            <a:endParaRPr/>
          </a:p>
        </p:txBody>
      </p:sp>
      <p:sp>
        <p:nvSpPr>
          <p:cNvPr id="3169" name="Google Shape;3169;p298"/>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3" name="Shape 3173"/>
        <p:cNvGrpSpPr/>
        <p:nvPr/>
      </p:nvGrpSpPr>
      <p:grpSpPr>
        <a:xfrm>
          <a:off x="0" y="0"/>
          <a:ext cx="0" cy="0"/>
          <a:chOff x="0" y="0"/>
          <a:chExt cx="0" cy="0"/>
        </a:xfrm>
      </p:grpSpPr>
      <p:sp>
        <p:nvSpPr>
          <p:cNvPr id="3174" name="Google Shape;3174;p2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Node TCP</a:t>
            </a:r>
            <a:endParaRPr/>
          </a:p>
        </p:txBody>
      </p:sp>
      <p:sp>
        <p:nvSpPr>
          <p:cNvPr id="3175" name="Google Shape;3175;p2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Node TCP is exposed via net module</a:t>
            </a:r>
            <a:endParaRPr/>
          </a:p>
          <a:p>
            <a:pPr indent="-342900" lvl="0" marL="457200" rtl="0" algn="l">
              <a:spcBef>
                <a:spcPts val="0"/>
              </a:spcBef>
              <a:spcAft>
                <a:spcPts val="0"/>
              </a:spcAft>
              <a:buSzPts val="1800"/>
              <a:buChar char="●"/>
            </a:pPr>
            <a:r>
              <a:rPr lang="en"/>
              <a:t>HTTP/DNS and other protocols use the net module</a:t>
            </a:r>
            <a:endParaRPr/>
          </a:p>
          <a:p>
            <a:pPr indent="-342900" lvl="0" marL="457200" rtl="0" algn="l">
              <a:spcBef>
                <a:spcPts val="0"/>
              </a:spcBef>
              <a:spcAft>
                <a:spcPts val="0"/>
              </a:spcAft>
              <a:buSzPts val="1800"/>
              <a:buChar char="●"/>
            </a:pPr>
            <a:r>
              <a:rPr lang="en"/>
              <a:t>Server creates a listening socket</a:t>
            </a:r>
            <a:endParaRPr/>
          </a:p>
          <a:p>
            <a:pPr indent="-342900" lvl="0" marL="457200" rtl="0" algn="l">
              <a:spcBef>
                <a:spcPts val="0"/>
              </a:spcBef>
              <a:spcAft>
                <a:spcPts val="0"/>
              </a:spcAft>
              <a:buSzPts val="1800"/>
              <a:buChar char="●"/>
            </a:pPr>
            <a:r>
              <a:rPr lang="en"/>
              <a:t>Client creates a connection socket</a:t>
            </a:r>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9" name="Shape 3179"/>
        <p:cNvGrpSpPr/>
        <p:nvPr/>
      </p:nvGrpSpPr>
      <p:grpSpPr>
        <a:xfrm>
          <a:off x="0" y="0"/>
          <a:ext cx="0" cy="0"/>
          <a:chOff x="0" y="0"/>
          <a:chExt cx="0" cy="0"/>
        </a:xfrm>
      </p:grpSpPr>
      <p:sp>
        <p:nvSpPr>
          <p:cNvPr id="3180" name="Google Shape;3180;p3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TCP Client Example</a:t>
            </a:r>
            <a:endParaRPr/>
          </a:p>
        </p:txBody>
      </p:sp>
      <p:pic>
        <p:nvPicPr>
          <p:cNvPr id="3181" name="Google Shape;3181;p300"/>
          <p:cNvPicPr preferRelativeResize="0"/>
          <p:nvPr/>
        </p:nvPicPr>
        <p:blipFill>
          <a:blip r:embed="rId3">
            <a:alphaModFix/>
          </a:blip>
          <a:stretch>
            <a:fillRect/>
          </a:stretch>
        </p:blipFill>
        <p:spPr>
          <a:xfrm>
            <a:off x="152400" y="1170125"/>
            <a:ext cx="8839199" cy="2067649"/>
          </a:xfrm>
          <a:prstGeom prst="rect">
            <a:avLst/>
          </a:prstGeom>
          <a:noFill/>
          <a:ln>
            <a:noFill/>
          </a:ln>
        </p:spPr>
      </p:pic>
      <p:cxnSp>
        <p:nvCxnSpPr>
          <p:cNvPr id="3182" name="Google Shape;3182;p300"/>
          <p:cNvCxnSpPr/>
          <p:nvPr/>
        </p:nvCxnSpPr>
        <p:spPr>
          <a:xfrm flipH="1">
            <a:off x="4643725" y="1410850"/>
            <a:ext cx="888600" cy="544500"/>
          </a:xfrm>
          <a:prstGeom prst="straightConnector1">
            <a:avLst/>
          </a:prstGeom>
          <a:noFill/>
          <a:ln cap="flat" cmpd="sng" w="9525">
            <a:solidFill>
              <a:srgbClr val="FF0000"/>
            </a:solidFill>
            <a:prstDash val="solid"/>
            <a:round/>
            <a:headEnd len="med" w="med" type="none"/>
            <a:tailEnd len="med" w="med" type="triangle"/>
          </a:ln>
        </p:spPr>
      </p:cxnSp>
      <p:sp>
        <p:nvSpPr>
          <p:cNvPr id="3183" name="Google Shape;3183;p300"/>
          <p:cNvSpPr txBox="1"/>
          <p:nvPr/>
        </p:nvSpPr>
        <p:spPr>
          <a:xfrm>
            <a:off x="5532325" y="836825"/>
            <a:ext cx="1355400" cy="33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Create a connection</a:t>
            </a:r>
            <a:endParaRPr sz="1800">
              <a:solidFill>
                <a:schemeClr val="lt2"/>
              </a:solidFill>
            </a:endParaRPr>
          </a:p>
        </p:txBody>
      </p:sp>
      <p:cxnSp>
        <p:nvCxnSpPr>
          <p:cNvPr id="3184" name="Google Shape;3184;p300"/>
          <p:cNvCxnSpPr/>
          <p:nvPr/>
        </p:nvCxnSpPr>
        <p:spPr>
          <a:xfrm flipH="1" rot="10800000">
            <a:off x="544350" y="2110625"/>
            <a:ext cx="388800" cy="255600"/>
          </a:xfrm>
          <a:prstGeom prst="straightConnector1">
            <a:avLst/>
          </a:prstGeom>
          <a:noFill/>
          <a:ln cap="flat" cmpd="sng" w="9525">
            <a:solidFill>
              <a:schemeClr val="dk2"/>
            </a:solidFill>
            <a:prstDash val="solid"/>
            <a:round/>
            <a:headEnd len="med" w="med" type="none"/>
            <a:tailEnd len="med" w="med" type="none"/>
          </a:ln>
        </p:spPr>
      </p:cxnSp>
      <p:sp>
        <p:nvSpPr>
          <p:cNvPr id="3185" name="Google Shape;3185;p300"/>
          <p:cNvSpPr txBox="1"/>
          <p:nvPr/>
        </p:nvSpPr>
        <p:spPr>
          <a:xfrm>
            <a:off x="245050" y="3588200"/>
            <a:ext cx="888600" cy="33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socket</a:t>
            </a:r>
            <a:endParaRPr sz="1800">
              <a:solidFill>
                <a:schemeClr val="lt2"/>
              </a:solidFill>
            </a:endParaRPr>
          </a:p>
        </p:txBody>
      </p:sp>
      <p:cxnSp>
        <p:nvCxnSpPr>
          <p:cNvPr id="3186" name="Google Shape;3186;p300"/>
          <p:cNvCxnSpPr>
            <a:stCxn id="3185" idx="0"/>
          </p:cNvCxnSpPr>
          <p:nvPr/>
        </p:nvCxnSpPr>
        <p:spPr>
          <a:xfrm flipH="1" rot="10800000">
            <a:off x="689350" y="2355200"/>
            <a:ext cx="499200" cy="1233000"/>
          </a:xfrm>
          <a:prstGeom prst="straightConnector1">
            <a:avLst/>
          </a:prstGeom>
          <a:noFill/>
          <a:ln cap="flat" cmpd="sng" w="9525">
            <a:solidFill>
              <a:srgbClr val="FF0000"/>
            </a:solidFill>
            <a:prstDash val="solid"/>
            <a:round/>
            <a:headEnd len="med" w="med" type="none"/>
            <a:tailEnd len="med" w="med" type="triangle"/>
          </a:ln>
        </p:spPr>
      </p:cxnSp>
      <p:sp>
        <p:nvSpPr>
          <p:cNvPr id="3187" name="Google Shape;3187;p300"/>
          <p:cNvSpPr txBox="1"/>
          <p:nvPr/>
        </p:nvSpPr>
        <p:spPr>
          <a:xfrm>
            <a:off x="3574650" y="3588200"/>
            <a:ext cx="2324400" cy="8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Socket gets filled if 3 way handshake completes here.</a:t>
            </a:r>
            <a:endParaRPr sz="1800">
              <a:solidFill>
                <a:schemeClr val="lt2"/>
              </a:solidFill>
            </a:endParaRPr>
          </a:p>
        </p:txBody>
      </p:sp>
      <p:cxnSp>
        <p:nvCxnSpPr>
          <p:cNvPr id="3188" name="Google Shape;3188;p300"/>
          <p:cNvCxnSpPr/>
          <p:nvPr/>
        </p:nvCxnSpPr>
        <p:spPr>
          <a:xfrm rot="10800000">
            <a:off x="3510325" y="2666275"/>
            <a:ext cx="189000" cy="8553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2" name="Shape 3192"/>
        <p:cNvGrpSpPr/>
        <p:nvPr/>
      </p:nvGrpSpPr>
      <p:grpSpPr>
        <a:xfrm>
          <a:off x="0" y="0"/>
          <a:ext cx="0" cy="0"/>
          <a:chOff x="0" y="0"/>
          <a:chExt cx="0" cy="0"/>
        </a:xfrm>
      </p:grpSpPr>
      <p:sp>
        <p:nvSpPr>
          <p:cNvPr id="3193" name="Google Shape;3193;p3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TCP Server Example</a:t>
            </a:r>
            <a:endParaRPr/>
          </a:p>
        </p:txBody>
      </p:sp>
      <p:pic>
        <p:nvPicPr>
          <p:cNvPr id="3194" name="Google Shape;3194;p301"/>
          <p:cNvPicPr preferRelativeResize="0"/>
          <p:nvPr/>
        </p:nvPicPr>
        <p:blipFill>
          <a:blip r:embed="rId3">
            <a:alphaModFix/>
          </a:blip>
          <a:stretch>
            <a:fillRect/>
          </a:stretch>
        </p:blipFill>
        <p:spPr>
          <a:xfrm>
            <a:off x="152400" y="1170125"/>
            <a:ext cx="8839203" cy="3764125"/>
          </a:xfrm>
          <a:prstGeom prst="rect">
            <a:avLst/>
          </a:prstGeom>
          <a:noFill/>
          <a:ln>
            <a:noFill/>
          </a:ln>
        </p:spPr>
      </p:pic>
      <p:cxnSp>
        <p:nvCxnSpPr>
          <p:cNvPr id="3195" name="Google Shape;3195;p301"/>
          <p:cNvCxnSpPr>
            <a:stCxn id="3196" idx="1"/>
          </p:cNvCxnSpPr>
          <p:nvPr/>
        </p:nvCxnSpPr>
        <p:spPr>
          <a:xfrm flipH="1">
            <a:off x="3977100" y="1999600"/>
            <a:ext cx="1166400" cy="655500"/>
          </a:xfrm>
          <a:prstGeom prst="straightConnector1">
            <a:avLst/>
          </a:prstGeom>
          <a:noFill/>
          <a:ln cap="flat" cmpd="sng" w="9525">
            <a:solidFill>
              <a:srgbClr val="FF0000"/>
            </a:solidFill>
            <a:prstDash val="solid"/>
            <a:round/>
            <a:headEnd len="med" w="med" type="none"/>
            <a:tailEnd len="med" w="med" type="triangle"/>
          </a:ln>
        </p:spPr>
      </p:cxnSp>
      <p:sp>
        <p:nvSpPr>
          <p:cNvPr id="3196" name="Google Shape;3196;p301"/>
          <p:cNvSpPr txBox="1"/>
          <p:nvPr/>
        </p:nvSpPr>
        <p:spPr>
          <a:xfrm>
            <a:off x="5143500" y="1599700"/>
            <a:ext cx="2810700" cy="7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Listen on 8080 127.0.0.1</a:t>
            </a:r>
            <a:endParaRPr sz="1200">
              <a:solidFill>
                <a:schemeClr val="lt2"/>
              </a:solidFill>
            </a:endParaRPr>
          </a:p>
          <a:p>
            <a:pPr indent="0" lvl="0" marL="0" rtl="0" algn="l">
              <a:spcBef>
                <a:spcPts val="0"/>
              </a:spcBef>
              <a:spcAft>
                <a:spcPts val="0"/>
              </a:spcAft>
              <a:buNone/>
            </a:pPr>
            <a:r>
              <a:rPr lang="en" sz="1200">
                <a:solidFill>
                  <a:schemeClr val="lt2"/>
                </a:solidFill>
              </a:rPr>
              <a:t>Can’t connect with ::1  or any other ip </a:t>
            </a:r>
            <a:endParaRPr sz="1200">
              <a:solidFill>
                <a:schemeClr val="lt2"/>
              </a:solidFill>
            </a:endParaRPr>
          </a:p>
        </p:txBody>
      </p:sp>
      <p:cxnSp>
        <p:nvCxnSpPr>
          <p:cNvPr id="3197" name="Google Shape;3197;p301"/>
          <p:cNvCxnSpPr/>
          <p:nvPr/>
        </p:nvCxnSpPr>
        <p:spPr>
          <a:xfrm flipH="1">
            <a:off x="4107225" y="2988350"/>
            <a:ext cx="2791500" cy="322200"/>
          </a:xfrm>
          <a:prstGeom prst="straightConnector1">
            <a:avLst/>
          </a:prstGeom>
          <a:noFill/>
          <a:ln cap="flat" cmpd="sng" w="9525">
            <a:solidFill>
              <a:srgbClr val="FF0000"/>
            </a:solidFill>
            <a:prstDash val="solid"/>
            <a:round/>
            <a:headEnd len="med" w="med" type="none"/>
            <a:tailEnd len="med" w="med" type="triangle"/>
          </a:ln>
        </p:spPr>
      </p:cxnSp>
      <p:sp>
        <p:nvSpPr>
          <p:cNvPr id="3198" name="Google Shape;3198;p301"/>
          <p:cNvSpPr txBox="1"/>
          <p:nvPr/>
        </p:nvSpPr>
        <p:spPr>
          <a:xfrm>
            <a:off x="6180900" y="2352000"/>
            <a:ext cx="2810700" cy="7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Got a connection, wire the event to read from it..</a:t>
            </a:r>
            <a:endParaRPr sz="1200">
              <a:solidFill>
                <a:schemeClr val="lt2"/>
              </a:solidFill>
            </a:endParaRPr>
          </a:p>
        </p:txBody>
      </p:sp>
      <p:cxnSp>
        <p:nvCxnSpPr>
          <p:cNvPr id="3199" name="Google Shape;3199;p301"/>
          <p:cNvCxnSpPr/>
          <p:nvPr/>
        </p:nvCxnSpPr>
        <p:spPr>
          <a:xfrm flipH="1">
            <a:off x="4188250" y="3010550"/>
            <a:ext cx="2732700" cy="8331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41"/>
          <p:cNvPicPr preferRelativeResize="0"/>
          <p:nvPr/>
        </p:nvPicPr>
        <p:blipFill>
          <a:blip r:embed="rId3">
            <a:alphaModFix/>
          </a:blip>
          <a:stretch>
            <a:fillRect/>
          </a:stretch>
        </p:blipFill>
        <p:spPr>
          <a:xfrm>
            <a:off x="265002" y="620375"/>
            <a:ext cx="6102474" cy="4110275"/>
          </a:xfrm>
          <a:prstGeom prst="rect">
            <a:avLst/>
          </a:prstGeom>
          <a:noFill/>
          <a:ln>
            <a:noFill/>
          </a:ln>
        </p:spPr>
      </p:pic>
      <p:sp>
        <p:nvSpPr>
          <p:cNvPr id="338" name="Google Shape;338;p41"/>
          <p:cNvSpPr txBox="1"/>
          <p:nvPr/>
        </p:nvSpPr>
        <p:spPr>
          <a:xfrm>
            <a:off x="6664575" y="620375"/>
            <a:ext cx="1554300" cy="12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lt2"/>
              </a:solidFill>
            </a:endParaRPr>
          </a:p>
        </p:txBody>
      </p:sp>
      <p:sp>
        <p:nvSpPr>
          <p:cNvPr id="339" name="Google Shape;339;p41"/>
          <p:cNvSpPr txBox="1"/>
          <p:nvPr/>
        </p:nvSpPr>
        <p:spPr>
          <a:xfrm>
            <a:off x="6664575" y="205775"/>
            <a:ext cx="15543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1C232"/>
                </a:solidFill>
              </a:rPr>
              <a:t>Execution</a:t>
            </a:r>
            <a:endParaRPr sz="1800">
              <a:solidFill>
                <a:srgbClr val="F1C232"/>
              </a:solidFill>
            </a:endParaRPr>
          </a:p>
        </p:txBody>
      </p:sp>
      <p:sp>
        <p:nvSpPr>
          <p:cNvPr id="340" name="Google Shape;340;p41"/>
          <p:cNvSpPr txBox="1"/>
          <p:nvPr/>
        </p:nvSpPr>
        <p:spPr>
          <a:xfrm>
            <a:off x="6664575" y="3246825"/>
            <a:ext cx="15543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D966"/>
                </a:solidFill>
              </a:rPr>
              <a:t>Callbacks</a:t>
            </a:r>
            <a:endParaRPr sz="1800">
              <a:solidFill>
                <a:srgbClr val="FFD966"/>
              </a:solidFill>
            </a:endParaRPr>
          </a:p>
        </p:txBody>
      </p:sp>
      <p:sp>
        <p:nvSpPr>
          <p:cNvPr id="341" name="Google Shape;341;p41"/>
          <p:cNvSpPr txBox="1"/>
          <p:nvPr/>
        </p:nvSpPr>
        <p:spPr>
          <a:xfrm>
            <a:off x="6664575" y="3661425"/>
            <a:ext cx="2044800" cy="12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readFileACallback</a:t>
            </a:r>
            <a:endParaRPr sz="1500">
              <a:solidFill>
                <a:schemeClr val="lt2"/>
              </a:solidFill>
            </a:endParaRPr>
          </a:p>
          <a:p>
            <a:pPr indent="0" lvl="0" marL="0" rtl="0" algn="l">
              <a:spcBef>
                <a:spcPts val="0"/>
              </a:spcBef>
              <a:spcAft>
                <a:spcPts val="0"/>
              </a:spcAft>
              <a:buNone/>
            </a:pPr>
            <a:r>
              <a:rPr lang="en" sz="1500">
                <a:solidFill>
                  <a:schemeClr val="lt2"/>
                </a:solidFill>
              </a:rPr>
              <a:t>timer1Callback</a:t>
            </a:r>
            <a:endParaRPr sz="1500">
              <a:solidFill>
                <a:schemeClr val="lt2"/>
              </a:solidFill>
            </a:endParaRPr>
          </a:p>
        </p:txBody>
      </p:sp>
      <p:cxnSp>
        <p:nvCxnSpPr>
          <p:cNvPr id="342" name="Google Shape;342;p41"/>
          <p:cNvCxnSpPr/>
          <p:nvPr/>
        </p:nvCxnSpPr>
        <p:spPr>
          <a:xfrm rot="10800000">
            <a:off x="4969900" y="4356375"/>
            <a:ext cx="467100" cy="6600"/>
          </a:xfrm>
          <a:prstGeom prst="straightConnector1">
            <a:avLst/>
          </a:prstGeom>
          <a:noFill/>
          <a:ln cap="flat" cmpd="sng" w="28575">
            <a:solidFill>
              <a:srgbClr val="DF3079"/>
            </a:solidFill>
            <a:prstDash val="solid"/>
            <a:round/>
            <a:headEnd len="med" w="med" type="none"/>
            <a:tailEnd len="med" w="med" type="triangle"/>
          </a:ln>
        </p:spPr>
      </p:cxnSp>
      <p:sp>
        <p:nvSpPr>
          <p:cNvPr id="343" name="Google Shape;343;p41"/>
          <p:cNvSpPr/>
          <p:nvPr/>
        </p:nvSpPr>
        <p:spPr>
          <a:xfrm>
            <a:off x="777625" y="4222900"/>
            <a:ext cx="4152300" cy="193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4" name="Google Shape;344;p41"/>
          <p:cNvSpPr txBox="1"/>
          <p:nvPr>
            <p:ph type="title"/>
          </p:nvPr>
        </p:nvSpPr>
        <p:spPr>
          <a:xfrm>
            <a:off x="265000" y="47675"/>
            <a:ext cx="5045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4594"/>
              <a:buNone/>
            </a:pPr>
            <a:r>
              <a:rPr lang="en" sz="2220"/>
              <a:t>Register setTimeout 1ms timer1Callback</a:t>
            </a:r>
            <a:endParaRPr sz="2220"/>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3" name="Shape 3203"/>
        <p:cNvGrpSpPr/>
        <p:nvPr/>
      </p:nvGrpSpPr>
      <p:grpSpPr>
        <a:xfrm>
          <a:off x="0" y="0"/>
          <a:ext cx="0" cy="0"/>
          <a:chOff x="0" y="0"/>
          <a:chExt cx="0" cy="0"/>
        </a:xfrm>
      </p:grpSpPr>
      <p:sp>
        <p:nvSpPr>
          <p:cNvPr id="3204" name="Google Shape;3204;p3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&amp; Demo</a:t>
            </a:r>
            <a:endParaRPr/>
          </a:p>
        </p:txBody>
      </p:sp>
      <p:sp>
        <p:nvSpPr>
          <p:cNvPr id="3205" name="Google Shape;3205;p3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TCP </a:t>
            </a:r>
            <a:endParaRPr/>
          </a:p>
          <a:p>
            <a:pPr indent="-342900" lvl="0" marL="457200" rtl="0" algn="l">
              <a:spcBef>
                <a:spcPts val="0"/>
              </a:spcBef>
              <a:spcAft>
                <a:spcPts val="0"/>
              </a:spcAft>
              <a:buSzPts val="1800"/>
              <a:buChar char="●"/>
            </a:pPr>
            <a:r>
              <a:rPr lang="en"/>
              <a:t>Node TCP</a:t>
            </a:r>
            <a:endParaRPr/>
          </a:p>
          <a:p>
            <a:pPr indent="-342900" lvl="0" marL="457200" rtl="0" algn="l">
              <a:spcBef>
                <a:spcPts val="0"/>
              </a:spcBef>
              <a:spcAft>
                <a:spcPts val="0"/>
              </a:spcAft>
              <a:buSzPts val="1800"/>
              <a:buChar char="●"/>
            </a:pPr>
            <a:r>
              <a:rPr lang="en"/>
              <a:t>Code exercise →</a:t>
            </a:r>
            <a:endParaRPr/>
          </a:p>
          <a:p>
            <a:pPr indent="-317500" lvl="1" marL="914400" rtl="0" algn="l">
              <a:spcBef>
                <a:spcPts val="0"/>
              </a:spcBef>
              <a:spcAft>
                <a:spcPts val="0"/>
              </a:spcAft>
              <a:buSzPts val="1400"/>
              <a:buChar char="○"/>
            </a:pPr>
            <a:r>
              <a:rPr lang="en"/>
              <a:t>TCP client</a:t>
            </a:r>
            <a:endParaRPr/>
          </a:p>
          <a:p>
            <a:pPr indent="-317500" lvl="1" marL="914400" rtl="0" algn="l">
              <a:spcBef>
                <a:spcPts val="0"/>
              </a:spcBef>
              <a:spcAft>
                <a:spcPts val="0"/>
              </a:spcAft>
              <a:buSzPts val="1400"/>
              <a:buChar char="○"/>
            </a:pPr>
            <a:r>
              <a:rPr lang="en"/>
              <a:t>TCP server</a:t>
            </a:r>
            <a:endParaRPr/>
          </a:p>
        </p:txBody>
      </p: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9" name="Shape 3209"/>
        <p:cNvGrpSpPr/>
        <p:nvPr/>
      </p:nvGrpSpPr>
      <p:grpSpPr>
        <a:xfrm>
          <a:off x="0" y="0"/>
          <a:ext cx="0" cy="0"/>
          <a:chOff x="0" y="0"/>
          <a:chExt cx="0" cy="0"/>
        </a:xfrm>
      </p:grpSpPr>
      <p:sp>
        <p:nvSpPr>
          <p:cNvPr id="3210" name="Google Shape;3210;p303"/>
          <p:cNvSpPr txBox="1"/>
          <p:nvPr>
            <p:ph type="ctrTitle"/>
          </p:nvPr>
        </p:nvSpPr>
        <p:spPr>
          <a:xfrm>
            <a:off x="311708" y="5502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Node UDP</a:t>
            </a:r>
            <a:endParaRPr/>
          </a:p>
        </p:txBody>
      </p:sp>
      <p:sp>
        <p:nvSpPr>
          <p:cNvPr id="3211" name="Google Shape;3211;p303"/>
          <p:cNvSpPr txBox="1"/>
          <p:nvPr>
            <p:ph idx="1" type="subTitle"/>
          </p:nvPr>
        </p:nvSpPr>
        <p:spPr>
          <a:xfrm>
            <a:off x="311700" y="24955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User Datagram Protocol</a:t>
            </a:r>
            <a:endParaRPr/>
          </a:p>
        </p:txBody>
      </p:sp>
      <p:sp>
        <p:nvSpPr>
          <p:cNvPr id="3212" name="Google Shape;3212;p303"/>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6" name="Shape 3216"/>
        <p:cNvGrpSpPr/>
        <p:nvPr/>
      </p:nvGrpSpPr>
      <p:grpSpPr>
        <a:xfrm>
          <a:off x="0" y="0"/>
          <a:ext cx="0" cy="0"/>
          <a:chOff x="0" y="0"/>
          <a:chExt cx="0" cy="0"/>
        </a:xfrm>
      </p:grpSpPr>
      <p:sp>
        <p:nvSpPr>
          <p:cNvPr id="3217" name="Google Shape;3217;p3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UDP</a:t>
            </a:r>
            <a:endParaRPr/>
          </a:p>
        </p:txBody>
      </p:sp>
      <p:sp>
        <p:nvSpPr>
          <p:cNvPr id="3218" name="Google Shape;3218;p30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Stands for User Datagram Protocol </a:t>
            </a:r>
            <a:endParaRPr/>
          </a:p>
          <a:p>
            <a:pPr indent="-342900" lvl="0" marL="457200" rtl="0" algn="l">
              <a:lnSpc>
                <a:spcPct val="125000"/>
              </a:lnSpc>
              <a:spcBef>
                <a:spcPts val="0"/>
              </a:spcBef>
              <a:spcAft>
                <a:spcPts val="0"/>
              </a:spcAft>
              <a:buSzPts val="1800"/>
              <a:buChar char="●"/>
            </a:pPr>
            <a:r>
              <a:rPr lang="en"/>
              <a:t>Message Based Layer 4 protocol</a:t>
            </a:r>
            <a:endParaRPr/>
          </a:p>
          <a:p>
            <a:pPr indent="-342900" lvl="0" marL="457200" rtl="0" algn="l">
              <a:lnSpc>
                <a:spcPct val="125000"/>
              </a:lnSpc>
              <a:spcBef>
                <a:spcPts val="0"/>
              </a:spcBef>
              <a:spcAft>
                <a:spcPts val="0"/>
              </a:spcAft>
              <a:buSzPts val="1800"/>
              <a:buChar char="●"/>
            </a:pPr>
            <a:r>
              <a:rPr lang="en"/>
              <a:t>Simple protocol to send and receive messages</a:t>
            </a:r>
            <a:endParaRPr/>
          </a:p>
          <a:p>
            <a:pPr indent="-342900" lvl="0" marL="457200" rtl="0" algn="l">
              <a:lnSpc>
                <a:spcPct val="125000"/>
              </a:lnSpc>
              <a:spcBef>
                <a:spcPts val="0"/>
              </a:spcBef>
              <a:spcAft>
                <a:spcPts val="0"/>
              </a:spcAft>
              <a:buSzPts val="1800"/>
              <a:buChar char="●"/>
            </a:pPr>
            <a:r>
              <a:rPr lang="en"/>
              <a:t>Prior communication not required (double edge sword)</a:t>
            </a:r>
            <a:endParaRPr/>
          </a:p>
        </p:txBody>
      </p:sp>
      <p:sp>
        <p:nvSpPr>
          <p:cNvPr id="3219" name="Google Shape;3219;p304"/>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3" name="Shape 3223"/>
        <p:cNvGrpSpPr/>
        <p:nvPr/>
      </p:nvGrpSpPr>
      <p:grpSpPr>
        <a:xfrm>
          <a:off x="0" y="0"/>
          <a:ext cx="0" cy="0"/>
          <a:chOff x="0" y="0"/>
          <a:chExt cx="0" cy="0"/>
        </a:xfrm>
      </p:grpSpPr>
      <p:sp>
        <p:nvSpPr>
          <p:cNvPr id="3224" name="Google Shape;3224;p3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UDP Use cases</a:t>
            </a:r>
            <a:endParaRPr/>
          </a:p>
        </p:txBody>
      </p:sp>
      <p:sp>
        <p:nvSpPr>
          <p:cNvPr id="3225" name="Google Shape;3225;p305"/>
          <p:cNvSpPr txBox="1"/>
          <p:nvPr>
            <p:ph idx="1" type="body"/>
          </p:nvPr>
        </p:nvSpPr>
        <p:spPr>
          <a:xfrm>
            <a:off x="311700" y="1152475"/>
            <a:ext cx="8520600" cy="15993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Video streaming</a:t>
            </a:r>
            <a:endParaRPr/>
          </a:p>
          <a:p>
            <a:pPr indent="-342900" lvl="0" marL="457200" rtl="0" algn="l">
              <a:lnSpc>
                <a:spcPct val="125000"/>
              </a:lnSpc>
              <a:spcBef>
                <a:spcPts val="0"/>
              </a:spcBef>
              <a:spcAft>
                <a:spcPts val="0"/>
              </a:spcAft>
              <a:buSzPts val="1800"/>
              <a:buChar char="●"/>
            </a:pPr>
            <a:r>
              <a:rPr lang="en"/>
              <a:t>VPN</a:t>
            </a:r>
            <a:endParaRPr/>
          </a:p>
          <a:p>
            <a:pPr indent="-342900" lvl="0" marL="457200" rtl="0" algn="l">
              <a:lnSpc>
                <a:spcPct val="125000"/>
              </a:lnSpc>
              <a:spcBef>
                <a:spcPts val="0"/>
              </a:spcBef>
              <a:spcAft>
                <a:spcPts val="0"/>
              </a:spcAft>
              <a:buSzPts val="1800"/>
              <a:buChar char="●"/>
            </a:pPr>
            <a:r>
              <a:rPr lang="en"/>
              <a:t>DNS</a:t>
            </a:r>
            <a:endParaRPr/>
          </a:p>
          <a:p>
            <a:pPr indent="-342900" lvl="0" marL="457200" rtl="0" algn="l">
              <a:lnSpc>
                <a:spcPct val="125000"/>
              </a:lnSpc>
              <a:spcBef>
                <a:spcPts val="0"/>
              </a:spcBef>
              <a:spcAft>
                <a:spcPts val="0"/>
              </a:spcAft>
              <a:buSzPts val="1800"/>
              <a:buChar char="●"/>
            </a:pPr>
            <a:r>
              <a:rPr lang="en"/>
              <a:t>WebRTC</a:t>
            </a:r>
            <a:endParaRPr/>
          </a:p>
        </p:txBody>
      </p:sp>
      <p:sp>
        <p:nvSpPr>
          <p:cNvPr id="3226" name="Google Shape;3226;p305"/>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cxnSp>
        <p:nvCxnSpPr>
          <p:cNvPr id="3227" name="Google Shape;3227;p305"/>
          <p:cNvCxnSpPr>
            <a:stCxn id="3228" idx="1"/>
            <a:endCxn id="3229" idx="3"/>
          </p:cNvCxnSpPr>
          <p:nvPr/>
        </p:nvCxnSpPr>
        <p:spPr>
          <a:xfrm flipH="1">
            <a:off x="1594063" y="3649025"/>
            <a:ext cx="2717400" cy="4200"/>
          </a:xfrm>
          <a:prstGeom prst="straightConnector1">
            <a:avLst/>
          </a:prstGeom>
          <a:noFill/>
          <a:ln cap="flat" cmpd="sng" w="9525">
            <a:solidFill>
              <a:schemeClr val="dk1"/>
            </a:solidFill>
            <a:prstDash val="solid"/>
            <a:round/>
            <a:headEnd len="med" w="med" type="none"/>
            <a:tailEnd len="med" w="med" type="none"/>
          </a:ln>
        </p:spPr>
      </p:cxnSp>
      <p:grpSp>
        <p:nvGrpSpPr>
          <p:cNvPr id="3230" name="Google Shape;3230;p305"/>
          <p:cNvGrpSpPr/>
          <p:nvPr/>
        </p:nvGrpSpPr>
        <p:grpSpPr>
          <a:xfrm>
            <a:off x="4311463" y="3387400"/>
            <a:ext cx="790176" cy="523250"/>
            <a:chOff x="6861863" y="3530550"/>
            <a:chExt cx="790176" cy="523250"/>
          </a:xfrm>
        </p:grpSpPr>
        <p:pic>
          <p:nvPicPr>
            <p:cNvPr id="3228" name="Google Shape;3228;p305"/>
            <p:cNvPicPr preferRelativeResize="0"/>
            <p:nvPr/>
          </p:nvPicPr>
          <p:blipFill rotWithShape="1">
            <a:blip r:embed="rId3">
              <a:alphaModFix/>
            </a:blip>
            <a:srcRect b="7747" l="12647" r="11801" t="6452"/>
            <a:stretch/>
          </p:blipFill>
          <p:spPr>
            <a:xfrm>
              <a:off x="6861863" y="3530550"/>
              <a:ext cx="790176" cy="523250"/>
            </a:xfrm>
            <a:prstGeom prst="rect">
              <a:avLst/>
            </a:prstGeom>
            <a:noFill/>
            <a:ln>
              <a:noFill/>
            </a:ln>
          </p:spPr>
        </p:pic>
        <p:sp>
          <p:nvSpPr>
            <p:cNvPr id="3231" name="Google Shape;3231;p305"/>
            <p:cNvSpPr txBox="1"/>
            <p:nvPr/>
          </p:nvSpPr>
          <p:spPr>
            <a:xfrm>
              <a:off x="7071113" y="3592075"/>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B</a:t>
              </a:r>
              <a:endParaRPr>
                <a:solidFill>
                  <a:schemeClr val="dk1"/>
                </a:solidFill>
              </a:endParaRPr>
            </a:p>
          </p:txBody>
        </p:sp>
      </p:grpSp>
      <p:grpSp>
        <p:nvGrpSpPr>
          <p:cNvPr id="3232" name="Google Shape;3232;p305"/>
          <p:cNvGrpSpPr/>
          <p:nvPr/>
        </p:nvGrpSpPr>
        <p:grpSpPr>
          <a:xfrm>
            <a:off x="803925" y="3391575"/>
            <a:ext cx="790176" cy="523250"/>
            <a:chOff x="2666325" y="4298650"/>
            <a:chExt cx="790176" cy="523250"/>
          </a:xfrm>
        </p:grpSpPr>
        <p:pic>
          <p:nvPicPr>
            <p:cNvPr id="3229" name="Google Shape;3229;p305"/>
            <p:cNvPicPr preferRelativeResize="0"/>
            <p:nvPr/>
          </p:nvPicPr>
          <p:blipFill rotWithShape="1">
            <a:blip r:embed="rId3">
              <a:alphaModFix/>
            </a:blip>
            <a:srcRect b="7747" l="12647" r="11801" t="6452"/>
            <a:stretch/>
          </p:blipFill>
          <p:spPr>
            <a:xfrm>
              <a:off x="2666325" y="4298650"/>
              <a:ext cx="790176" cy="523250"/>
            </a:xfrm>
            <a:prstGeom prst="rect">
              <a:avLst/>
            </a:prstGeom>
            <a:noFill/>
            <a:ln>
              <a:noFill/>
            </a:ln>
          </p:spPr>
        </p:pic>
        <p:sp>
          <p:nvSpPr>
            <p:cNvPr id="3233" name="Google Shape;3233;p305"/>
            <p:cNvSpPr txBox="1"/>
            <p:nvPr/>
          </p:nvSpPr>
          <p:spPr>
            <a:xfrm>
              <a:off x="2875538" y="4298650"/>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a:t>
              </a:r>
              <a:endParaRPr>
                <a:solidFill>
                  <a:schemeClr val="dk1"/>
                </a:solidFill>
              </a:endParaRPr>
            </a:p>
          </p:txBody>
        </p:sp>
      </p:gr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7" name="Shape 3237"/>
        <p:cNvGrpSpPr/>
        <p:nvPr/>
      </p:nvGrpSpPr>
      <p:grpSpPr>
        <a:xfrm>
          <a:off x="0" y="0"/>
          <a:ext cx="0" cy="0"/>
          <a:chOff x="0" y="0"/>
          <a:chExt cx="0" cy="0"/>
        </a:xfrm>
      </p:grpSpPr>
      <p:sp>
        <p:nvSpPr>
          <p:cNvPr id="3238" name="Google Shape;3238;p3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 and Destination Port</a:t>
            </a:r>
            <a:endParaRPr/>
          </a:p>
        </p:txBody>
      </p:sp>
      <p:sp>
        <p:nvSpPr>
          <p:cNvPr id="3239" name="Google Shape;3239;p3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App1 on 10.0.0.1 sends data to AppX on 10.0.0.2 </a:t>
            </a:r>
            <a:endParaRPr/>
          </a:p>
          <a:p>
            <a:pPr indent="-342900" lvl="0" marL="457200" rtl="0" algn="l">
              <a:lnSpc>
                <a:spcPct val="125000"/>
              </a:lnSpc>
              <a:spcBef>
                <a:spcPts val="0"/>
              </a:spcBef>
              <a:spcAft>
                <a:spcPts val="0"/>
              </a:spcAft>
              <a:buSzPts val="1800"/>
              <a:buChar char="●"/>
            </a:pPr>
            <a:r>
              <a:rPr lang="en"/>
              <a:t>Destination Port = 53</a:t>
            </a:r>
            <a:endParaRPr/>
          </a:p>
          <a:p>
            <a:pPr indent="-342900" lvl="0" marL="457200" rtl="0" algn="l">
              <a:lnSpc>
                <a:spcPct val="125000"/>
              </a:lnSpc>
              <a:spcBef>
                <a:spcPts val="0"/>
              </a:spcBef>
              <a:spcAft>
                <a:spcPts val="0"/>
              </a:spcAft>
              <a:buSzPts val="1800"/>
              <a:buChar char="●"/>
            </a:pPr>
            <a:r>
              <a:rPr lang="en"/>
              <a:t>AppX responds back to App1 </a:t>
            </a:r>
            <a:endParaRPr/>
          </a:p>
          <a:p>
            <a:pPr indent="-342900" lvl="0" marL="457200" rtl="0" algn="l">
              <a:lnSpc>
                <a:spcPct val="125000"/>
              </a:lnSpc>
              <a:spcBef>
                <a:spcPts val="0"/>
              </a:spcBef>
              <a:spcAft>
                <a:spcPts val="0"/>
              </a:spcAft>
              <a:buSzPts val="1800"/>
              <a:buChar char="●"/>
            </a:pPr>
            <a:r>
              <a:rPr lang="en"/>
              <a:t>We need Source Port so we know how to send back data</a:t>
            </a:r>
            <a:endParaRPr/>
          </a:p>
          <a:p>
            <a:pPr indent="-342900" lvl="0" marL="457200" rtl="0" algn="l">
              <a:lnSpc>
                <a:spcPct val="125000"/>
              </a:lnSpc>
              <a:spcBef>
                <a:spcPts val="0"/>
              </a:spcBef>
              <a:spcAft>
                <a:spcPts val="0"/>
              </a:spcAft>
              <a:buSzPts val="1800"/>
              <a:buChar char="●"/>
            </a:pPr>
            <a:r>
              <a:rPr lang="en"/>
              <a:t>Source Port = 5555</a:t>
            </a:r>
            <a:endParaRPr/>
          </a:p>
        </p:txBody>
      </p:sp>
      <p:sp>
        <p:nvSpPr>
          <p:cNvPr id="3240" name="Google Shape;3240;p306"/>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cxnSp>
        <p:nvCxnSpPr>
          <p:cNvPr id="3241" name="Google Shape;3241;p306"/>
          <p:cNvCxnSpPr/>
          <p:nvPr/>
        </p:nvCxnSpPr>
        <p:spPr>
          <a:xfrm flipH="1">
            <a:off x="2483063" y="3017050"/>
            <a:ext cx="3726300" cy="8100"/>
          </a:xfrm>
          <a:prstGeom prst="straightConnector1">
            <a:avLst/>
          </a:prstGeom>
          <a:noFill/>
          <a:ln cap="flat" cmpd="sng" w="9525">
            <a:solidFill>
              <a:schemeClr val="dk1"/>
            </a:solidFill>
            <a:prstDash val="solid"/>
            <a:round/>
            <a:headEnd len="med" w="med" type="triangle"/>
            <a:tailEnd len="med" w="med" type="none"/>
          </a:ln>
        </p:spPr>
      </p:cxnSp>
      <p:grpSp>
        <p:nvGrpSpPr>
          <p:cNvPr id="3242" name="Google Shape;3242;p306"/>
          <p:cNvGrpSpPr/>
          <p:nvPr/>
        </p:nvGrpSpPr>
        <p:grpSpPr>
          <a:xfrm>
            <a:off x="6209363" y="3390425"/>
            <a:ext cx="790176" cy="523250"/>
            <a:chOff x="6861863" y="3530550"/>
            <a:chExt cx="790176" cy="523250"/>
          </a:xfrm>
        </p:grpSpPr>
        <p:pic>
          <p:nvPicPr>
            <p:cNvPr id="3243" name="Google Shape;3243;p306"/>
            <p:cNvPicPr preferRelativeResize="0"/>
            <p:nvPr/>
          </p:nvPicPr>
          <p:blipFill rotWithShape="1">
            <a:blip r:embed="rId3">
              <a:alphaModFix/>
            </a:blip>
            <a:srcRect b="7747" l="12647" r="11801" t="6452"/>
            <a:stretch/>
          </p:blipFill>
          <p:spPr>
            <a:xfrm>
              <a:off x="6861863" y="3530550"/>
              <a:ext cx="790176" cy="523250"/>
            </a:xfrm>
            <a:prstGeom prst="rect">
              <a:avLst/>
            </a:prstGeom>
            <a:noFill/>
            <a:ln>
              <a:noFill/>
            </a:ln>
          </p:spPr>
        </p:pic>
        <p:sp>
          <p:nvSpPr>
            <p:cNvPr id="3244" name="Google Shape;3244;p306"/>
            <p:cNvSpPr txBox="1"/>
            <p:nvPr/>
          </p:nvSpPr>
          <p:spPr>
            <a:xfrm>
              <a:off x="7071113" y="3592075"/>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pic>
        <p:nvPicPr>
          <p:cNvPr id="3245" name="Google Shape;3245;p306"/>
          <p:cNvPicPr preferRelativeResize="0"/>
          <p:nvPr/>
        </p:nvPicPr>
        <p:blipFill rotWithShape="1">
          <a:blip r:embed="rId3">
            <a:alphaModFix/>
          </a:blip>
          <a:srcRect b="7747" l="12647" r="11801" t="6452"/>
          <a:stretch/>
        </p:blipFill>
        <p:spPr>
          <a:xfrm>
            <a:off x="1692900" y="3398650"/>
            <a:ext cx="790176" cy="523250"/>
          </a:xfrm>
          <a:prstGeom prst="rect">
            <a:avLst/>
          </a:prstGeom>
          <a:noFill/>
          <a:ln>
            <a:noFill/>
          </a:ln>
        </p:spPr>
      </p:pic>
      <p:sp>
        <p:nvSpPr>
          <p:cNvPr id="3246" name="Google Shape;3246;p306"/>
          <p:cNvSpPr txBox="1"/>
          <p:nvPr/>
        </p:nvSpPr>
        <p:spPr>
          <a:xfrm>
            <a:off x="1692900" y="3921900"/>
            <a:ext cx="89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10.0.0.1</a:t>
            </a:r>
            <a:endParaRPr sz="1100">
              <a:solidFill>
                <a:schemeClr val="dk1"/>
              </a:solidFill>
            </a:endParaRPr>
          </a:p>
        </p:txBody>
      </p:sp>
      <p:sp>
        <p:nvSpPr>
          <p:cNvPr id="3247" name="Google Shape;3247;p306"/>
          <p:cNvSpPr txBox="1"/>
          <p:nvPr/>
        </p:nvSpPr>
        <p:spPr>
          <a:xfrm>
            <a:off x="6246763" y="3921900"/>
            <a:ext cx="89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10.0.0.2</a:t>
            </a:r>
            <a:endParaRPr sz="1100">
              <a:solidFill>
                <a:schemeClr val="dk1"/>
              </a:solidFill>
            </a:endParaRPr>
          </a:p>
        </p:txBody>
      </p:sp>
      <p:sp>
        <p:nvSpPr>
          <p:cNvPr id="3248" name="Google Shape;3248;p306"/>
          <p:cNvSpPr txBox="1"/>
          <p:nvPr/>
        </p:nvSpPr>
        <p:spPr>
          <a:xfrm>
            <a:off x="389325" y="3308000"/>
            <a:ext cx="1219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4"/>
                </a:solidFill>
              </a:rPr>
              <a:t>App1-port 5555</a:t>
            </a:r>
            <a:endParaRPr sz="1100">
              <a:solidFill>
                <a:schemeClr val="accent4"/>
              </a:solidFill>
            </a:endParaRPr>
          </a:p>
          <a:p>
            <a:pPr indent="0" lvl="0" marL="0" rtl="0" algn="l">
              <a:spcBef>
                <a:spcPts val="0"/>
              </a:spcBef>
              <a:spcAft>
                <a:spcPts val="0"/>
              </a:spcAft>
              <a:buNone/>
            </a:pPr>
            <a:r>
              <a:rPr lang="en" sz="1100">
                <a:solidFill>
                  <a:schemeClr val="dk1"/>
                </a:solidFill>
              </a:rPr>
              <a:t>App2-port 7712</a:t>
            </a:r>
            <a:endParaRPr sz="1100">
              <a:solidFill>
                <a:schemeClr val="dk1"/>
              </a:solidFill>
            </a:endParaRPr>
          </a:p>
          <a:p>
            <a:pPr indent="0" lvl="0" marL="0" rtl="0" algn="l">
              <a:spcBef>
                <a:spcPts val="0"/>
              </a:spcBef>
              <a:spcAft>
                <a:spcPts val="0"/>
              </a:spcAft>
              <a:buNone/>
            </a:pPr>
            <a:r>
              <a:rPr lang="en" sz="1100">
                <a:solidFill>
                  <a:schemeClr val="dk1"/>
                </a:solidFill>
              </a:rPr>
              <a:t>App3-port 2222</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3249" name="Google Shape;3249;p306"/>
          <p:cNvSpPr txBox="1"/>
          <p:nvPr/>
        </p:nvSpPr>
        <p:spPr>
          <a:xfrm>
            <a:off x="7083625" y="3244500"/>
            <a:ext cx="1219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4"/>
                </a:solidFill>
              </a:rPr>
              <a:t>AppX-port 53</a:t>
            </a:r>
            <a:endParaRPr sz="1100">
              <a:solidFill>
                <a:schemeClr val="accent4"/>
              </a:solidFill>
            </a:endParaRPr>
          </a:p>
          <a:p>
            <a:pPr indent="0" lvl="0" marL="0" rtl="0" algn="l">
              <a:spcBef>
                <a:spcPts val="0"/>
              </a:spcBef>
              <a:spcAft>
                <a:spcPts val="0"/>
              </a:spcAft>
              <a:buNone/>
            </a:pPr>
            <a:r>
              <a:rPr lang="en" sz="1100">
                <a:solidFill>
                  <a:schemeClr val="dk1"/>
                </a:solidFill>
              </a:rPr>
              <a:t>AppY-port 68</a:t>
            </a:r>
            <a:endParaRPr sz="1100">
              <a:solidFill>
                <a:schemeClr val="dk1"/>
              </a:solidFill>
            </a:endParaRPr>
          </a:p>
          <a:p>
            <a:pPr indent="0" lvl="0" marL="0" rtl="0" algn="l">
              <a:spcBef>
                <a:spcPts val="0"/>
              </a:spcBef>
              <a:spcAft>
                <a:spcPts val="0"/>
              </a:spcAft>
              <a:buNone/>
            </a:pPr>
            <a:r>
              <a:rPr lang="en" sz="1100">
                <a:solidFill>
                  <a:schemeClr val="dk1"/>
                </a:solidFill>
              </a:rPr>
              <a:t>AppZ-port 6978</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3250" name="Google Shape;3250;p306"/>
          <p:cNvSpPr/>
          <p:nvPr/>
        </p:nvSpPr>
        <p:spPr>
          <a:xfrm>
            <a:off x="2906064" y="3107325"/>
            <a:ext cx="898800" cy="468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10.0.0.1</a:t>
            </a:r>
            <a:endParaRPr/>
          </a:p>
        </p:txBody>
      </p:sp>
      <p:sp>
        <p:nvSpPr>
          <p:cNvPr id="3251" name="Google Shape;3251;p306"/>
          <p:cNvSpPr/>
          <p:nvPr/>
        </p:nvSpPr>
        <p:spPr>
          <a:xfrm>
            <a:off x="4398863" y="3107325"/>
            <a:ext cx="488700" cy="468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53</a:t>
            </a:r>
            <a:endParaRPr/>
          </a:p>
        </p:txBody>
      </p:sp>
      <p:sp>
        <p:nvSpPr>
          <p:cNvPr id="3252" name="Google Shape;3252;p306"/>
          <p:cNvSpPr/>
          <p:nvPr/>
        </p:nvSpPr>
        <p:spPr>
          <a:xfrm>
            <a:off x="4887584" y="3107325"/>
            <a:ext cx="898800" cy="468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10.0.0.2</a:t>
            </a:r>
            <a:endParaRPr/>
          </a:p>
        </p:txBody>
      </p:sp>
      <p:sp>
        <p:nvSpPr>
          <p:cNvPr id="3253" name="Google Shape;3253;p306"/>
          <p:cNvSpPr/>
          <p:nvPr/>
        </p:nvSpPr>
        <p:spPr>
          <a:xfrm>
            <a:off x="3804990" y="3107325"/>
            <a:ext cx="594000" cy="468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5555</a:t>
            </a:r>
            <a:endParaRPr sz="1200"/>
          </a:p>
        </p:txBody>
      </p:sp>
      <p:sp>
        <p:nvSpPr>
          <p:cNvPr id="3254" name="Google Shape;3254;p306"/>
          <p:cNvSpPr/>
          <p:nvPr/>
        </p:nvSpPr>
        <p:spPr>
          <a:xfrm>
            <a:off x="2875014" y="3864750"/>
            <a:ext cx="898800" cy="468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10.0.0.2</a:t>
            </a:r>
            <a:endParaRPr/>
          </a:p>
        </p:txBody>
      </p:sp>
      <p:sp>
        <p:nvSpPr>
          <p:cNvPr id="3255" name="Google Shape;3255;p306"/>
          <p:cNvSpPr/>
          <p:nvPr/>
        </p:nvSpPr>
        <p:spPr>
          <a:xfrm>
            <a:off x="4205178" y="3864750"/>
            <a:ext cx="651300" cy="468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5555</a:t>
            </a:r>
            <a:endParaRPr/>
          </a:p>
        </p:txBody>
      </p:sp>
      <p:sp>
        <p:nvSpPr>
          <p:cNvPr id="3256" name="Google Shape;3256;p306"/>
          <p:cNvSpPr/>
          <p:nvPr/>
        </p:nvSpPr>
        <p:spPr>
          <a:xfrm>
            <a:off x="4856534" y="3864750"/>
            <a:ext cx="898800" cy="468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10.0.0.1</a:t>
            </a:r>
            <a:endParaRPr/>
          </a:p>
        </p:txBody>
      </p:sp>
      <p:sp>
        <p:nvSpPr>
          <p:cNvPr id="3257" name="Google Shape;3257;p306"/>
          <p:cNvSpPr/>
          <p:nvPr/>
        </p:nvSpPr>
        <p:spPr>
          <a:xfrm>
            <a:off x="3773947" y="3864750"/>
            <a:ext cx="431100" cy="468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53</a:t>
            </a:r>
            <a:endParaRPr sz="1200"/>
          </a:p>
        </p:txBody>
      </p:sp>
      <p:cxnSp>
        <p:nvCxnSpPr>
          <p:cNvPr id="3258" name="Google Shape;3258;p306"/>
          <p:cNvCxnSpPr/>
          <p:nvPr/>
        </p:nvCxnSpPr>
        <p:spPr>
          <a:xfrm flipH="1">
            <a:off x="2483063" y="4418300"/>
            <a:ext cx="3726300" cy="81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2" name="Shape 3262"/>
        <p:cNvGrpSpPr/>
        <p:nvPr/>
      </p:nvGrpSpPr>
      <p:grpSpPr>
        <a:xfrm>
          <a:off x="0" y="0"/>
          <a:ext cx="0" cy="0"/>
          <a:chOff x="0" y="0"/>
          <a:chExt cx="0" cy="0"/>
        </a:xfrm>
      </p:grpSpPr>
      <p:sp>
        <p:nvSpPr>
          <p:cNvPr id="3263" name="Google Shape;3263;p3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UDP Pros</a:t>
            </a:r>
            <a:endParaRPr/>
          </a:p>
        </p:txBody>
      </p:sp>
      <p:sp>
        <p:nvSpPr>
          <p:cNvPr id="3264" name="Google Shape;3264;p30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Simple protocol</a:t>
            </a:r>
            <a:endParaRPr/>
          </a:p>
          <a:p>
            <a:pPr indent="-342900" lvl="0" marL="457200" rtl="0" algn="l">
              <a:lnSpc>
                <a:spcPct val="125000"/>
              </a:lnSpc>
              <a:spcBef>
                <a:spcPts val="0"/>
              </a:spcBef>
              <a:spcAft>
                <a:spcPts val="0"/>
              </a:spcAft>
              <a:buSzPts val="1800"/>
              <a:buChar char="●"/>
            </a:pPr>
            <a:r>
              <a:rPr lang="en"/>
              <a:t>Header size is small so datagrams are small</a:t>
            </a:r>
            <a:endParaRPr/>
          </a:p>
          <a:p>
            <a:pPr indent="-342900" lvl="0" marL="457200" rtl="0" algn="l">
              <a:lnSpc>
                <a:spcPct val="125000"/>
              </a:lnSpc>
              <a:spcBef>
                <a:spcPts val="0"/>
              </a:spcBef>
              <a:spcAft>
                <a:spcPts val="0"/>
              </a:spcAft>
              <a:buSzPts val="1800"/>
              <a:buChar char="●"/>
            </a:pPr>
            <a:r>
              <a:rPr lang="en"/>
              <a:t>Uses less bandwidth</a:t>
            </a:r>
            <a:endParaRPr/>
          </a:p>
          <a:p>
            <a:pPr indent="-342900" lvl="0" marL="457200" rtl="0" algn="l">
              <a:lnSpc>
                <a:spcPct val="125000"/>
              </a:lnSpc>
              <a:spcBef>
                <a:spcPts val="0"/>
              </a:spcBef>
              <a:spcAft>
                <a:spcPts val="0"/>
              </a:spcAft>
              <a:buSzPts val="1800"/>
              <a:buChar char="●"/>
            </a:pPr>
            <a:r>
              <a:rPr lang="en"/>
              <a:t>Consumes less memory (no state stored in the server/client)  </a:t>
            </a:r>
            <a:endParaRPr/>
          </a:p>
          <a:p>
            <a:pPr indent="-342900" lvl="0" marL="457200" rtl="0" algn="l">
              <a:lnSpc>
                <a:spcPct val="125000"/>
              </a:lnSpc>
              <a:spcBef>
                <a:spcPts val="0"/>
              </a:spcBef>
              <a:spcAft>
                <a:spcPts val="0"/>
              </a:spcAft>
              <a:buSzPts val="1800"/>
              <a:buChar char="●"/>
            </a:pPr>
            <a:r>
              <a:rPr lang="en"/>
              <a:t>Low latency - no handshake , order, retransmission or guaranteed delivery</a:t>
            </a:r>
            <a:endParaRPr/>
          </a:p>
        </p:txBody>
      </p:sp>
      <p:sp>
        <p:nvSpPr>
          <p:cNvPr id="3265" name="Google Shape;3265;p307"/>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9" name="Shape 3269"/>
        <p:cNvGrpSpPr/>
        <p:nvPr/>
      </p:nvGrpSpPr>
      <p:grpSpPr>
        <a:xfrm>
          <a:off x="0" y="0"/>
          <a:ext cx="0" cy="0"/>
          <a:chOff x="0" y="0"/>
          <a:chExt cx="0" cy="0"/>
        </a:xfrm>
      </p:grpSpPr>
      <p:sp>
        <p:nvSpPr>
          <p:cNvPr id="3270" name="Google Shape;3270;p3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UDP Cons</a:t>
            </a:r>
            <a:endParaRPr/>
          </a:p>
        </p:txBody>
      </p:sp>
      <p:sp>
        <p:nvSpPr>
          <p:cNvPr id="3271" name="Google Shape;3271;p30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No acknowledgement No guarantee delivery</a:t>
            </a:r>
            <a:endParaRPr/>
          </a:p>
          <a:p>
            <a:pPr indent="-342900" lvl="0" marL="457200" rtl="0" algn="l">
              <a:lnSpc>
                <a:spcPct val="125000"/>
              </a:lnSpc>
              <a:spcBef>
                <a:spcPts val="0"/>
              </a:spcBef>
              <a:spcAft>
                <a:spcPts val="0"/>
              </a:spcAft>
              <a:buSzPts val="1800"/>
              <a:buChar char="●"/>
            </a:pPr>
            <a:r>
              <a:rPr lang="en"/>
              <a:t>Connection-less - anyone can send data without prior knowledge</a:t>
            </a:r>
            <a:endParaRPr/>
          </a:p>
          <a:p>
            <a:pPr indent="-342900" lvl="0" marL="457200" rtl="0" algn="l">
              <a:lnSpc>
                <a:spcPct val="125000"/>
              </a:lnSpc>
              <a:spcBef>
                <a:spcPts val="0"/>
              </a:spcBef>
              <a:spcAft>
                <a:spcPts val="0"/>
              </a:spcAft>
              <a:buSzPts val="1800"/>
              <a:buChar char="●"/>
            </a:pPr>
            <a:r>
              <a:rPr lang="en"/>
              <a:t>No flow control</a:t>
            </a:r>
            <a:endParaRPr/>
          </a:p>
          <a:p>
            <a:pPr indent="-342900" lvl="0" marL="457200" rtl="0" algn="l">
              <a:lnSpc>
                <a:spcPct val="125000"/>
              </a:lnSpc>
              <a:spcBef>
                <a:spcPts val="0"/>
              </a:spcBef>
              <a:spcAft>
                <a:spcPts val="0"/>
              </a:spcAft>
              <a:buSzPts val="1800"/>
              <a:buChar char="●"/>
            </a:pPr>
            <a:r>
              <a:rPr lang="en"/>
              <a:t>No congestion control</a:t>
            </a:r>
            <a:endParaRPr/>
          </a:p>
          <a:p>
            <a:pPr indent="-342900" lvl="0" marL="457200" rtl="0" algn="l">
              <a:lnSpc>
                <a:spcPct val="125000"/>
              </a:lnSpc>
              <a:spcBef>
                <a:spcPts val="0"/>
              </a:spcBef>
              <a:spcAft>
                <a:spcPts val="0"/>
              </a:spcAft>
              <a:buSzPts val="1800"/>
              <a:buChar char="●"/>
            </a:pPr>
            <a:r>
              <a:rPr lang="en"/>
              <a:t>No ordered packets</a:t>
            </a:r>
            <a:endParaRPr/>
          </a:p>
          <a:p>
            <a:pPr indent="-342900" lvl="0" marL="457200" rtl="0" algn="l">
              <a:lnSpc>
                <a:spcPct val="125000"/>
              </a:lnSpc>
              <a:spcBef>
                <a:spcPts val="0"/>
              </a:spcBef>
              <a:spcAft>
                <a:spcPts val="0"/>
              </a:spcAft>
              <a:buSzPts val="1800"/>
              <a:buChar char="●"/>
            </a:pPr>
            <a:r>
              <a:rPr lang="en"/>
              <a:t>Security - can be easily spoofed</a:t>
            </a:r>
            <a:endParaRPr/>
          </a:p>
        </p:txBody>
      </p:sp>
      <p:sp>
        <p:nvSpPr>
          <p:cNvPr id="3272" name="Google Shape;3272;p308"/>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6" name="Shape 3276"/>
        <p:cNvGrpSpPr/>
        <p:nvPr/>
      </p:nvGrpSpPr>
      <p:grpSpPr>
        <a:xfrm>
          <a:off x="0" y="0"/>
          <a:ext cx="0" cy="0"/>
          <a:chOff x="0" y="0"/>
          <a:chExt cx="0" cy="0"/>
        </a:xfrm>
      </p:grpSpPr>
      <p:sp>
        <p:nvSpPr>
          <p:cNvPr id="3277" name="Google Shape;3277;p3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Node UDP</a:t>
            </a:r>
            <a:endParaRPr/>
          </a:p>
        </p:txBody>
      </p:sp>
      <p:sp>
        <p:nvSpPr>
          <p:cNvPr id="3278" name="Google Shape;3278;p30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Implemented in the dgram module</a:t>
            </a:r>
            <a:endParaRPr/>
          </a:p>
          <a:p>
            <a:pPr indent="-342900" lvl="0" marL="457200" rtl="0" algn="l">
              <a:spcBef>
                <a:spcPts val="0"/>
              </a:spcBef>
              <a:spcAft>
                <a:spcPts val="0"/>
              </a:spcAft>
              <a:buSzPts val="1800"/>
              <a:buChar char="●"/>
            </a:pPr>
            <a:r>
              <a:rPr lang="en"/>
              <a:t>Bind to set the source ip and port</a:t>
            </a:r>
            <a:endParaRPr/>
          </a:p>
          <a:p>
            <a:pPr indent="-342900" lvl="0" marL="457200" rtl="0" algn="l">
              <a:spcBef>
                <a:spcPts val="0"/>
              </a:spcBef>
              <a:spcAft>
                <a:spcPts val="0"/>
              </a:spcAft>
              <a:buSzPts val="1800"/>
              <a:buChar char="●"/>
            </a:pPr>
            <a:r>
              <a:rPr lang="en"/>
              <a:t>Send takes the </a:t>
            </a:r>
            <a:r>
              <a:rPr lang="en"/>
              <a:t>destination</a:t>
            </a:r>
            <a:r>
              <a:rPr lang="en"/>
              <a:t> ip and port and message</a:t>
            </a:r>
            <a:endParaRPr/>
          </a:p>
        </p:txBody>
      </p:sp>
      <p:pic>
        <p:nvPicPr>
          <p:cNvPr id="3279" name="Google Shape;3279;p309"/>
          <p:cNvPicPr preferRelativeResize="0"/>
          <p:nvPr/>
        </p:nvPicPr>
        <p:blipFill rotWithShape="1">
          <a:blip r:embed="rId3">
            <a:alphaModFix/>
          </a:blip>
          <a:srcRect b="0" l="17566" r="18462" t="0"/>
          <a:stretch/>
        </p:blipFill>
        <p:spPr>
          <a:xfrm>
            <a:off x="311700" y="3090825"/>
            <a:ext cx="1101716" cy="1009575"/>
          </a:xfrm>
          <a:prstGeom prst="rect">
            <a:avLst/>
          </a:prstGeom>
          <a:noFill/>
          <a:ln>
            <a:noFill/>
          </a:ln>
        </p:spPr>
      </p:pic>
      <p:pic>
        <p:nvPicPr>
          <p:cNvPr id="3280" name="Google Shape;3280;p309"/>
          <p:cNvPicPr preferRelativeResize="0"/>
          <p:nvPr/>
        </p:nvPicPr>
        <p:blipFill rotWithShape="1">
          <a:blip r:embed="rId4">
            <a:alphaModFix/>
          </a:blip>
          <a:srcRect b="0" l="23767" r="23882" t="0"/>
          <a:stretch/>
        </p:blipFill>
        <p:spPr>
          <a:xfrm>
            <a:off x="7495575" y="3001150"/>
            <a:ext cx="939636" cy="1009575"/>
          </a:xfrm>
          <a:prstGeom prst="rect">
            <a:avLst/>
          </a:prstGeom>
          <a:noFill/>
          <a:ln>
            <a:noFill/>
          </a:ln>
        </p:spPr>
      </p:pic>
      <p:pic>
        <p:nvPicPr>
          <p:cNvPr id="3281" name="Google Shape;3281;p309"/>
          <p:cNvPicPr preferRelativeResize="0"/>
          <p:nvPr/>
        </p:nvPicPr>
        <p:blipFill rotWithShape="1">
          <a:blip r:embed="rId5">
            <a:alphaModFix/>
          </a:blip>
          <a:srcRect b="37485" l="78204" r="0" t="19047"/>
          <a:stretch/>
        </p:blipFill>
        <p:spPr>
          <a:xfrm>
            <a:off x="6850900" y="4217775"/>
            <a:ext cx="549200" cy="616100"/>
          </a:xfrm>
          <a:prstGeom prst="rect">
            <a:avLst/>
          </a:prstGeom>
          <a:noFill/>
          <a:ln>
            <a:noFill/>
          </a:ln>
        </p:spPr>
      </p:pic>
      <p:pic>
        <p:nvPicPr>
          <p:cNvPr id="3282" name="Google Shape;3282;p309"/>
          <p:cNvPicPr preferRelativeResize="0"/>
          <p:nvPr/>
        </p:nvPicPr>
        <p:blipFill rotWithShape="1">
          <a:blip r:embed="rId5">
            <a:alphaModFix/>
          </a:blip>
          <a:srcRect b="37485" l="78204" r="0" t="19047"/>
          <a:stretch/>
        </p:blipFill>
        <p:spPr>
          <a:xfrm>
            <a:off x="1565600" y="4217775"/>
            <a:ext cx="549200" cy="616100"/>
          </a:xfrm>
          <a:prstGeom prst="rect">
            <a:avLst/>
          </a:prstGeom>
          <a:noFill/>
          <a:ln>
            <a:noFill/>
          </a:ln>
        </p:spPr>
      </p:pic>
      <p:sp>
        <p:nvSpPr>
          <p:cNvPr id="3283" name="Google Shape;3283;p309"/>
          <p:cNvSpPr txBox="1"/>
          <p:nvPr/>
        </p:nvSpPr>
        <p:spPr>
          <a:xfrm>
            <a:off x="2168550" y="4296975"/>
            <a:ext cx="14274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dIP:dPort</a:t>
            </a:r>
            <a:endParaRPr sz="1800">
              <a:solidFill>
                <a:schemeClr val="lt2"/>
              </a:solidFill>
            </a:endParaRPr>
          </a:p>
        </p:txBody>
      </p:sp>
      <p:sp>
        <p:nvSpPr>
          <p:cNvPr id="3284" name="Google Shape;3284;p309"/>
          <p:cNvSpPr txBox="1"/>
          <p:nvPr/>
        </p:nvSpPr>
        <p:spPr>
          <a:xfrm>
            <a:off x="377713" y="4296975"/>
            <a:ext cx="14274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sIP:sPort</a:t>
            </a:r>
            <a:endParaRPr sz="1800">
              <a:solidFill>
                <a:schemeClr val="lt2"/>
              </a:solidFill>
            </a:endParaRPr>
          </a:p>
        </p:txBody>
      </p:sp>
      <p:sp>
        <p:nvSpPr>
          <p:cNvPr id="3285" name="Google Shape;3285;p309"/>
          <p:cNvSpPr txBox="1"/>
          <p:nvPr/>
        </p:nvSpPr>
        <p:spPr>
          <a:xfrm>
            <a:off x="7307213" y="4340575"/>
            <a:ext cx="14274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dIP:dPort</a:t>
            </a:r>
            <a:endParaRPr sz="1800">
              <a:solidFill>
                <a:schemeClr val="lt2"/>
              </a:solidFill>
            </a:endParaRPr>
          </a:p>
        </p:txBody>
      </p:sp>
      <p:sp>
        <p:nvSpPr>
          <p:cNvPr id="3286" name="Google Shape;3286;p309"/>
          <p:cNvSpPr txBox="1"/>
          <p:nvPr/>
        </p:nvSpPr>
        <p:spPr>
          <a:xfrm>
            <a:off x="5625350" y="4340575"/>
            <a:ext cx="14274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sIP:sPort</a:t>
            </a:r>
            <a:endParaRPr sz="1800">
              <a:solidFill>
                <a:schemeClr val="lt2"/>
              </a:solidFill>
            </a:endParaRPr>
          </a:p>
        </p:txBody>
      </p:sp>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0" name="Shape 3290"/>
        <p:cNvGrpSpPr/>
        <p:nvPr/>
      </p:nvGrpSpPr>
      <p:grpSpPr>
        <a:xfrm>
          <a:off x="0" y="0"/>
          <a:ext cx="0" cy="0"/>
          <a:chOff x="0" y="0"/>
          <a:chExt cx="0" cy="0"/>
        </a:xfrm>
      </p:grpSpPr>
      <p:sp>
        <p:nvSpPr>
          <p:cNvPr id="3291" name="Google Shape;3291;p3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Node UDP Server</a:t>
            </a:r>
            <a:endParaRPr/>
          </a:p>
        </p:txBody>
      </p:sp>
      <p:sp>
        <p:nvSpPr>
          <p:cNvPr id="3292" name="Google Shape;3292;p310"/>
          <p:cNvSpPr txBox="1"/>
          <p:nvPr>
            <p:ph idx="1" type="body"/>
          </p:nvPr>
        </p:nvSpPr>
        <p:spPr>
          <a:xfrm>
            <a:off x="311700" y="1152475"/>
            <a:ext cx="8520600" cy="3681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Create a UDP socket</a:t>
            </a:r>
            <a:endParaRPr/>
          </a:p>
          <a:p>
            <a:pPr indent="-342900" lvl="0" marL="457200" rtl="0" algn="l">
              <a:spcBef>
                <a:spcPts val="0"/>
              </a:spcBef>
              <a:spcAft>
                <a:spcPts val="0"/>
              </a:spcAft>
              <a:buSzPts val="1800"/>
              <a:buChar char="●"/>
            </a:pPr>
            <a:r>
              <a:rPr lang="en"/>
              <a:t>Bind it to a port (3333)! Now you are listening</a:t>
            </a:r>
            <a:endParaRPr/>
          </a:p>
          <a:p>
            <a:pPr indent="-342900" lvl="0" marL="457200" rtl="0" algn="l">
              <a:spcBef>
                <a:spcPts val="0"/>
              </a:spcBef>
              <a:spcAft>
                <a:spcPts val="0"/>
              </a:spcAft>
              <a:buSzPts val="1800"/>
              <a:buChar char="●"/>
            </a:pPr>
            <a:r>
              <a:rPr lang="en"/>
              <a:t>Destination becomes undefined (server can </a:t>
            </a:r>
            <a:r>
              <a:rPr lang="en"/>
              <a:t>receive</a:t>
            </a:r>
            <a:r>
              <a:rPr lang="en"/>
              <a:t> data from anywhere)</a:t>
            </a:r>
            <a:endParaRPr/>
          </a:p>
        </p:txBody>
      </p:sp>
      <p:pic>
        <p:nvPicPr>
          <p:cNvPr id="3293" name="Google Shape;3293;p310"/>
          <p:cNvPicPr preferRelativeResize="0"/>
          <p:nvPr/>
        </p:nvPicPr>
        <p:blipFill rotWithShape="1">
          <a:blip r:embed="rId3">
            <a:alphaModFix/>
          </a:blip>
          <a:srcRect b="0" l="17566" r="18462" t="0"/>
          <a:stretch/>
        </p:blipFill>
        <p:spPr>
          <a:xfrm>
            <a:off x="311700" y="3090825"/>
            <a:ext cx="1101716" cy="1009575"/>
          </a:xfrm>
          <a:prstGeom prst="rect">
            <a:avLst/>
          </a:prstGeom>
          <a:noFill/>
          <a:ln>
            <a:noFill/>
          </a:ln>
        </p:spPr>
      </p:pic>
      <p:pic>
        <p:nvPicPr>
          <p:cNvPr id="3294" name="Google Shape;3294;p310"/>
          <p:cNvPicPr preferRelativeResize="0"/>
          <p:nvPr/>
        </p:nvPicPr>
        <p:blipFill rotWithShape="1">
          <a:blip r:embed="rId4">
            <a:alphaModFix/>
          </a:blip>
          <a:srcRect b="0" l="23767" r="23882" t="0"/>
          <a:stretch/>
        </p:blipFill>
        <p:spPr>
          <a:xfrm>
            <a:off x="7495575" y="3001150"/>
            <a:ext cx="939636" cy="1009575"/>
          </a:xfrm>
          <a:prstGeom prst="rect">
            <a:avLst/>
          </a:prstGeom>
          <a:noFill/>
          <a:ln>
            <a:noFill/>
          </a:ln>
        </p:spPr>
      </p:pic>
      <p:pic>
        <p:nvPicPr>
          <p:cNvPr id="3295" name="Google Shape;3295;p310"/>
          <p:cNvPicPr preferRelativeResize="0"/>
          <p:nvPr/>
        </p:nvPicPr>
        <p:blipFill rotWithShape="1">
          <a:blip r:embed="rId5">
            <a:alphaModFix/>
          </a:blip>
          <a:srcRect b="37485" l="78204" r="0" t="19047"/>
          <a:stretch/>
        </p:blipFill>
        <p:spPr>
          <a:xfrm>
            <a:off x="6850900" y="4217775"/>
            <a:ext cx="549200" cy="616100"/>
          </a:xfrm>
          <a:prstGeom prst="rect">
            <a:avLst/>
          </a:prstGeom>
          <a:noFill/>
          <a:ln>
            <a:noFill/>
          </a:ln>
        </p:spPr>
      </p:pic>
      <p:sp>
        <p:nvSpPr>
          <p:cNvPr id="3296" name="Google Shape;3296;p310"/>
          <p:cNvSpPr txBox="1"/>
          <p:nvPr/>
        </p:nvSpPr>
        <p:spPr>
          <a:xfrm>
            <a:off x="7307213" y="4340575"/>
            <a:ext cx="14274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endParaRPr sz="1800">
              <a:solidFill>
                <a:schemeClr val="lt2"/>
              </a:solidFill>
            </a:endParaRPr>
          </a:p>
        </p:txBody>
      </p:sp>
      <p:sp>
        <p:nvSpPr>
          <p:cNvPr id="3297" name="Google Shape;3297;p310"/>
          <p:cNvSpPr txBox="1"/>
          <p:nvPr/>
        </p:nvSpPr>
        <p:spPr>
          <a:xfrm>
            <a:off x="5426825" y="4340575"/>
            <a:ext cx="16260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0:0:0:0:3333</a:t>
            </a:r>
            <a:endParaRPr sz="1800">
              <a:solidFill>
                <a:schemeClr val="lt2"/>
              </a:solidFill>
            </a:endParaRPr>
          </a:p>
        </p:txBody>
      </p:sp>
      <p:sp>
        <p:nvSpPr>
          <p:cNvPr id="3298" name="Google Shape;3298;p310"/>
          <p:cNvSpPr txBox="1"/>
          <p:nvPr/>
        </p:nvSpPr>
        <p:spPr>
          <a:xfrm>
            <a:off x="7444283" y="2571750"/>
            <a:ext cx="10422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10.0.0.1</a:t>
            </a:r>
            <a:endParaRPr sz="1800">
              <a:solidFill>
                <a:schemeClr val="lt2"/>
              </a:solidFill>
            </a:endParaRPr>
          </a:p>
        </p:txBody>
      </p:sp>
      <p:sp>
        <p:nvSpPr>
          <p:cNvPr id="3299" name="Google Shape;3299;p310"/>
          <p:cNvSpPr txBox="1"/>
          <p:nvPr/>
        </p:nvSpPr>
        <p:spPr>
          <a:xfrm>
            <a:off x="341471" y="2720325"/>
            <a:ext cx="10422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10.0.0.2</a:t>
            </a:r>
            <a:endParaRPr sz="1800">
              <a:solidFill>
                <a:schemeClr val="lt2"/>
              </a:solidFill>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3" name="Shape 3303"/>
        <p:cNvGrpSpPr/>
        <p:nvPr/>
      </p:nvGrpSpPr>
      <p:grpSpPr>
        <a:xfrm>
          <a:off x="0" y="0"/>
          <a:ext cx="0" cy="0"/>
          <a:chOff x="0" y="0"/>
          <a:chExt cx="0" cy="0"/>
        </a:xfrm>
      </p:grpSpPr>
      <p:sp>
        <p:nvSpPr>
          <p:cNvPr id="3304" name="Google Shape;3304;p3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Node UDP Client</a:t>
            </a:r>
            <a:endParaRPr/>
          </a:p>
        </p:txBody>
      </p:sp>
      <p:sp>
        <p:nvSpPr>
          <p:cNvPr id="3305" name="Google Shape;3305;p311"/>
          <p:cNvSpPr txBox="1"/>
          <p:nvPr>
            <p:ph idx="1" type="body"/>
          </p:nvPr>
        </p:nvSpPr>
        <p:spPr>
          <a:xfrm>
            <a:off x="311700" y="1152475"/>
            <a:ext cx="8520600" cy="3681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Create a UDP socket</a:t>
            </a:r>
            <a:endParaRPr/>
          </a:p>
          <a:p>
            <a:pPr indent="-342900" lvl="0" marL="457200" rtl="0" algn="l">
              <a:spcBef>
                <a:spcPts val="0"/>
              </a:spcBef>
              <a:spcAft>
                <a:spcPts val="0"/>
              </a:spcAft>
              <a:buSzPts val="1800"/>
              <a:buChar char="●"/>
            </a:pPr>
            <a:r>
              <a:rPr lang="en"/>
              <a:t>Send a message 10.0.0.1: 3333 </a:t>
            </a:r>
            <a:endParaRPr/>
          </a:p>
          <a:p>
            <a:pPr indent="-342900" lvl="0" marL="457200" rtl="0" algn="l">
              <a:spcBef>
                <a:spcPts val="0"/>
              </a:spcBef>
              <a:spcAft>
                <a:spcPts val="0"/>
              </a:spcAft>
              <a:buSzPts val="1800"/>
              <a:buChar char="●"/>
            </a:pPr>
            <a:r>
              <a:rPr lang="en"/>
              <a:t>This automatically binds to a random port</a:t>
            </a:r>
            <a:endParaRPr/>
          </a:p>
          <a:p>
            <a:pPr indent="-342900" lvl="0" marL="457200" rtl="0" algn="l">
              <a:spcBef>
                <a:spcPts val="0"/>
              </a:spcBef>
              <a:spcAft>
                <a:spcPts val="0"/>
              </a:spcAft>
              <a:buSzPts val="1800"/>
              <a:buChar char="●"/>
            </a:pPr>
            <a:r>
              <a:rPr lang="en"/>
              <a:t>Destination becomes undefined (ie client can receive data from anywhere)</a:t>
            </a:r>
            <a:endParaRPr/>
          </a:p>
        </p:txBody>
      </p:sp>
      <p:pic>
        <p:nvPicPr>
          <p:cNvPr id="3306" name="Google Shape;3306;p311"/>
          <p:cNvPicPr preferRelativeResize="0"/>
          <p:nvPr/>
        </p:nvPicPr>
        <p:blipFill rotWithShape="1">
          <a:blip r:embed="rId3">
            <a:alphaModFix/>
          </a:blip>
          <a:srcRect b="0" l="17566" r="18462" t="0"/>
          <a:stretch/>
        </p:blipFill>
        <p:spPr>
          <a:xfrm>
            <a:off x="311700" y="3090825"/>
            <a:ext cx="1101716" cy="1009575"/>
          </a:xfrm>
          <a:prstGeom prst="rect">
            <a:avLst/>
          </a:prstGeom>
          <a:noFill/>
          <a:ln>
            <a:noFill/>
          </a:ln>
        </p:spPr>
      </p:pic>
      <p:pic>
        <p:nvPicPr>
          <p:cNvPr id="3307" name="Google Shape;3307;p311"/>
          <p:cNvPicPr preferRelativeResize="0"/>
          <p:nvPr/>
        </p:nvPicPr>
        <p:blipFill rotWithShape="1">
          <a:blip r:embed="rId4">
            <a:alphaModFix/>
          </a:blip>
          <a:srcRect b="0" l="23767" r="23882" t="0"/>
          <a:stretch/>
        </p:blipFill>
        <p:spPr>
          <a:xfrm>
            <a:off x="7495575" y="3001150"/>
            <a:ext cx="939636" cy="1009575"/>
          </a:xfrm>
          <a:prstGeom prst="rect">
            <a:avLst/>
          </a:prstGeom>
          <a:noFill/>
          <a:ln>
            <a:noFill/>
          </a:ln>
        </p:spPr>
      </p:pic>
      <p:pic>
        <p:nvPicPr>
          <p:cNvPr id="3308" name="Google Shape;3308;p311"/>
          <p:cNvPicPr preferRelativeResize="0"/>
          <p:nvPr/>
        </p:nvPicPr>
        <p:blipFill rotWithShape="1">
          <a:blip r:embed="rId5">
            <a:alphaModFix/>
          </a:blip>
          <a:srcRect b="37485" l="78204" r="0" t="19047"/>
          <a:stretch/>
        </p:blipFill>
        <p:spPr>
          <a:xfrm>
            <a:off x="6850900" y="4217775"/>
            <a:ext cx="549200" cy="616100"/>
          </a:xfrm>
          <a:prstGeom prst="rect">
            <a:avLst/>
          </a:prstGeom>
          <a:noFill/>
          <a:ln>
            <a:noFill/>
          </a:ln>
        </p:spPr>
      </p:pic>
      <p:sp>
        <p:nvSpPr>
          <p:cNvPr id="3309" name="Google Shape;3309;p311"/>
          <p:cNvSpPr txBox="1"/>
          <p:nvPr/>
        </p:nvSpPr>
        <p:spPr>
          <a:xfrm>
            <a:off x="7307213" y="4340575"/>
            <a:ext cx="14274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endParaRPr sz="1800">
              <a:solidFill>
                <a:schemeClr val="lt2"/>
              </a:solidFill>
            </a:endParaRPr>
          </a:p>
        </p:txBody>
      </p:sp>
      <p:sp>
        <p:nvSpPr>
          <p:cNvPr id="3310" name="Google Shape;3310;p311"/>
          <p:cNvSpPr txBox="1"/>
          <p:nvPr/>
        </p:nvSpPr>
        <p:spPr>
          <a:xfrm>
            <a:off x="5426825" y="4340575"/>
            <a:ext cx="16260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0:0:0:0:3333</a:t>
            </a:r>
            <a:endParaRPr sz="1800">
              <a:solidFill>
                <a:schemeClr val="lt2"/>
              </a:solidFill>
            </a:endParaRPr>
          </a:p>
        </p:txBody>
      </p:sp>
      <p:pic>
        <p:nvPicPr>
          <p:cNvPr id="3311" name="Google Shape;3311;p311"/>
          <p:cNvPicPr preferRelativeResize="0"/>
          <p:nvPr/>
        </p:nvPicPr>
        <p:blipFill rotWithShape="1">
          <a:blip r:embed="rId5">
            <a:alphaModFix/>
          </a:blip>
          <a:srcRect b="37485" l="78204" r="0" t="19047"/>
          <a:stretch/>
        </p:blipFill>
        <p:spPr>
          <a:xfrm>
            <a:off x="1674550" y="4217775"/>
            <a:ext cx="549200" cy="616100"/>
          </a:xfrm>
          <a:prstGeom prst="rect">
            <a:avLst/>
          </a:prstGeom>
          <a:noFill/>
          <a:ln>
            <a:noFill/>
          </a:ln>
        </p:spPr>
      </p:pic>
      <p:sp>
        <p:nvSpPr>
          <p:cNvPr id="3312" name="Google Shape;3312;p311"/>
          <p:cNvSpPr txBox="1"/>
          <p:nvPr/>
        </p:nvSpPr>
        <p:spPr>
          <a:xfrm>
            <a:off x="49563" y="4340575"/>
            <a:ext cx="16260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0:0:0:0:5555</a:t>
            </a:r>
            <a:endParaRPr sz="1800">
              <a:solidFill>
                <a:schemeClr val="lt2"/>
              </a:solidFill>
            </a:endParaRPr>
          </a:p>
        </p:txBody>
      </p:sp>
      <p:sp>
        <p:nvSpPr>
          <p:cNvPr id="3313" name="Google Shape;3313;p311"/>
          <p:cNvSpPr txBox="1"/>
          <p:nvPr/>
        </p:nvSpPr>
        <p:spPr>
          <a:xfrm>
            <a:off x="2305216" y="4340575"/>
            <a:ext cx="4518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endParaRPr sz="1800">
              <a:solidFill>
                <a:schemeClr val="lt2"/>
              </a:solidFill>
            </a:endParaRPr>
          </a:p>
        </p:txBody>
      </p:sp>
      <p:cxnSp>
        <p:nvCxnSpPr>
          <p:cNvPr id="3314" name="Google Shape;3314;p311"/>
          <p:cNvCxnSpPr/>
          <p:nvPr/>
        </p:nvCxnSpPr>
        <p:spPr>
          <a:xfrm flipH="1">
            <a:off x="2428563" y="3316325"/>
            <a:ext cx="3726300" cy="8100"/>
          </a:xfrm>
          <a:prstGeom prst="straightConnector1">
            <a:avLst/>
          </a:prstGeom>
          <a:noFill/>
          <a:ln cap="flat" cmpd="sng" w="9525">
            <a:solidFill>
              <a:schemeClr val="dk1"/>
            </a:solidFill>
            <a:prstDash val="solid"/>
            <a:round/>
            <a:headEnd len="med" w="med" type="triangle"/>
            <a:tailEnd len="med" w="med" type="none"/>
          </a:ln>
        </p:spPr>
      </p:cxnSp>
      <p:sp>
        <p:nvSpPr>
          <p:cNvPr id="3315" name="Google Shape;3315;p311"/>
          <p:cNvSpPr/>
          <p:nvPr/>
        </p:nvSpPr>
        <p:spPr>
          <a:xfrm>
            <a:off x="2851564" y="3406600"/>
            <a:ext cx="898800" cy="468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10.0.0.2</a:t>
            </a:r>
            <a:endParaRPr/>
          </a:p>
        </p:txBody>
      </p:sp>
      <p:sp>
        <p:nvSpPr>
          <p:cNvPr id="3316" name="Google Shape;3316;p311"/>
          <p:cNvSpPr/>
          <p:nvPr/>
        </p:nvSpPr>
        <p:spPr>
          <a:xfrm>
            <a:off x="4344381" y="3406600"/>
            <a:ext cx="728400" cy="468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3333</a:t>
            </a:r>
            <a:endParaRPr/>
          </a:p>
        </p:txBody>
      </p:sp>
      <p:sp>
        <p:nvSpPr>
          <p:cNvPr id="3317" name="Google Shape;3317;p311"/>
          <p:cNvSpPr/>
          <p:nvPr/>
        </p:nvSpPr>
        <p:spPr>
          <a:xfrm>
            <a:off x="5072809" y="3406600"/>
            <a:ext cx="898800" cy="468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10.0.0.1</a:t>
            </a:r>
            <a:endParaRPr/>
          </a:p>
        </p:txBody>
      </p:sp>
      <p:sp>
        <p:nvSpPr>
          <p:cNvPr id="3318" name="Google Shape;3318;p311"/>
          <p:cNvSpPr/>
          <p:nvPr/>
        </p:nvSpPr>
        <p:spPr>
          <a:xfrm>
            <a:off x="3750490" y="3406600"/>
            <a:ext cx="594000" cy="468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5555</a:t>
            </a:r>
            <a:endParaRPr sz="1200"/>
          </a:p>
        </p:txBody>
      </p:sp>
      <p:sp>
        <p:nvSpPr>
          <p:cNvPr id="3319" name="Google Shape;3319;p311"/>
          <p:cNvSpPr txBox="1"/>
          <p:nvPr/>
        </p:nvSpPr>
        <p:spPr>
          <a:xfrm>
            <a:off x="7444283" y="2571750"/>
            <a:ext cx="10422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10.0.0.1</a:t>
            </a:r>
            <a:endParaRPr sz="1800">
              <a:solidFill>
                <a:schemeClr val="lt2"/>
              </a:solidFill>
            </a:endParaRPr>
          </a:p>
        </p:txBody>
      </p:sp>
      <p:sp>
        <p:nvSpPr>
          <p:cNvPr id="3320" name="Google Shape;3320;p311"/>
          <p:cNvSpPr txBox="1"/>
          <p:nvPr/>
        </p:nvSpPr>
        <p:spPr>
          <a:xfrm>
            <a:off x="341471" y="2720325"/>
            <a:ext cx="10422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10.0.0.2</a:t>
            </a:r>
            <a:endParaRPr sz="1800">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Welcome</a:t>
            </a:r>
            <a:endParaRPr/>
          </a:p>
          <a:p>
            <a:pPr indent="-342900" lvl="0" marL="457200" rtl="0" algn="l">
              <a:spcBef>
                <a:spcPts val="0"/>
              </a:spcBef>
              <a:spcAft>
                <a:spcPts val="0"/>
              </a:spcAft>
              <a:buSzPts val="1800"/>
              <a:buChar char="●"/>
            </a:pPr>
            <a:r>
              <a:rPr lang="en"/>
              <a:t>Who this course is for?</a:t>
            </a:r>
            <a:endParaRPr/>
          </a:p>
          <a:p>
            <a:pPr indent="-342900" lvl="0" marL="457200" rtl="0" algn="l">
              <a:spcBef>
                <a:spcPts val="0"/>
              </a:spcBef>
              <a:spcAft>
                <a:spcPts val="0"/>
              </a:spcAft>
              <a:buSzPts val="1800"/>
              <a:buChar char="●"/>
            </a:pPr>
            <a:r>
              <a:rPr lang="en"/>
              <a:t>Course Outline</a:t>
            </a:r>
            <a:endParaRPr/>
          </a:p>
        </p:txBody>
      </p:sp>
      <p:sp>
        <p:nvSpPr>
          <p:cNvPr id="70" name="Google Shape;70;p15"/>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42"/>
          <p:cNvPicPr preferRelativeResize="0"/>
          <p:nvPr/>
        </p:nvPicPr>
        <p:blipFill>
          <a:blip r:embed="rId3">
            <a:alphaModFix/>
          </a:blip>
          <a:stretch>
            <a:fillRect/>
          </a:stretch>
        </p:blipFill>
        <p:spPr>
          <a:xfrm>
            <a:off x="265002" y="620375"/>
            <a:ext cx="6102474" cy="4110275"/>
          </a:xfrm>
          <a:prstGeom prst="rect">
            <a:avLst/>
          </a:prstGeom>
          <a:noFill/>
          <a:ln>
            <a:noFill/>
          </a:ln>
        </p:spPr>
      </p:pic>
      <p:sp>
        <p:nvSpPr>
          <p:cNvPr id="350" name="Google Shape;350;p42"/>
          <p:cNvSpPr txBox="1"/>
          <p:nvPr/>
        </p:nvSpPr>
        <p:spPr>
          <a:xfrm>
            <a:off x="6664575" y="620375"/>
            <a:ext cx="2111700" cy="12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readFileACallback</a:t>
            </a:r>
            <a:endParaRPr sz="1500">
              <a:solidFill>
                <a:srgbClr val="E06666"/>
              </a:solidFill>
            </a:endParaRPr>
          </a:p>
        </p:txBody>
      </p:sp>
      <p:sp>
        <p:nvSpPr>
          <p:cNvPr id="351" name="Google Shape;351;p42"/>
          <p:cNvSpPr txBox="1"/>
          <p:nvPr/>
        </p:nvSpPr>
        <p:spPr>
          <a:xfrm>
            <a:off x="6664575" y="205775"/>
            <a:ext cx="15543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1C232"/>
                </a:solidFill>
              </a:rPr>
              <a:t>Execution</a:t>
            </a:r>
            <a:endParaRPr sz="1800">
              <a:solidFill>
                <a:srgbClr val="F1C232"/>
              </a:solidFill>
            </a:endParaRPr>
          </a:p>
        </p:txBody>
      </p:sp>
      <p:sp>
        <p:nvSpPr>
          <p:cNvPr id="352" name="Google Shape;352;p42"/>
          <p:cNvSpPr txBox="1"/>
          <p:nvPr/>
        </p:nvSpPr>
        <p:spPr>
          <a:xfrm>
            <a:off x="6664575" y="3246825"/>
            <a:ext cx="15543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D966"/>
                </a:solidFill>
              </a:rPr>
              <a:t>Callbacks</a:t>
            </a:r>
            <a:endParaRPr sz="1800">
              <a:solidFill>
                <a:srgbClr val="FFD966"/>
              </a:solidFill>
            </a:endParaRPr>
          </a:p>
        </p:txBody>
      </p:sp>
      <p:sp>
        <p:nvSpPr>
          <p:cNvPr id="353" name="Google Shape;353;p42"/>
          <p:cNvSpPr txBox="1"/>
          <p:nvPr/>
        </p:nvSpPr>
        <p:spPr>
          <a:xfrm>
            <a:off x="6664575" y="3661425"/>
            <a:ext cx="1756200" cy="12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6"/>
                </a:solidFill>
              </a:rPr>
              <a:t>readFileACallback</a:t>
            </a:r>
            <a:endParaRPr sz="1500">
              <a:solidFill>
                <a:srgbClr val="E06666"/>
              </a:solidFill>
            </a:endParaRPr>
          </a:p>
          <a:p>
            <a:pPr indent="0" lvl="0" marL="0" rtl="0" algn="l">
              <a:spcBef>
                <a:spcPts val="0"/>
              </a:spcBef>
              <a:spcAft>
                <a:spcPts val="0"/>
              </a:spcAft>
              <a:buNone/>
            </a:pPr>
            <a:r>
              <a:rPr lang="en" sz="1500">
                <a:solidFill>
                  <a:schemeClr val="lt2"/>
                </a:solidFill>
              </a:rPr>
              <a:t>timer1Callback</a:t>
            </a:r>
            <a:endParaRPr sz="1500">
              <a:solidFill>
                <a:schemeClr val="lt2"/>
              </a:solidFill>
            </a:endParaRPr>
          </a:p>
          <a:p>
            <a:pPr indent="0" lvl="0" marL="0" rtl="0" algn="l">
              <a:spcBef>
                <a:spcPts val="0"/>
              </a:spcBef>
              <a:spcAft>
                <a:spcPts val="0"/>
              </a:spcAft>
              <a:buNone/>
            </a:pPr>
            <a:r>
              <a:t/>
            </a:r>
            <a:endParaRPr sz="1500">
              <a:solidFill>
                <a:schemeClr val="lt2"/>
              </a:solidFill>
            </a:endParaRPr>
          </a:p>
        </p:txBody>
      </p:sp>
      <p:cxnSp>
        <p:nvCxnSpPr>
          <p:cNvPr id="354" name="Google Shape;354;p42"/>
          <p:cNvCxnSpPr/>
          <p:nvPr/>
        </p:nvCxnSpPr>
        <p:spPr>
          <a:xfrm rot="10800000">
            <a:off x="5535550" y="3049950"/>
            <a:ext cx="467100" cy="6600"/>
          </a:xfrm>
          <a:prstGeom prst="straightConnector1">
            <a:avLst/>
          </a:prstGeom>
          <a:noFill/>
          <a:ln cap="flat" cmpd="sng" w="28575">
            <a:solidFill>
              <a:srgbClr val="DF3079"/>
            </a:solidFill>
            <a:prstDash val="solid"/>
            <a:round/>
            <a:headEnd len="med" w="med" type="none"/>
            <a:tailEnd len="med" w="med" type="triangle"/>
          </a:ln>
        </p:spPr>
      </p:cxnSp>
      <p:cxnSp>
        <p:nvCxnSpPr>
          <p:cNvPr id="355" name="Google Shape;355;p42"/>
          <p:cNvCxnSpPr/>
          <p:nvPr/>
        </p:nvCxnSpPr>
        <p:spPr>
          <a:xfrm flipH="1">
            <a:off x="6551225" y="3882625"/>
            <a:ext cx="1694400" cy="6600"/>
          </a:xfrm>
          <a:prstGeom prst="straightConnector1">
            <a:avLst/>
          </a:prstGeom>
          <a:noFill/>
          <a:ln cap="flat" cmpd="sng" w="9525">
            <a:solidFill>
              <a:schemeClr val="dk1"/>
            </a:solidFill>
            <a:prstDash val="solid"/>
            <a:round/>
            <a:headEnd len="med" w="med" type="none"/>
            <a:tailEnd len="med" w="med" type="none"/>
          </a:ln>
        </p:spPr>
      </p:cxnSp>
      <p:sp>
        <p:nvSpPr>
          <p:cNvPr id="356" name="Google Shape;356;p42"/>
          <p:cNvSpPr/>
          <p:nvPr/>
        </p:nvSpPr>
        <p:spPr>
          <a:xfrm>
            <a:off x="798425" y="2943850"/>
            <a:ext cx="4589400" cy="88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 name="Google Shape;357;p42"/>
          <p:cNvSpPr txBox="1"/>
          <p:nvPr>
            <p:ph type="title"/>
          </p:nvPr>
        </p:nvSpPr>
        <p:spPr>
          <a:xfrm>
            <a:off x="265000" y="47675"/>
            <a:ext cx="4023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4594"/>
              <a:buNone/>
            </a:pPr>
            <a:r>
              <a:rPr lang="en" sz="2220"/>
              <a:t>Pop readFileACallback callback</a:t>
            </a:r>
            <a:endParaRPr sz="2220"/>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4" name="Shape 3324"/>
        <p:cNvGrpSpPr/>
        <p:nvPr/>
      </p:nvGrpSpPr>
      <p:grpSpPr>
        <a:xfrm>
          <a:off x="0" y="0"/>
          <a:ext cx="0" cy="0"/>
          <a:chOff x="0" y="0"/>
          <a:chExt cx="0" cy="0"/>
        </a:xfrm>
      </p:grpSpPr>
      <p:sp>
        <p:nvSpPr>
          <p:cNvPr id="3325" name="Google Shape;3325;p3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Server can respond</a:t>
            </a:r>
            <a:endParaRPr/>
          </a:p>
        </p:txBody>
      </p:sp>
      <p:sp>
        <p:nvSpPr>
          <p:cNvPr id="3326" name="Google Shape;3326;p312"/>
          <p:cNvSpPr txBox="1"/>
          <p:nvPr>
            <p:ph idx="1" type="body"/>
          </p:nvPr>
        </p:nvSpPr>
        <p:spPr>
          <a:xfrm>
            <a:off x="311700" y="1152475"/>
            <a:ext cx="8520600" cy="3681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Server can send a message 10.0.0.2:5555 </a:t>
            </a:r>
            <a:endParaRPr/>
          </a:p>
        </p:txBody>
      </p:sp>
      <p:pic>
        <p:nvPicPr>
          <p:cNvPr id="3327" name="Google Shape;3327;p312"/>
          <p:cNvPicPr preferRelativeResize="0"/>
          <p:nvPr/>
        </p:nvPicPr>
        <p:blipFill rotWithShape="1">
          <a:blip r:embed="rId3">
            <a:alphaModFix/>
          </a:blip>
          <a:srcRect b="0" l="17566" r="18462" t="0"/>
          <a:stretch/>
        </p:blipFill>
        <p:spPr>
          <a:xfrm>
            <a:off x="311700" y="3090825"/>
            <a:ext cx="1101716" cy="1009575"/>
          </a:xfrm>
          <a:prstGeom prst="rect">
            <a:avLst/>
          </a:prstGeom>
          <a:noFill/>
          <a:ln>
            <a:noFill/>
          </a:ln>
        </p:spPr>
      </p:pic>
      <p:pic>
        <p:nvPicPr>
          <p:cNvPr id="3328" name="Google Shape;3328;p312"/>
          <p:cNvPicPr preferRelativeResize="0"/>
          <p:nvPr/>
        </p:nvPicPr>
        <p:blipFill rotWithShape="1">
          <a:blip r:embed="rId4">
            <a:alphaModFix/>
          </a:blip>
          <a:srcRect b="0" l="23767" r="23882" t="0"/>
          <a:stretch/>
        </p:blipFill>
        <p:spPr>
          <a:xfrm>
            <a:off x="7495575" y="3001150"/>
            <a:ext cx="939636" cy="1009575"/>
          </a:xfrm>
          <a:prstGeom prst="rect">
            <a:avLst/>
          </a:prstGeom>
          <a:noFill/>
          <a:ln>
            <a:noFill/>
          </a:ln>
        </p:spPr>
      </p:pic>
      <p:pic>
        <p:nvPicPr>
          <p:cNvPr id="3329" name="Google Shape;3329;p312"/>
          <p:cNvPicPr preferRelativeResize="0"/>
          <p:nvPr/>
        </p:nvPicPr>
        <p:blipFill rotWithShape="1">
          <a:blip r:embed="rId5">
            <a:alphaModFix/>
          </a:blip>
          <a:srcRect b="37485" l="78204" r="0" t="19047"/>
          <a:stretch/>
        </p:blipFill>
        <p:spPr>
          <a:xfrm>
            <a:off x="6850900" y="4217775"/>
            <a:ext cx="549200" cy="616100"/>
          </a:xfrm>
          <a:prstGeom prst="rect">
            <a:avLst/>
          </a:prstGeom>
          <a:noFill/>
          <a:ln>
            <a:noFill/>
          </a:ln>
        </p:spPr>
      </p:pic>
      <p:sp>
        <p:nvSpPr>
          <p:cNvPr id="3330" name="Google Shape;3330;p312"/>
          <p:cNvSpPr txBox="1"/>
          <p:nvPr/>
        </p:nvSpPr>
        <p:spPr>
          <a:xfrm>
            <a:off x="7307213" y="4340575"/>
            <a:ext cx="14274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endParaRPr sz="1800">
              <a:solidFill>
                <a:schemeClr val="lt2"/>
              </a:solidFill>
            </a:endParaRPr>
          </a:p>
        </p:txBody>
      </p:sp>
      <p:sp>
        <p:nvSpPr>
          <p:cNvPr id="3331" name="Google Shape;3331;p312"/>
          <p:cNvSpPr txBox="1"/>
          <p:nvPr/>
        </p:nvSpPr>
        <p:spPr>
          <a:xfrm>
            <a:off x="5426825" y="4340575"/>
            <a:ext cx="16260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0:0:0:0:3333</a:t>
            </a:r>
            <a:endParaRPr sz="1800">
              <a:solidFill>
                <a:schemeClr val="lt2"/>
              </a:solidFill>
            </a:endParaRPr>
          </a:p>
        </p:txBody>
      </p:sp>
      <p:pic>
        <p:nvPicPr>
          <p:cNvPr id="3332" name="Google Shape;3332;p312"/>
          <p:cNvPicPr preferRelativeResize="0"/>
          <p:nvPr/>
        </p:nvPicPr>
        <p:blipFill rotWithShape="1">
          <a:blip r:embed="rId5">
            <a:alphaModFix/>
          </a:blip>
          <a:srcRect b="37485" l="78204" r="0" t="19047"/>
          <a:stretch/>
        </p:blipFill>
        <p:spPr>
          <a:xfrm>
            <a:off x="1674550" y="4217775"/>
            <a:ext cx="549200" cy="616100"/>
          </a:xfrm>
          <a:prstGeom prst="rect">
            <a:avLst/>
          </a:prstGeom>
          <a:noFill/>
          <a:ln>
            <a:noFill/>
          </a:ln>
        </p:spPr>
      </p:pic>
      <p:sp>
        <p:nvSpPr>
          <p:cNvPr id="3333" name="Google Shape;3333;p312"/>
          <p:cNvSpPr txBox="1"/>
          <p:nvPr/>
        </p:nvSpPr>
        <p:spPr>
          <a:xfrm>
            <a:off x="49563" y="4340575"/>
            <a:ext cx="16260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0:0:0:0:5555</a:t>
            </a:r>
            <a:endParaRPr sz="1800">
              <a:solidFill>
                <a:schemeClr val="lt2"/>
              </a:solidFill>
            </a:endParaRPr>
          </a:p>
        </p:txBody>
      </p:sp>
      <p:sp>
        <p:nvSpPr>
          <p:cNvPr id="3334" name="Google Shape;3334;p312"/>
          <p:cNvSpPr txBox="1"/>
          <p:nvPr/>
        </p:nvSpPr>
        <p:spPr>
          <a:xfrm>
            <a:off x="2305216" y="4340575"/>
            <a:ext cx="4518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endParaRPr sz="1800">
              <a:solidFill>
                <a:schemeClr val="lt2"/>
              </a:solidFill>
            </a:endParaRPr>
          </a:p>
        </p:txBody>
      </p:sp>
      <p:cxnSp>
        <p:nvCxnSpPr>
          <p:cNvPr id="3335" name="Google Shape;3335;p312"/>
          <p:cNvCxnSpPr/>
          <p:nvPr/>
        </p:nvCxnSpPr>
        <p:spPr>
          <a:xfrm flipH="1">
            <a:off x="2417663" y="2626288"/>
            <a:ext cx="3726300" cy="8100"/>
          </a:xfrm>
          <a:prstGeom prst="straightConnector1">
            <a:avLst/>
          </a:prstGeom>
          <a:noFill/>
          <a:ln cap="flat" cmpd="sng" w="9525">
            <a:solidFill>
              <a:schemeClr val="dk1"/>
            </a:solidFill>
            <a:prstDash val="solid"/>
            <a:round/>
            <a:headEnd len="med" w="med" type="none"/>
            <a:tailEnd len="med" w="med" type="triangle"/>
          </a:ln>
        </p:spPr>
      </p:cxnSp>
      <p:sp>
        <p:nvSpPr>
          <p:cNvPr id="3336" name="Google Shape;3336;p312"/>
          <p:cNvSpPr/>
          <p:nvPr/>
        </p:nvSpPr>
        <p:spPr>
          <a:xfrm>
            <a:off x="2840664" y="2716563"/>
            <a:ext cx="898800" cy="468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10.0.0.1</a:t>
            </a:r>
            <a:endParaRPr/>
          </a:p>
        </p:txBody>
      </p:sp>
      <p:sp>
        <p:nvSpPr>
          <p:cNvPr id="3337" name="Google Shape;3337;p312"/>
          <p:cNvSpPr/>
          <p:nvPr/>
        </p:nvSpPr>
        <p:spPr>
          <a:xfrm>
            <a:off x="4333481" y="2716563"/>
            <a:ext cx="728400" cy="468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5555</a:t>
            </a:r>
            <a:endParaRPr/>
          </a:p>
        </p:txBody>
      </p:sp>
      <p:sp>
        <p:nvSpPr>
          <p:cNvPr id="3338" name="Google Shape;3338;p312"/>
          <p:cNvSpPr/>
          <p:nvPr/>
        </p:nvSpPr>
        <p:spPr>
          <a:xfrm>
            <a:off x="5061909" y="2716563"/>
            <a:ext cx="898800" cy="468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10.0.0.2</a:t>
            </a:r>
            <a:endParaRPr/>
          </a:p>
        </p:txBody>
      </p:sp>
      <p:sp>
        <p:nvSpPr>
          <p:cNvPr id="3339" name="Google Shape;3339;p312"/>
          <p:cNvSpPr/>
          <p:nvPr/>
        </p:nvSpPr>
        <p:spPr>
          <a:xfrm>
            <a:off x="3739590" y="2716563"/>
            <a:ext cx="594000" cy="468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3333</a:t>
            </a:r>
            <a:endParaRPr sz="1200"/>
          </a:p>
        </p:txBody>
      </p:sp>
      <p:sp>
        <p:nvSpPr>
          <p:cNvPr id="3340" name="Google Shape;3340;p312"/>
          <p:cNvSpPr txBox="1"/>
          <p:nvPr/>
        </p:nvSpPr>
        <p:spPr>
          <a:xfrm>
            <a:off x="7444283" y="2571750"/>
            <a:ext cx="10422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10.0.0.1</a:t>
            </a:r>
            <a:endParaRPr sz="1800">
              <a:solidFill>
                <a:schemeClr val="lt2"/>
              </a:solidFill>
            </a:endParaRPr>
          </a:p>
        </p:txBody>
      </p:sp>
      <p:sp>
        <p:nvSpPr>
          <p:cNvPr id="3341" name="Google Shape;3341;p312"/>
          <p:cNvSpPr txBox="1"/>
          <p:nvPr/>
        </p:nvSpPr>
        <p:spPr>
          <a:xfrm>
            <a:off x="341471" y="2720325"/>
            <a:ext cx="10422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10.0.0.2</a:t>
            </a:r>
            <a:endParaRPr sz="1800">
              <a:solidFill>
                <a:schemeClr val="lt2"/>
              </a:solidFill>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5" name="Shape 3345"/>
        <p:cNvGrpSpPr/>
        <p:nvPr/>
      </p:nvGrpSpPr>
      <p:grpSpPr>
        <a:xfrm>
          <a:off x="0" y="0"/>
          <a:ext cx="0" cy="0"/>
          <a:chOff x="0" y="0"/>
          <a:chExt cx="0" cy="0"/>
        </a:xfrm>
      </p:grpSpPr>
      <p:sp>
        <p:nvSpPr>
          <p:cNvPr id="3346" name="Google Shape;3346;p3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“connect” with udp </a:t>
            </a:r>
            <a:endParaRPr/>
          </a:p>
        </p:txBody>
      </p:sp>
      <p:sp>
        <p:nvSpPr>
          <p:cNvPr id="3347" name="Google Shape;3347;p313"/>
          <p:cNvSpPr txBox="1"/>
          <p:nvPr>
            <p:ph idx="1" type="body"/>
          </p:nvPr>
        </p:nvSpPr>
        <p:spPr>
          <a:xfrm>
            <a:off x="311700" y="1152475"/>
            <a:ext cx="8520600" cy="3681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Simulates a connection</a:t>
            </a:r>
            <a:endParaRPr/>
          </a:p>
          <a:p>
            <a:pPr indent="-342900" lvl="0" marL="457200" rtl="0" algn="l">
              <a:spcBef>
                <a:spcPts val="0"/>
              </a:spcBef>
              <a:spcAft>
                <a:spcPts val="0"/>
              </a:spcAft>
              <a:buSzPts val="1800"/>
              <a:buChar char="●"/>
            </a:pPr>
            <a:r>
              <a:rPr lang="en"/>
              <a:t>Use connect to fix the destination</a:t>
            </a:r>
            <a:endParaRPr/>
          </a:p>
          <a:p>
            <a:pPr indent="-342900" lvl="0" marL="457200" rtl="0" algn="l">
              <a:spcBef>
                <a:spcPts val="0"/>
              </a:spcBef>
              <a:spcAft>
                <a:spcPts val="0"/>
              </a:spcAft>
              <a:buSzPts val="1800"/>
              <a:buChar char="●"/>
            </a:pPr>
            <a:r>
              <a:rPr lang="en"/>
              <a:t>This way only that destination can respond back to you</a:t>
            </a:r>
            <a:endParaRPr/>
          </a:p>
          <a:p>
            <a:pPr indent="-342900" lvl="0" marL="457200" rtl="0" algn="l">
              <a:spcBef>
                <a:spcPts val="0"/>
              </a:spcBef>
              <a:spcAft>
                <a:spcPts val="0"/>
              </a:spcAft>
              <a:buSzPts val="1800"/>
              <a:buChar char="●"/>
            </a:pPr>
            <a:r>
              <a:rPr lang="en"/>
              <a:t>Client connect to 10.0.0.1 3333</a:t>
            </a:r>
            <a:endParaRPr/>
          </a:p>
          <a:p>
            <a:pPr indent="-342900" lvl="0" marL="457200" rtl="0" algn="l">
              <a:spcBef>
                <a:spcPts val="0"/>
              </a:spcBef>
              <a:spcAft>
                <a:spcPts val="0"/>
              </a:spcAft>
              <a:buSzPts val="1800"/>
              <a:buChar char="●"/>
            </a:pPr>
            <a:r>
              <a:rPr lang="en"/>
              <a:t>No one else can respond to this client except 10.0.0.1 :3333</a:t>
            </a:r>
            <a:endParaRPr/>
          </a:p>
        </p:txBody>
      </p:sp>
      <p:pic>
        <p:nvPicPr>
          <p:cNvPr id="3348" name="Google Shape;3348;p313"/>
          <p:cNvPicPr preferRelativeResize="0"/>
          <p:nvPr/>
        </p:nvPicPr>
        <p:blipFill rotWithShape="1">
          <a:blip r:embed="rId3">
            <a:alphaModFix/>
          </a:blip>
          <a:srcRect b="0" l="17566" r="18462" t="0"/>
          <a:stretch/>
        </p:blipFill>
        <p:spPr>
          <a:xfrm>
            <a:off x="311700" y="3090825"/>
            <a:ext cx="1101716" cy="1009575"/>
          </a:xfrm>
          <a:prstGeom prst="rect">
            <a:avLst/>
          </a:prstGeom>
          <a:noFill/>
          <a:ln>
            <a:noFill/>
          </a:ln>
        </p:spPr>
      </p:pic>
      <p:pic>
        <p:nvPicPr>
          <p:cNvPr id="3349" name="Google Shape;3349;p313"/>
          <p:cNvPicPr preferRelativeResize="0"/>
          <p:nvPr/>
        </p:nvPicPr>
        <p:blipFill rotWithShape="1">
          <a:blip r:embed="rId4">
            <a:alphaModFix/>
          </a:blip>
          <a:srcRect b="0" l="23767" r="23882" t="0"/>
          <a:stretch/>
        </p:blipFill>
        <p:spPr>
          <a:xfrm>
            <a:off x="7495575" y="3001150"/>
            <a:ext cx="939636" cy="1009575"/>
          </a:xfrm>
          <a:prstGeom prst="rect">
            <a:avLst/>
          </a:prstGeom>
          <a:noFill/>
          <a:ln>
            <a:noFill/>
          </a:ln>
        </p:spPr>
      </p:pic>
      <p:pic>
        <p:nvPicPr>
          <p:cNvPr id="3350" name="Google Shape;3350;p313"/>
          <p:cNvPicPr preferRelativeResize="0"/>
          <p:nvPr/>
        </p:nvPicPr>
        <p:blipFill rotWithShape="1">
          <a:blip r:embed="rId5">
            <a:alphaModFix/>
          </a:blip>
          <a:srcRect b="37485" l="78204" r="0" t="19047"/>
          <a:stretch/>
        </p:blipFill>
        <p:spPr>
          <a:xfrm>
            <a:off x="6850900" y="4217775"/>
            <a:ext cx="549200" cy="616100"/>
          </a:xfrm>
          <a:prstGeom prst="rect">
            <a:avLst/>
          </a:prstGeom>
          <a:noFill/>
          <a:ln>
            <a:noFill/>
          </a:ln>
        </p:spPr>
      </p:pic>
      <p:sp>
        <p:nvSpPr>
          <p:cNvPr id="3351" name="Google Shape;3351;p313"/>
          <p:cNvSpPr txBox="1"/>
          <p:nvPr/>
        </p:nvSpPr>
        <p:spPr>
          <a:xfrm>
            <a:off x="7307213" y="4340575"/>
            <a:ext cx="14274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endParaRPr sz="1800">
              <a:solidFill>
                <a:schemeClr val="lt2"/>
              </a:solidFill>
            </a:endParaRPr>
          </a:p>
        </p:txBody>
      </p:sp>
      <p:sp>
        <p:nvSpPr>
          <p:cNvPr id="3352" name="Google Shape;3352;p313"/>
          <p:cNvSpPr txBox="1"/>
          <p:nvPr/>
        </p:nvSpPr>
        <p:spPr>
          <a:xfrm>
            <a:off x="5426825" y="4340575"/>
            <a:ext cx="16260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0:0:0:0:3333</a:t>
            </a:r>
            <a:endParaRPr sz="1800">
              <a:solidFill>
                <a:schemeClr val="lt2"/>
              </a:solidFill>
            </a:endParaRPr>
          </a:p>
        </p:txBody>
      </p:sp>
      <p:pic>
        <p:nvPicPr>
          <p:cNvPr id="3353" name="Google Shape;3353;p313"/>
          <p:cNvPicPr preferRelativeResize="0"/>
          <p:nvPr/>
        </p:nvPicPr>
        <p:blipFill rotWithShape="1">
          <a:blip r:embed="rId5">
            <a:alphaModFix/>
          </a:blip>
          <a:srcRect b="37485" l="78204" r="0" t="19047"/>
          <a:stretch/>
        </p:blipFill>
        <p:spPr>
          <a:xfrm>
            <a:off x="1674550" y="4217775"/>
            <a:ext cx="549200" cy="616100"/>
          </a:xfrm>
          <a:prstGeom prst="rect">
            <a:avLst/>
          </a:prstGeom>
          <a:noFill/>
          <a:ln>
            <a:noFill/>
          </a:ln>
        </p:spPr>
      </p:pic>
      <p:sp>
        <p:nvSpPr>
          <p:cNvPr id="3354" name="Google Shape;3354;p313"/>
          <p:cNvSpPr txBox="1"/>
          <p:nvPr/>
        </p:nvSpPr>
        <p:spPr>
          <a:xfrm>
            <a:off x="49563" y="4340575"/>
            <a:ext cx="16260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0:0:0:0:5555</a:t>
            </a:r>
            <a:endParaRPr sz="1800">
              <a:solidFill>
                <a:schemeClr val="lt2"/>
              </a:solidFill>
            </a:endParaRPr>
          </a:p>
        </p:txBody>
      </p:sp>
      <p:sp>
        <p:nvSpPr>
          <p:cNvPr id="3355" name="Google Shape;3355;p313"/>
          <p:cNvSpPr txBox="1"/>
          <p:nvPr/>
        </p:nvSpPr>
        <p:spPr>
          <a:xfrm>
            <a:off x="2305250" y="4340575"/>
            <a:ext cx="17703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10.0.0.1:3333</a:t>
            </a:r>
            <a:endParaRPr sz="1800">
              <a:solidFill>
                <a:schemeClr val="lt2"/>
              </a:solidFill>
            </a:endParaRPr>
          </a:p>
        </p:txBody>
      </p:sp>
      <p:sp>
        <p:nvSpPr>
          <p:cNvPr id="3356" name="Google Shape;3356;p313"/>
          <p:cNvSpPr txBox="1"/>
          <p:nvPr/>
        </p:nvSpPr>
        <p:spPr>
          <a:xfrm>
            <a:off x="7444283" y="2571750"/>
            <a:ext cx="10422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10.0.0.1</a:t>
            </a:r>
            <a:endParaRPr sz="1800">
              <a:solidFill>
                <a:schemeClr val="lt2"/>
              </a:solidFill>
            </a:endParaRPr>
          </a:p>
        </p:txBody>
      </p:sp>
      <p:sp>
        <p:nvSpPr>
          <p:cNvPr id="3357" name="Google Shape;3357;p313"/>
          <p:cNvSpPr txBox="1"/>
          <p:nvPr/>
        </p:nvSpPr>
        <p:spPr>
          <a:xfrm>
            <a:off x="341471" y="2720325"/>
            <a:ext cx="10422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10.0.0.2</a:t>
            </a:r>
            <a:endParaRPr sz="1800">
              <a:solidFill>
                <a:schemeClr val="lt2"/>
              </a:solidFill>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1" name="Shape 3361"/>
        <p:cNvGrpSpPr/>
        <p:nvPr/>
      </p:nvGrpSpPr>
      <p:grpSpPr>
        <a:xfrm>
          <a:off x="0" y="0"/>
          <a:ext cx="0" cy="0"/>
          <a:chOff x="0" y="0"/>
          <a:chExt cx="0" cy="0"/>
        </a:xfrm>
      </p:grpSpPr>
      <p:pic>
        <p:nvPicPr>
          <p:cNvPr id="3362" name="Google Shape;3362;p314"/>
          <p:cNvPicPr preferRelativeResize="0"/>
          <p:nvPr/>
        </p:nvPicPr>
        <p:blipFill>
          <a:blip r:embed="rId3">
            <a:alphaModFix/>
          </a:blip>
          <a:stretch>
            <a:fillRect/>
          </a:stretch>
        </p:blipFill>
        <p:spPr>
          <a:xfrm>
            <a:off x="311698" y="1017725"/>
            <a:ext cx="6732590" cy="4125774"/>
          </a:xfrm>
          <a:prstGeom prst="rect">
            <a:avLst/>
          </a:prstGeom>
          <a:noFill/>
          <a:ln>
            <a:noFill/>
          </a:ln>
        </p:spPr>
      </p:pic>
      <p:sp>
        <p:nvSpPr>
          <p:cNvPr id="3363" name="Google Shape;3363;p3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UDP Server Example</a:t>
            </a:r>
            <a:endParaRPr/>
          </a:p>
        </p:txBody>
      </p:sp>
      <p:cxnSp>
        <p:nvCxnSpPr>
          <p:cNvPr id="3364" name="Google Shape;3364;p314"/>
          <p:cNvCxnSpPr>
            <a:stCxn id="3365" idx="1"/>
          </p:cNvCxnSpPr>
          <p:nvPr/>
        </p:nvCxnSpPr>
        <p:spPr>
          <a:xfrm flipH="1">
            <a:off x="4329475" y="1583025"/>
            <a:ext cx="1164000" cy="72300"/>
          </a:xfrm>
          <a:prstGeom prst="straightConnector1">
            <a:avLst/>
          </a:prstGeom>
          <a:noFill/>
          <a:ln cap="flat" cmpd="sng" w="9525">
            <a:solidFill>
              <a:srgbClr val="FF0000"/>
            </a:solidFill>
            <a:prstDash val="solid"/>
            <a:round/>
            <a:headEnd len="med" w="med" type="none"/>
            <a:tailEnd len="med" w="med" type="triangle"/>
          </a:ln>
        </p:spPr>
      </p:cxnSp>
      <p:sp>
        <p:nvSpPr>
          <p:cNvPr id="3365" name="Google Shape;3365;p314"/>
          <p:cNvSpPr txBox="1"/>
          <p:nvPr/>
        </p:nvSpPr>
        <p:spPr>
          <a:xfrm>
            <a:off x="5493475" y="1388625"/>
            <a:ext cx="2188500"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rPr>
              <a:t>Create a UDP socket</a:t>
            </a:r>
            <a:endParaRPr sz="1600">
              <a:solidFill>
                <a:schemeClr val="lt2"/>
              </a:solidFill>
            </a:endParaRPr>
          </a:p>
        </p:txBody>
      </p:sp>
      <p:cxnSp>
        <p:nvCxnSpPr>
          <p:cNvPr id="3366" name="Google Shape;3366;p314"/>
          <p:cNvCxnSpPr/>
          <p:nvPr/>
        </p:nvCxnSpPr>
        <p:spPr>
          <a:xfrm flipH="1">
            <a:off x="2297675" y="3290100"/>
            <a:ext cx="1977300" cy="244500"/>
          </a:xfrm>
          <a:prstGeom prst="straightConnector1">
            <a:avLst/>
          </a:prstGeom>
          <a:noFill/>
          <a:ln cap="flat" cmpd="sng" w="9525">
            <a:solidFill>
              <a:srgbClr val="FF0000"/>
            </a:solidFill>
            <a:prstDash val="solid"/>
            <a:round/>
            <a:headEnd len="med" w="med" type="none"/>
            <a:tailEnd len="med" w="med" type="triangle"/>
          </a:ln>
        </p:spPr>
      </p:cxnSp>
      <p:sp>
        <p:nvSpPr>
          <p:cNvPr id="3367" name="Google Shape;3367;p314"/>
          <p:cNvSpPr txBox="1"/>
          <p:nvPr/>
        </p:nvSpPr>
        <p:spPr>
          <a:xfrm>
            <a:off x="4572000" y="2939400"/>
            <a:ext cx="2188500"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rPr>
              <a:t>The bind was successful! </a:t>
            </a:r>
            <a:endParaRPr sz="1600">
              <a:solidFill>
                <a:schemeClr val="lt2"/>
              </a:solidFill>
            </a:endParaRPr>
          </a:p>
        </p:txBody>
      </p:sp>
      <p:cxnSp>
        <p:nvCxnSpPr>
          <p:cNvPr id="3368" name="Google Shape;3368;p314"/>
          <p:cNvCxnSpPr/>
          <p:nvPr/>
        </p:nvCxnSpPr>
        <p:spPr>
          <a:xfrm rot="10800000">
            <a:off x="3912225" y="1950750"/>
            <a:ext cx="2394600" cy="40500"/>
          </a:xfrm>
          <a:prstGeom prst="straightConnector1">
            <a:avLst/>
          </a:prstGeom>
          <a:noFill/>
          <a:ln cap="flat" cmpd="sng" w="9525">
            <a:solidFill>
              <a:srgbClr val="FF0000"/>
            </a:solidFill>
            <a:prstDash val="solid"/>
            <a:round/>
            <a:headEnd len="med" w="med" type="none"/>
            <a:tailEnd len="med" w="med" type="triangle"/>
          </a:ln>
        </p:spPr>
      </p:cxnSp>
      <p:sp>
        <p:nvSpPr>
          <p:cNvPr id="3369" name="Google Shape;3369;p314"/>
          <p:cNvSpPr txBox="1"/>
          <p:nvPr/>
        </p:nvSpPr>
        <p:spPr>
          <a:xfrm>
            <a:off x="6509250" y="1713225"/>
            <a:ext cx="2188500"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rPr>
              <a:t>Got a message</a:t>
            </a:r>
            <a:endParaRPr sz="1600">
              <a:solidFill>
                <a:schemeClr val="lt2"/>
              </a:solidFill>
            </a:endParaRPr>
          </a:p>
        </p:txBody>
      </p:sp>
      <p:cxnSp>
        <p:nvCxnSpPr>
          <p:cNvPr id="3370" name="Google Shape;3370;p314"/>
          <p:cNvCxnSpPr/>
          <p:nvPr/>
        </p:nvCxnSpPr>
        <p:spPr>
          <a:xfrm flipH="1">
            <a:off x="2176500" y="4503375"/>
            <a:ext cx="2395500" cy="122400"/>
          </a:xfrm>
          <a:prstGeom prst="straightConnector1">
            <a:avLst/>
          </a:prstGeom>
          <a:noFill/>
          <a:ln cap="flat" cmpd="sng" w="9525">
            <a:solidFill>
              <a:srgbClr val="FF0000"/>
            </a:solidFill>
            <a:prstDash val="solid"/>
            <a:round/>
            <a:headEnd len="med" w="med" type="none"/>
            <a:tailEnd len="med" w="med" type="triangle"/>
          </a:ln>
        </p:spPr>
      </p:cxnSp>
      <p:sp>
        <p:nvSpPr>
          <p:cNvPr id="3371" name="Google Shape;3371;p314"/>
          <p:cNvSpPr txBox="1"/>
          <p:nvPr/>
        </p:nvSpPr>
        <p:spPr>
          <a:xfrm>
            <a:off x="4745500" y="4165575"/>
            <a:ext cx="2188500"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rPr>
              <a:t>Bind socket to a port/address (all)</a:t>
            </a:r>
            <a:endParaRPr sz="1600">
              <a:solidFill>
                <a:schemeClr val="lt2"/>
              </a:solidFill>
            </a:endParaRPr>
          </a:p>
        </p:txBody>
      </p:sp>
      <p:cxnSp>
        <p:nvCxnSpPr>
          <p:cNvPr id="3372" name="Google Shape;3372;p314"/>
          <p:cNvCxnSpPr>
            <a:stCxn id="3373" idx="1"/>
          </p:cNvCxnSpPr>
          <p:nvPr/>
        </p:nvCxnSpPr>
        <p:spPr>
          <a:xfrm rot="10800000">
            <a:off x="5390400" y="2890113"/>
            <a:ext cx="1653900" cy="190500"/>
          </a:xfrm>
          <a:prstGeom prst="straightConnector1">
            <a:avLst/>
          </a:prstGeom>
          <a:noFill/>
          <a:ln cap="flat" cmpd="sng" w="9525">
            <a:solidFill>
              <a:srgbClr val="FF0000"/>
            </a:solidFill>
            <a:prstDash val="solid"/>
            <a:round/>
            <a:headEnd len="med" w="med" type="none"/>
            <a:tailEnd len="med" w="med" type="triangle"/>
          </a:ln>
        </p:spPr>
      </p:cxnSp>
      <p:sp>
        <p:nvSpPr>
          <p:cNvPr id="3373" name="Google Shape;3373;p314"/>
          <p:cNvSpPr txBox="1"/>
          <p:nvPr/>
        </p:nvSpPr>
        <p:spPr>
          <a:xfrm>
            <a:off x="7044300" y="2886213"/>
            <a:ext cx="2188500"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rPr>
              <a:t>Send a message back to the client</a:t>
            </a:r>
            <a:endParaRPr sz="1600">
              <a:solidFill>
                <a:schemeClr val="lt2"/>
              </a:solidFill>
            </a:endParaRPr>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7" name="Shape 3377"/>
        <p:cNvGrpSpPr/>
        <p:nvPr/>
      </p:nvGrpSpPr>
      <p:grpSpPr>
        <a:xfrm>
          <a:off x="0" y="0"/>
          <a:ext cx="0" cy="0"/>
          <a:chOff x="0" y="0"/>
          <a:chExt cx="0" cy="0"/>
        </a:xfrm>
      </p:grpSpPr>
      <p:pic>
        <p:nvPicPr>
          <p:cNvPr id="3378" name="Google Shape;3378;p315"/>
          <p:cNvPicPr preferRelativeResize="0"/>
          <p:nvPr/>
        </p:nvPicPr>
        <p:blipFill>
          <a:blip r:embed="rId3">
            <a:alphaModFix/>
          </a:blip>
          <a:stretch>
            <a:fillRect/>
          </a:stretch>
        </p:blipFill>
        <p:spPr>
          <a:xfrm>
            <a:off x="206875" y="1017725"/>
            <a:ext cx="6516699" cy="4057376"/>
          </a:xfrm>
          <a:prstGeom prst="rect">
            <a:avLst/>
          </a:prstGeom>
          <a:noFill/>
          <a:ln>
            <a:noFill/>
          </a:ln>
        </p:spPr>
      </p:pic>
      <p:sp>
        <p:nvSpPr>
          <p:cNvPr id="3379" name="Google Shape;3379;p3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UDP Client Example</a:t>
            </a:r>
            <a:endParaRPr/>
          </a:p>
        </p:txBody>
      </p:sp>
      <p:cxnSp>
        <p:nvCxnSpPr>
          <p:cNvPr id="3380" name="Google Shape;3380;p315"/>
          <p:cNvCxnSpPr/>
          <p:nvPr/>
        </p:nvCxnSpPr>
        <p:spPr>
          <a:xfrm rot="10800000">
            <a:off x="4139350" y="1524500"/>
            <a:ext cx="766500" cy="0"/>
          </a:xfrm>
          <a:prstGeom prst="straightConnector1">
            <a:avLst/>
          </a:prstGeom>
          <a:noFill/>
          <a:ln cap="flat" cmpd="sng" w="9525">
            <a:solidFill>
              <a:srgbClr val="FF0000"/>
            </a:solidFill>
            <a:prstDash val="solid"/>
            <a:round/>
            <a:headEnd len="med" w="med" type="none"/>
            <a:tailEnd len="med" w="med" type="triangle"/>
          </a:ln>
        </p:spPr>
      </p:cxnSp>
      <p:sp>
        <p:nvSpPr>
          <p:cNvPr id="3381" name="Google Shape;3381;p315"/>
          <p:cNvSpPr txBox="1"/>
          <p:nvPr/>
        </p:nvSpPr>
        <p:spPr>
          <a:xfrm>
            <a:off x="4996300" y="1236875"/>
            <a:ext cx="2188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rPr>
              <a:t>Create a UDP socket</a:t>
            </a:r>
            <a:endParaRPr sz="1600">
              <a:solidFill>
                <a:schemeClr val="lt2"/>
              </a:solidFill>
            </a:endParaRPr>
          </a:p>
        </p:txBody>
      </p:sp>
      <p:cxnSp>
        <p:nvCxnSpPr>
          <p:cNvPr id="3382" name="Google Shape;3382;p315"/>
          <p:cNvCxnSpPr>
            <a:stCxn id="3383" idx="1"/>
          </p:cNvCxnSpPr>
          <p:nvPr/>
        </p:nvCxnSpPr>
        <p:spPr>
          <a:xfrm flipH="1">
            <a:off x="3465475" y="3932625"/>
            <a:ext cx="2028000" cy="273600"/>
          </a:xfrm>
          <a:prstGeom prst="straightConnector1">
            <a:avLst/>
          </a:prstGeom>
          <a:noFill/>
          <a:ln cap="flat" cmpd="sng" w="9525">
            <a:solidFill>
              <a:srgbClr val="FF0000"/>
            </a:solidFill>
            <a:prstDash val="solid"/>
            <a:round/>
            <a:headEnd len="med" w="med" type="none"/>
            <a:tailEnd len="med" w="med" type="triangle"/>
          </a:ln>
        </p:spPr>
      </p:cxnSp>
      <p:sp>
        <p:nvSpPr>
          <p:cNvPr id="3383" name="Google Shape;3383;p315"/>
          <p:cNvSpPr txBox="1"/>
          <p:nvPr/>
        </p:nvSpPr>
        <p:spPr>
          <a:xfrm>
            <a:off x="5493475" y="3738225"/>
            <a:ext cx="3119100"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Bind was successful! So we can receive stuff back</a:t>
            </a:r>
            <a:endParaRPr sz="1300">
              <a:solidFill>
                <a:schemeClr val="lt2"/>
              </a:solidFill>
            </a:endParaRPr>
          </a:p>
        </p:txBody>
      </p:sp>
      <p:cxnSp>
        <p:nvCxnSpPr>
          <p:cNvPr id="3384" name="Google Shape;3384;p315"/>
          <p:cNvCxnSpPr>
            <a:stCxn id="3385" idx="1"/>
          </p:cNvCxnSpPr>
          <p:nvPr/>
        </p:nvCxnSpPr>
        <p:spPr>
          <a:xfrm rot="10800000">
            <a:off x="3879450" y="1863525"/>
            <a:ext cx="2629800" cy="44100"/>
          </a:xfrm>
          <a:prstGeom prst="straightConnector1">
            <a:avLst/>
          </a:prstGeom>
          <a:noFill/>
          <a:ln cap="flat" cmpd="sng" w="9525">
            <a:solidFill>
              <a:srgbClr val="FF0000"/>
            </a:solidFill>
            <a:prstDash val="solid"/>
            <a:round/>
            <a:headEnd len="med" w="med" type="none"/>
            <a:tailEnd len="med" w="med" type="triangle"/>
          </a:ln>
        </p:spPr>
      </p:cxnSp>
      <p:sp>
        <p:nvSpPr>
          <p:cNvPr id="3385" name="Google Shape;3385;p315"/>
          <p:cNvSpPr txBox="1"/>
          <p:nvPr/>
        </p:nvSpPr>
        <p:spPr>
          <a:xfrm>
            <a:off x="6509250" y="1713225"/>
            <a:ext cx="2188500"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rPr>
              <a:t>Got a message</a:t>
            </a:r>
            <a:endParaRPr sz="1600">
              <a:solidFill>
                <a:schemeClr val="lt2"/>
              </a:solidFill>
            </a:endParaRPr>
          </a:p>
        </p:txBody>
      </p:sp>
      <p:cxnSp>
        <p:nvCxnSpPr>
          <p:cNvPr id="3386" name="Google Shape;3386;p315"/>
          <p:cNvCxnSpPr>
            <a:stCxn id="3387" idx="1"/>
          </p:cNvCxnSpPr>
          <p:nvPr/>
        </p:nvCxnSpPr>
        <p:spPr>
          <a:xfrm rot="10800000">
            <a:off x="4391725" y="2713413"/>
            <a:ext cx="1315800" cy="44400"/>
          </a:xfrm>
          <a:prstGeom prst="straightConnector1">
            <a:avLst/>
          </a:prstGeom>
          <a:noFill/>
          <a:ln cap="flat" cmpd="sng" w="9525">
            <a:solidFill>
              <a:srgbClr val="FF0000"/>
            </a:solidFill>
            <a:prstDash val="solid"/>
            <a:round/>
            <a:headEnd len="med" w="med" type="none"/>
            <a:tailEnd len="med" w="med" type="triangle"/>
          </a:ln>
        </p:spPr>
      </p:cxnSp>
      <p:sp>
        <p:nvSpPr>
          <p:cNvPr id="3387" name="Google Shape;3387;p315"/>
          <p:cNvSpPr txBox="1"/>
          <p:nvPr/>
        </p:nvSpPr>
        <p:spPr>
          <a:xfrm>
            <a:off x="5707525" y="2398863"/>
            <a:ext cx="2188500" cy="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2"/>
                </a:solidFill>
              </a:rPr>
              <a:t>Send a message to this destination. This auto binds source ip/port</a:t>
            </a:r>
            <a:endParaRPr sz="1100">
              <a:solidFill>
                <a:schemeClr val="lt2"/>
              </a:solidFill>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1" name="Shape 3391"/>
        <p:cNvGrpSpPr/>
        <p:nvPr/>
      </p:nvGrpSpPr>
      <p:grpSpPr>
        <a:xfrm>
          <a:off x="0" y="0"/>
          <a:ext cx="0" cy="0"/>
          <a:chOff x="0" y="0"/>
          <a:chExt cx="0" cy="0"/>
        </a:xfrm>
      </p:grpSpPr>
      <p:sp>
        <p:nvSpPr>
          <p:cNvPr id="3392" name="Google Shape;3392;p3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&amp; Demo</a:t>
            </a:r>
            <a:endParaRPr/>
          </a:p>
        </p:txBody>
      </p:sp>
      <p:sp>
        <p:nvSpPr>
          <p:cNvPr id="3393" name="Google Shape;3393;p3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UDP </a:t>
            </a:r>
            <a:endParaRPr/>
          </a:p>
          <a:p>
            <a:pPr indent="-342900" lvl="0" marL="457200" rtl="0" algn="l">
              <a:spcBef>
                <a:spcPts val="0"/>
              </a:spcBef>
              <a:spcAft>
                <a:spcPts val="0"/>
              </a:spcAft>
              <a:buSzPts val="1800"/>
              <a:buChar char="●"/>
            </a:pPr>
            <a:r>
              <a:rPr lang="en"/>
              <a:t>Node UDP</a:t>
            </a:r>
            <a:endParaRPr/>
          </a:p>
          <a:p>
            <a:pPr indent="-342900" lvl="0" marL="457200" rtl="0" algn="l">
              <a:spcBef>
                <a:spcPts val="0"/>
              </a:spcBef>
              <a:spcAft>
                <a:spcPts val="0"/>
              </a:spcAft>
              <a:buSzPts val="1800"/>
              <a:buChar char="●"/>
            </a:pPr>
            <a:r>
              <a:rPr lang="en"/>
              <a:t>Code exercise →</a:t>
            </a:r>
            <a:endParaRPr/>
          </a:p>
          <a:p>
            <a:pPr indent="-317500" lvl="1" marL="914400" rtl="0" algn="l">
              <a:spcBef>
                <a:spcPts val="0"/>
              </a:spcBef>
              <a:spcAft>
                <a:spcPts val="0"/>
              </a:spcAft>
              <a:buSzPts val="1400"/>
              <a:buChar char="○"/>
            </a:pPr>
            <a:r>
              <a:rPr lang="en"/>
              <a:t>UDP client</a:t>
            </a:r>
            <a:endParaRPr/>
          </a:p>
          <a:p>
            <a:pPr indent="-317500" lvl="1" marL="914400" rtl="0" algn="l">
              <a:spcBef>
                <a:spcPts val="0"/>
              </a:spcBef>
              <a:spcAft>
                <a:spcPts val="0"/>
              </a:spcAft>
              <a:buSzPts val="1400"/>
              <a:buChar char="○"/>
            </a:pPr>
            <a:r>
              <a:rPr lang="en"/>
              <a:t>UDP server</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7" name="Shape 3397"/>
        <p:cNvGrpSpPr/>
        <p:nvPr/>
      </p:nvGrpSpPr>
      <p:grpSpPr>
        <a:xfrm>
          <a:off x="0" y="0"/>
          <a:ext cx="0" cy="0"/>
          <a:chOff x="0" y="0"/>
          <a:chExt cx="0" cy="0"/>
        </a:xfrm>
      </p:grpSpPr>
      <p:sp>
        <p:nvSpPr>
          <p:cNvPr id="3398" name="Google Shape;3398;p317"/>
          <p:cNvSpPr txBox="1"/>
          <p:nvPr>
            <p:ph type="ctrTitle"/>
          </p:nvPr>
        </p:nvSpPr>
        <p:spPr>
          <a:xfrm>
            <a:off x="311708" y="5502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Node Streams</a:t>
            </a:r>
            <a:endParaRPr/>
          </a:p>
        </p:txBody>
      </p:sp>
      <p:sp>
        <p:nvSpPr>
          <p:cNvPr id="3399" name="Google Shape;3399;p317"/>
          <p:cNvSpPr txBox="1"/>
          <p:nvPr>
            <p:ph idx="1" type="subTitle"/>
          </p:nvPr>
        </p:nvSpPr>
        <p:spPr>
          <a:xfrm>
            <a:off x="311700" y="24955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The stream abstraction</a:t>
            </a:r>
            <a:endParaRPr/>
          </a:p>
        </p:txBody>
      </p:sp>
      <p:sp>
        <p:nvSpPr>
          <p:cNvPr id="3400" name="Google Shape;3400;p317"/>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4" name="Shape 3404"/>
        <p:cNvGrpSpPr/>
        <p:nvPr/>
      </p:nvGrpSpPr>
      <p:grpSpPr>
        <a:xfrm>
          <a:off x="0" y="0"/>
          <a:ext cx="0" cy="0"/>
          <a:chOff x="0" y="0"/>
          <a:chExt cx="0" cy="0"/>
        </a:xfrm>
      </p:grpSpPr>
      <p:sp>
        <p:nvSpPr>
          <p:cNvPr id="3405" name="Google Shape;3405;p3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stream? </a:t>
            </a:r>
            <a:endParaRPr/>
          </a:p>
        </p:txBody>
      </p:sp>
      <p:sp>
        <p:nvSpPr>
          <p:cNvPr id="3406" name="Google Shape;3406;p3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Source of data to be consumed</a:t>
            </a:r>
            <a:endParaRPr/>
          </a:p>
          <a:p>
            <a:pPr indent="-342900" lvl="0" marL="457200" rtl="0" algn="l">
              <a:lnSpc>
                <a:spcPct val="125000"/>
              </a:lnSpc>
              <a:spcBef>
                <a:spcPts val="0"/>
              </a:spcBef>
              <a:spcAft>
                <a:spcPts val="0"/>
              </a:spcAft>
              <a:buSzPts val="1800"/>
              <a:buChar char="●"/>
            </a:pPr>
            <a:r>
              <a:rPr lang="en"/>
              <a:t>Read or write to a source (often large data)</a:t>
            </a:r>
            <a:endParaRPr/>
          </a:p>
          <a:p>
            <a:pPr indent="-342900" lvl="0" marL="457200" rtl="0" algn="l">
              <a:lnSpc>
                <a:spcPct val="125000"/>
              </a:lnSpc>
              <a:spcBef>
                <a:spcPts val="0"/>
              </a:spcBef>
              <a:spcAft>
                <a:spcPts val="0"/>
              </a:spcAft>
              <a:buSzPts val="1800"/>
              <a:buChar char="●"/>
            </a:pPr>
            <a:r>
              <a:rPr lang="en"/>
              <a:t>Constantly flowing</a:t>
            </a:r>
            <a:endParaRPr/>
          </a:p>
          <a:p>
            <a:pPr indent="-317500" lvl="1" marL="914400" rtl="0" algn="l">
              <a:lnSpc>
                <a:spcPct val="125000"/>
              </a:lnSpc>
              <a:spcBef>
                <a:spcPts val="0"/>
              </a:spcBef>
              <a:spcAft>
                <a:spcPts val="0"/>
              </a:spcAft>
              <a:buSzPts val="1400"/>
              <a:buChar char="○"/>
            </a:pPr>
            <a:r>
              <a:rPr lang="en"/>
              <a:t>Until source is </a:t>
            </a:r>
            <a:r>
              <a:rPr lang="en"/>
              <a:t>depleted</a:t>
            </a:r>
            <a:r>
              <a:rPr lang="en"/>
              <a:t> or closed</a:t>
            </a:r>
            <a:endParaRPr/>
          </a:p>
          <a:p>
            <a:pPr indent="-342900" lvl="0" marL="457200" rtl="0" algn="l">
              <a:lnSpc>
                <a:spcPct val="125000"/>
              </a:lnSpc>
              <a:spcBef>
                <a:spcPts val="0"/>
              </a:spcBef>
              <a:spcAft>
                <a:spcPts val="0"/>
              </a:spcAft>
              <a:buSzPts val="1800"/>
              <a:buChar char="●"/>
            </a:pPr>
            <a:r>
              <a:rPr lang="en"/>
              <a:t>Reading/writing from/to a socket connection </a:t>
            </a:r>
            <a:endParaRPr/>
          </a:p>
          <a:p>
            <a:pPr indent="-342900" lvl="0" marL="457200" rtl="0" algn="l">
              <a:lnSpc>
                <a:spcPct val="125000"/>
              </a:lnSpc>
              <a:spcBef>
                <a:spcPts val="0"/>
              </a:spcBef>
              <a:spcAft>
                <a:spcPts val="0"/>
              </a:spcAft>
              <a:buSzPts val="1800"/>
              <a:buChar char="●"/>
            </a:pPr>
            <a:r>
              <a:rPr lang="en"/>
              <a:t>Reading/writing from/to a file</a:t>
            </a:r>
            <a:endParaRPr/>
          </a:p>
        </p:txBody>
      </p:sp>
      <p:sp>
        <p:nvSpPr>
          <p:cNvPr id="3407" name="Google Shape;3407;p318"/>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1" name="Shape 3411"/>
        <p:cNvGrpSpPr/>
        <p:nvPr/>
      </p:nvGrpSpPr>
      <p:grpSpPr>
        <a:xfrm>
          <a:off x="0" y="0"/>
          <a:ext cx="0" cy="0"/>
          <a:chOff x="0" y="0"/>
          <a:chExt cx="0" cy="0"/>
        </a:xfrm>
      </p:grpSpPr>
      <p:sp>
        <p:nvSpPr>
          <p:cNvPr id="3412" name="Google Shape;3412;p3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Stream semantics </a:t>
            </a:r>
            <a:endParaRPr/>
          </a:p>
        </p:txBody>
      </p:sp>
      <p:sp>
        <p:nvSpPr>
          <p:cNvPr id="3413" name="Google Shape;3413;p319"/>
          <p:cNvSpPr txBox="1"/>
          <p:nvPr>
            <p:ph idx="1" type="body"/>
          </p:nvPr>
        </p:nvSpPr>
        <p:spPr>
          <a:xfrm>
            <a:off x="249375" y="1059150"/>
            <a:ext cx="8520600" cy="10719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Consumer vs Source</a:t>
            </a:r>
            <a:endParaRPr/>
          </a:p>
          <a:p>
            <a:pPr indent="-342900" lvl="0" marL="457200" rtl="0" algn="l">
              <a:spcBef>
                <a:spcPts val="0"/>
              </a:spcBef>
              <a:spcAft>
                <a:spcPts val="0"/>
              </a:spcAft>
              <a:buSzPts val="1800"/>
              <a:buChar char="●"/>
            </a:pPr>
            <a:r>
              <a:rPr lang="en"/>
              <a:t>Consumer read from source </a:t>
            </a:r>
            <a:endParaRPr/>
          </a:p>
          <a:p>
            <a:pPr indent="-342900" lvl="0" marL="457200" rtl="0" algn="l">
              <a:spcBef>
                <a:spcPts val="0"/>
              </a:spcBef>
              <a:spcAft>
                <a:spcPts val="0"/>
              </a:spcAft>
              <a:buSzPts val="1800"/>
              <a:buChar char="●"/>
            </a:pPr>
            <a:r>
              <a:rPr lang="en"/>
              <a:t>Consumer writes to a source</a:t>
            </a:r>
            <a:endParaRPr/>
          </a:p>
        </p:txBody>
      </p:sp>
      <p:pic>
        <p:nvPicPr>
          <p:cNvPr id="3414" name="Google Shape;3414;p319"/>
          <p:cNvPicPr preferRelativeResize="0"/>
          <p:nvPr/>
        </p:nvPicPr>
        <p:blipFill>
          <a:blip r:embed="rId3">
            <a:alphaModFix/>
          </a:blip>
          <a:stretch>
            <a:fillRect/>
          </a:stretch>
        </p:blipFill>
        <p:spPr>
          <a:xfrm>
            <a:off x="1695625" y="2273750"/>
            <a:ext cx="543351" cy="543370"/>
          </a:xfrm>
          <a:prstGeom prst="rect">
            <a:avLst/>
          </a:prstGeom>
          <a:noFill/>
          <a:ln>
            <a:noFill/>
          </a:ln>
        </p:spPr>
      </p:pic>
      <p:sp>
        <p:nvSpPr>
          <p:cNvPr id="3415" name="Google Shape;3415;p319"/>
          <p:cNvSpPr/>
          <p:nvPr/>
        </p:nvSpPr>
        <p:spPr>
          <a:xfrm rot="-5400000">
            <a:off x="3887288" y="1120125"/>
            <a:ext cx="273600" cy="28506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416" name="Google Shape;3416;p319"/>
          <p:cNvPicPr preferRelativeResize="0"/>
          <p:nvPr/>
        </p:nvPicPr>
        <p:blipFill rotWithShape="1">
          <a:blip r:embed="rId4">
            <a:alphaModFix/>
          </a:blip>
          <a:srcRect b="0" l="28708" r="27063" t="0"/>
          <a:stretch/>
        </p:blipFill>
        <p:spPr>
          <a:xfrm>
            <a:off x="5895025" y="4193850"/>
            <a:ext cx="543348" cy="691033"/>
          </a:xfrm>
          <a:prstGeom prst="rect">
            <a:avLst/>
          </a:prstGeom>
          <a:noFill/>
          <a:ln>
            <a:noFill/>
          </a:ln>
        </p:spPr>
      </p:pic>
      <p:pic>
        <p:nvPicPr>
          <p:cNvPr id="3417" name="Google Shape;3417;p319"/>
          <p:cNvPicPr preferRelativeResize="0"/>
          <p:nvPr/>
        </p:nvPicPr>
        <p:blipFill rotWithShape="1">
          <a:blip r:embed="rId5">
            <a:alphaModFix/>
          </a:blip>
          <a:srcRect b="38801" l="62958" r="0" t="3842"/>
          <a:stretch/>
        </p:blipFill>
        <p:spPr>
          <a:xfrm>
            <a:off x="5809200" y="2131038"/>
            <a:ext cx="867600" cy="755649"/>
          </a:xfrm>
          <a:prstGeom prst="rect">
            <a:avLst/>
          </a:prstGeom>
          <a:noFill/>
          <a:ln>
            <a:noFill/>
          </a:ln>
        </p:spPr>
      </p:pic>
      <p:sp>
        <p:nvSpPr>
          <p:cNvPr id="3418" name="Google Shape;3418;p319"/>
          <p:cNvSpPr txBox="1"/>
          <p:nvPr/>
        </p:nvSpPr>
        <p:spPr>
          <a:xfrm>
            <a:off x="541188" y="2339875"/>
            <a:ext cx="9831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Consumer </a:t>
            </a:r>
            <a:endParaRPr sz="1200">
              <a:solidFill>
                <a:schemeClr val="lt2"/>
              </a:solidFill>
            </a:endParaRPr>
          </a:p>
          <a:p>
            <a:pPr indent="0" lvl="0" marL="0" rtl="0" algn="l">
              <a:spcBef>
                <a:spcPts val="0"/>
              </a:spcBef>
              <a:spcAft>
                <a:spcPts val="0"/>
              </a:spcAft>
              <a:buNone/>
            </a:pPr>
            <a:r>
              <a:rPr lang="en" sz="1200">
                <a:solidFill>
                  <a:schemeClr val="lt2"/>
                </a:solidFill>
              </a:rPr>
              <a:t>(Reading)</a:t>
            </a:r>
            <a:endParaRPr sz="1200">
              <a:solidFill>
                <a:schemeClr val="lt2"/>
              </a:solidFill>
            </a:endParaRPr>
          </a:p>
        </p:txBody>
      </p:sp>
      <p:sp>
        <p:nvSpPr>
          <p:cNvPr id="3419" name="Google Shape;3419;p319"/>
          <p:cNvSpPr txBox="1"/>
          <p:nvPr/>
        </p:nvSpPr>
        <p:spPr>
          <a:xfrm>
            <a:off x="6787223" y="2339875"/>
            <a:ext cx="19422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Source </a:t>
            </a:r>
            <a:endParaRPr sz="1200">
              <a:solidFill>
                <a:schemeClr val="lt2"/>
              </a:solidFill>
            </a:endParaRPr>
          </a:p>
          <a:p>
            <a:pPr indent="0" lvl="0" marL="0" rtl="0" algn="l">
              <a:spcBef>
                <a:spcPts val="0"/>
              </a:spcBef>
              <a:spcAft>
                <a:spcPts val="0"/>
              </a:spcAft>
              <a:buNone/>
            </a:pPr>
            <a:r>
              <a:rPr lang="en" sz="1200">
                <a:solidFill>
                  <a:schemeClr val="lt2"/>
                </a:solidFill>
              </a:rPr>
              <a:t>(network connection)</a:t>
            </a:r>
            <a:endParaRPr sz="1200">
              <a:solidFill>
                <a:schemeClr val="lt2"/>
              </a:solidFill>
            </a:endParaRPr>
          </a:p>
        </p:txBody>
      </p:sp>
      <p:cxnSp>
        <p:nvCxnSpPr>
          <p:cNvPr id="3420" name="Google Shape;3420;p319"/>
          <p:cNvCxnSpPr/>
          <p:nvPr/>
        </p:nvCxnSpPr>
        <p:spPr>
          <a:xfrm flipH="1">
            <a:off x="2838200" y="2589056"/>
            <a:ext cx="2457600" cy="13800"/>
          </a:xfrm>
          <a:prstGeom prst="straightConnector1">
            <a:avLst/>
          </a:prstGeom>
          <a:noFill/>
          <a:ln cap="flat" cmpd="sng" w="9525">
            <a:solidFill>
              <a:schemeClr val="dk2"/>
            </a:solidFill>
            <a:prstDash val="solid"/>
            <a:round/>
            <a:headEnd len="med" w="med" type="none"/>
            <a:tailEnd len="med" w="med" type="triangle"/>
          </a:ln>
        </p:spPr>
      </p:cxnSp>
      <p:pic>
        <p:nvPicPr>
          <p:cNvPr id="3421" name="Google Shape;3421;p319"/>
          <p:cNvPicPr preferRelativeResize="0"/>
          <p:nvPr/>
        </p:nvPicPr>
        <p:blipFill>
          <a:blip r:embed="rId3">
            <a:alphaModFix/>
          </a:blip>
          <a:stretch>
            <a:fillRect/>
          </a:stretch>
        </p:blipFill>
        <p:spPr>
          <a:xfrm>
            <a:off x="1695625" y="3291475"/>
            <a:ext cx="543351" cy="543370"/>
          </a:xfrm>
          <a:prstGeom prst="rect">
            <a:avLst/>
          </a:prstGeom>
          <a:noFill/>
          <a:ln>
            <a:noFill/>
          </a:ln>
        </p:spPr>
      </p:pic>
      <p:sp>
        <p:nvSpPr>
          <p:cNvPr id="3422" name="Google Shape;3422;p319"/>
          <p:cNvSpPr/>
          <p:nvPr/>
        </p:nvSpPr>
        <p:spPr>
          <a:xfrm rot="-5400000">
            <a:off x="3887288" y="2137850"/>
            <a:ext cx="273600" cy="28506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423" name="Google Shape;3423;p319"/>
          <p:cNvPicPr preferRelativeResize="0"/>
          <p:nvPr/>
        </p:nvPicPr>
        <p:blipFill rotWithShape="1">
          <a:blip r:embed="rId5">
            <a:alphaModFix/>
          </a:blip>
          <a:srcRect b="38801" l="62958" r="0" t="3842"/>
          <a:stretch/>
        </p:blipFill>
        <p:spPr>
          <a:xfrm>
            <a:off x="5809200" y="3148763"/>
            <a:ext cx="867600" cy="755649"/>
          </a:xfrm>
          <a:prstGeom prst="rect">
            <a:avLst/>
          </a:prstGeom>
          <a:noFill/>
          <a:ln>
            <a:noFill/>
          </a:ln>
        </p:spPr>
      </p:pic>
      <p:sp>
        <p:nvSpPr>
          <p:cNvPr id="3424" name="Google Shape;3424;p319"/>
          <p:cNvSpPr txBox="1"/>
          <p:nvPr/>
        </p:nvSpPr>
        <p:spPr>
          <a:xfrm>
            <a:off x="541188" y="3357600"/>
            <a:ext cx="9831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Consumer </a:t>
            </a:r>
            <a:endParaRPr sz="1200">
              <a:solidFill>
                <a:schemeClr val="lt2"/>
              </a:solidFill>
            </a:endParaRPr>
          </a:p>
          <a:p>
            <a:pPr indent="0" lvl="0" marL="0" rtl="0" algn="l">
              <a:spcBef>
                <a:spcPts val="0"/>
              </a:spcBef>
              <a:spcAft>
                <a:spcPts val="0"/>
              </a:spcAft>
              <a:buNone/>
            </a:pPr>
            <a:r>
              <a:rPr lang="en" sz="1200">
                <a:solidFill>
                  <a:schemeClr val="lt2"/>
                </a:solidFill>
              </a:rPr>
              <a:t>(Writing)</a:t>
            </a:r>
            <a:endParaRPr sz="1200">
              <a:solidFill>
                <a:schemeClr val="lt2"/>
              </a:solidFill>
            </a:endParaRPr>
          </a:p>
        </p:txBody>
      </p:sp>
      <p:sp>
        <p:nvSpPr>
          <p:cNvPr id="3425" name="Google Shape;3425;p319"/>
          <p:cNvSpPr txBox="1"/>
          <p:nvPr/>
        </p:nvSpPr>
        <p:spPr>
          <a:xfrm>
            <a:off x="6787223" y="3357600"/>
            <a:ext cx="19422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Source </a:t>
            </a:r>
            <a:endParaRPr sz="1200">
              <a:solidFill>
                <a:schemeClr val="lt2"/>
              </a:solidFill>
            </a:endParaRPr>
          </a:p>
          <a:p>
            <a:pPr indent="0" lvl="0" marL="0" rtl="0" algn="l">
              <a:spcBef>
                <a:spcPts val="0"/>
              </a:spcBef>
              <a:spcAft>
                <a:spcPts val="0"/>
              </a:spcAft>
              <a:buNone/>
            </a:pPr>
            <a:r>
              <a:rPr lang="en" sz="1200">
                <a:solidFill>
                  <a:schemeClr val="lt2"/>
                </a:solidFill>
              </a:rPr>
              <a:t>(network connection)</a:t>
            </a:r>
            <a:endParaRPr sz="1200">
              <a:solidFill>
                <a:schemeClr val="lt2"/>
              </a:solidFill>
            </a:endParaRPr>
          </a:p>
        </p:txBody>
      </p:sp>
      <p:cxnSp>
        <p:nvCxnSpPr>
          <p:cNvPr id="3426" name="Google Shape;3426;p319"/>
          <p:cNvCxnSpPr/>
          <p:nvPr/>
        </p:nvCxnSpPr>
        <p:spPr>
          <a:xfrm flipH="1">
            <a:off x="2838200" y="3627651"/>
            <a:ext cx="2457600" cy="13800"/>
          </a:xfrm>
          <a:prstGeom prst="straightConnector1">
            <a:avLst/>
          </a:prstGeom>
          <a:noFill/>
          <a:ln cap="flat" cmpd="sng" w="9525">
            <a:solidFill>
              <a:schemeClr val="dk2"/>
            </a:solidFill>
            <a:prstDash val="solid"/>
            <a:round/>
            <a:headEnd len="med" w="med" type="triangle"/>
            <a:tailEnd len="med" w="med" type="none"/>
          </a:ln>
        </p:spPr>
      </p:cxnSp>
      <p:pic>
        <p:nvPicPr>
          <p:cNvPr id="3427" name="Google Shape;3427;p319"/>
          <p:cNvPicPr preferRelativeResize="0"/>
          <p:nvPr/>
        </p:nvPicPr>
        <p:blipFill>
          <a:blip r:embed="rId3">
            <a:alphaModFix/>
          </a:blip>
          <a:stretch>
            <a:fillRect/>
          </a:stretch>
        </p:blipFill>
        <p:spPr>
          <a:xfrm>
            <a:off x="1695625" y="4267675"/>
            <a:ext cx="543351" cy="543370"/>
          </a:xfrm>
          <a:prstGeom prst="rect">
            <a:avLst/>
          </a:prstGeom>
          <a:noFill/>
          <a:ln>
            <a:noFill/>
          </a:ln>
        </p:spPr>
      </p:pic>
      <p:sp>
        <p:nvSpPr>
          <p:cNvPr id="3428" name="Google Shape;3428;p319"/>
          <p:cNvSpPr/>
          <p:nvPr/>
        </p:nvSpPr>
        <p:spPr>
          <a:xfrm rot="-5400000">
            <a:off x="3887288" y="3114050"/>
            <a:ext cx="273600" cy="28506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29" name="Google Shape;3429;p319"/>
          <p:cNvSpPr txBox="1"/>
          <p:nvPr/>
        </p:nvSpPr>
        <p:spPr>
          <a:xfrm>
            <a:off x="541188" y="4333800"/>
            <a:ext cx="9831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Consumer </a:t>
            </a:r>
            <a:endParaRPr sz="1200">
              <a:solidFill>
                <a:schemeClr val="lt2"/>
              </a:solidFill>
            </a:endParaRPr>
          </a:p>
          <a:p>
            <a:pPr indent="0" lvl="0" marL="0" rtl="0" algn="l">
              <a:spcBef>
                <a:spcPts val="0"/>
              </a:spcBef>
              <a:spcAft>
                <a:spcPts val="0"/>
              </a:spcAft>
              <a:buNone/>
            </a:pPr>
            <a:r>
              <a:rPr lang="en" sz="1200">
                <a:solidFill>
                  <a:schemeClr val="lt2"/>
                </a:solidFill>
              </a:rPr>
              <a:t>(Writing)</a:t>
            </a:r>
            <a:endParaRPr sz="1200">
              <a:solidFill>
                <a:schemeClr val="lt2"/>
              </a:solidFill>
            </a:endParaRPr>
          </a:p>
        </p:txBody>
      </p:sp>
      <p:sp>
        <p:nvSpPr>
          <p:cNvPr id="3430" name="Google Shape;3430;p319"/>
          <p:cNvSpPr txBox="1"/>
          <p:nvPr/>
        </p:nvSpPr>
        <p:spPr>
          <a:xfrm>
            <a:off x="6787223" y="4333800"/>
            <a:ext cx="19422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Source </a:t>
            </a:r>
            <a:endParaRPr sz="1200">
              <a:solidFill>
                <a:schemeClr val="lt2"/>
              </a:solidFill>
            </a:endParaRPr>
          </a:p>
          <a:p>
            <a:pPr indent="0" lvl="0" marL="0" rtl="0" algn="l">
              <a:spcBef>
                <a:spcPts val="0"/>
              </a:spcBef>
              <a:spcAft>
                <a:spcPts val="0"/>
              </a:spcAft>
              <a:buNone/>
            </a:pPr>
            <a:r>
              <a:rPr lang="en" sz="1200">
                <a:solidFill>
                  <a:schemeClr val="lt2"/>
                </a:solidFill>
              </a:rPr>
              <a:t>(Disk SSD/HDD)</a:t>
            </a:r>
            <a:endParaRPr sz="1200">
              <a:solidFill>
                <a:schemeClr val="lt2"/>
              </a:solidFill>
            </a:endParaRPr>
          </a:p>
        </p:txBody>
      </p:sp>
      <p:cxnSp>
        <p:nvCxnSpPr>
          <p:cNvPr id="3431" name="Google Shape;3431;p319"/>
          <p:cNvCxnSpPr/>
          <p:nvPr/>
        </p:nvCxnSpPr>
        <p:spPr>
          <a:xfrm flipH="1">
            <a:off x="2838200" y="4610671"/>
            <a:ext cx="2457600" cy="13800"/>
          </a:xfrm>
          <a:prstGeom prst="straightConnector1">
            <a:avLst/>
          </a:prstGeom>
          <a:noFill/>
          <a:ln cap="flat" cmpd="sng" w="9525">
            <a:solidFill>
              <a:schemeClr val="dk2"/>
            </a:solidFill>
            <a:prstDash val="solid"/>
            <a:round/>
            <a:headEnd len="med" w="med" type="triangle"/>
            <a:tailEnd len="med" w="med" type="none"/>
          </a:ln>
        </p:spPr>
      </p:cxnSp>
      <p:sp>
        <p:nvSpPr>
          <p:cNvPr id="3432" name="Google Shape;3432;p319"/>
          <p:cNvSpPr/>
          <p:nvPr/>
        </p:nvSpPr>
        <p:spPr>
          <a:xfrm>
            <a:off x="3357400" y="2446520"/>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3" name="Google Shape;3433;p319"/>
          <p:cNvSpPr/>
          <p:nvPr/>
        </p:nvSpPr>
        <p:spPr>
          <a:xfrm>
            <a:off x="3142850" y="2443150"/>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4" name="Google Shape;3434;p319"/>
          <p:cNvSpPr/>
          <p:nvPr/>
        </p:nvSpPr>
        <p:spPr>
          <a:xfrm>
            <a:off x="2942145" y="2446520"/>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5" name="Google Shape;3435;p319"/>
          <p:cNvSpPr/>
          <p:nvPr/>
        </p:nvSpPr>
        <p:spPr>
          <a:xfrm>
            <a:off x="2238975" y="2443138"/>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6" name="Google Shape;3436;p319"/>
          <p:cNvSpPr/>
          <p:nvPr/>
        </p:nvSpPr>
        <p:spPr>
          <a:xfrm>
            <a:off x="2197525" y="3476688"/>
            <a:ext cx="159300" cy="131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7" name="Google Shape;3437;p319"/>
          <p:cNvSpPr/>
          <p:nvPr/>
        </p:nvSpPr>
        <p:spPr>
          <a:xfrm>
            <a:off x="2356813" y="3476688"/>
            <a:ext cx="159300" cy="131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8" name="Google Shape;3438;p319"/>
          <p:cNvSpPr/>
          <p:nvPr/>
        </p:nvSpPr>
        <p:spPr>
          <a:xfrm>
            <a:off x="4831913" y="3462839"/>
            <a:ext cx="159300" cy="131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9" name="Google Shape;3439;p319"/>
          <p:cNvSpPr/>
          <p:nvPr/>
        </p:nvSpPr>
        <p:spPr>
          <a:xfrm>
            <a:off x="5032763" y="3464700"/>
            <a:ext cx="159300" cy="131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40" name="Google Shape;3440;p319"/>
          <p:cNvSpPr/>
          <p:nvPr/>
        </p:nvSpPr>
        <p:spPr>
          <a:xfrm>
            <a:off x="5593588" y="3492610"/>
            <a:ext cx="159300" cy="131400"/>
          </a:xfrm>
          <a:prstGeom prst="rect">
            <a:avLst/>
          </a:prstGeom>
          <a:solidFill>
            <a:srgbClr val="9CDCF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41" name="Google Shape;3441;p319"/>
          <p:cNvSpPr/>
          <p:nvPr/>
        </p:nvSpPr>
        <p:spPr>
          <a:xfrm>
            <a:off x="2838188" y="3476677"/>
            <a:ext cx="159300" cy="131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42" name="Google Shape;3442;p319"/>
          <p:cNvSpPr/>
          <p:nvPr/>
        </p:nvSpPr>
        <p:spPr>
          <a:xfrm>
            <a:off x="2197525" y="4409988"/>
            <a:ext cx="159300" cy="131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43" name="Google Shape;3443;p319"/>
          <p:cNvSpPr/>
          <p:nvPr/>
        </p:nvSpPr>
        <p:spPr>
          <a:xfrm>
            <a:off x="2356813" y="4409988"/>
            <a:ext cx="159300" cy="131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44" name="Google Shape;3444;p319"/>
          <p:cNvSpPr/>
          <p:nvPr/>
        </p:nvSpPr>
        <p:spPr>
          <a:xfrm>
            <a:off x="5592550" y="4410010"/>
            <a:ext cx="159300" cy="131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45" name="Google Shape;3445;p319"/>
          <p:cNvSpPr/>
          <p:nvPr/>
        </p:nvSpPr>
        <p:spPr>
          <a:xfrm>
            <a:off x="5032763" y="4427033"/>
            <a:ext cx="159300" cy="131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9" name="Shape 3449"/>
        <p:cNvGrpSpPr/>
        <p:nvPr/>
      </p:nvGrpSpPr>
      <p:grpSpPr>
        <a:xfrm>
          <a:off x="0" y="0"/>
          <a:ext cx="0" cy="0"/>
          <a:chOff x="0" y="0"/>
          <a:chExt cx="0" cy="0"/>
        </a:xfrm>
      </p:grpSpPr>
      <p:sp>
        <p:nvSpPr>
          <p:cNvPr id="3450" name="Google Shape;3450;p3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Streams</a:t>
            </a:r>
            <a:endParaRPr/>
          </a:p>
        </p:txBody>
      </p:sp>
      <p:sp>
        <p:nvSpPr>
          <p:cNvPr id="3451" name="Google Shape;3451;p320"/>
          <p:cNvSpPr txBox="1"/>
          <p:nvPr>
            <p:ph idx="1" type="body"/>
          </p:nvPr>
        </p:nvSpPr>
        <p:spPr>
          <a:xfrm>
            <a:off x="249375" y="1059150"/>
            <a:ext cx="8520600" cy="16476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Consumer can’t process reads fast enough</a:t>
            </a:r>
            <a:endParaRPr/>
          </a:p>
          <a:p>
            <a:pPr indent="-334327" lvl="0" marL="457200" rtl="0" algn="l">
              <a:spcBef>
                <a:spcPts val="0"/>
              </a:spcBef>
              <a:spcAft>
                <a:spcPts val="0"/>
              </a:spcAft>
              <a:buSzPct val="100000"/>
              <a:buChar char="●"/>
            </a:pPr>
            <a:r>
              <a:rPr lang="en"/>
              <a:t>Source can’t handle writes fast enough</a:t>
            </a:r>
            <a:endParaRPr/>
          </a:p>
          <a:p>
            <a:pPr indent="-334327" lvl="0" marL="457200" rtl="0" algn="l">
              <a:spcBef>
                <a:spcPts val="0"/>
              </a:spcBef>
              <a:spcAft>
                <a:spcPts val="0"/>
              </a:spcAft>
              <a:buSzPct val="100000"/>
              <a:buChar char="●"/>
            </a:pPr>
            <a:r>
              <a:rPr lang="en"/>
              <a:t>Need a backoff or control mechanism</a:t>
            </a:r>
            <a:endParaRPr/>
          </a:p>
          <a:p>
            <a:pPr indent="-334327" lvl="0" marL="457200" rtl="0" algn="l">
              <a:spcBef>
                <a:spcPts val="0"/>
              </a:spcBef>
              <a:spcAft>
                <a:spcPts val="0"/>
              </a:spcAft>
              <a:buSzPct val="100000"/>
              <a:buChar char="●"/>
            </a:pPr>
            <a:r>
              <a:rPr lang="en"/>
              <a:t>TCP has flow control, OS Kernel has page cache</a:t>
            </a:r>
            <a:endParaRPr/>
          </a:p>
          <a:p>
            <a:pPr indent="-334327" lvl="0" marL="457200" rtl="0" algn="l">
              <a:spcBef>
                <a:spcPts val="0"/>
              </a:spcBef>
              <a:spcAft>
                <a:spcPts val="0"/>
              </a:spcAft>
              <a:buSzPct val="100000"/>
              <a:buChar char="●"/>
            </a:pPr>
            <a:r>
              <a:rPr lang="en"/>
              <a:t>Node Invented an application level abstraction called stream</a:t>
            </a:r>
            <a:endParaRPr/>
          </a:p>
          <a:p>
            <a:pPr indent="-334327" lvl="0" marL="457200" rtl="0" algn="l">
              <a:spcBef>
                <a:spcPts val="0"/>
              </a:spcBef>
              <a:spcAft>
                <a:spcPts val="0"/>
              </a:spcAft>
              <a:buSzPct val="100000"/>
              <a:buChar char="●"/>
            </a:pPr>
            <a:r>
              <a:rPr lang="en"/>
              <a:t>Kafka solved it with long polling</a:t>
            </a:r>
            <a:endParaRPr/>
          </a:p>
        </p:txBody>
      </p:sp>
      <p:pic>
        <p:nvPicPr>
          <p:cNvPr id="3452" name="Google Shape;3452;p320"/>
          <p:cNvPicPr preferRelativeResize="0"/>
          <p:nvPr/>
        </p:nvPicPr>
        <p:blipFill>
          <a:blip r:embed="rId3">
            <a:alphaModFix/>
          </a:blip>
          <a:stretch>
            <a:fillRect/>
          </a:stretch>
        </p:blipFill>
        <p:spPr>
          <a:xfrm>
            <a:off x="1695625" y="3135750"/>
            <a:ext cx="543351" cy="543370"/>
          </a:xfrm>
          <a:prstGeom prst="rect">
            <a:avLst/>
          </a:prstGeom>
          <a:noFill/>
          <a:ln>
            <a:noFill/>
          </a:ln>
        </p:spPr>
      </p:pic>
      <p:sp>
        <p:nvSpPr>
          <p:cNvPr id="3453" name="Google Shape;3453;p320"/>
          <p:cNvSpPr/>
          <p:nvPr/>
        </p:nvSpPr>
        <p:spPr>
          <a:xfrm rot="-5400000">
            <a:off x="3887288" y="1982125"/>
            <a:ext cx="273600" cy="28506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454" name="Google Shape;3454;p320"/>
          <p:cNvPicPr preferRelativeResize="0"/>
          <p:nvPr/>
        </p:nvPicPr>
        <p:blipFill rotWithShape="1">
          <a:blip r:embed="rId4">
            <a:alphaModFix/>
          </a:blip>
          <a:srcRect b="0" l="28708" r="27063" t="0"/>
          <a:stretch/>
        </p:blipFill>
        <p:spPr>
          <a:xfrm>
            <a:off x="5895025" y="4193850"/>
            <a:ext cx="543348" cy="691033"/>
          </a:xfrm>
          <a:prstGeom prst="rect">
            <a:avLst/>
          </a:prstGeom>
          <a:noFill/>
          <a:ln>
            <a:noFill/>
          </a:ln>
        </p:spPr>
      </p:pic>
      <p:pic>
        <p:nvPicPr>
          <p:cNvPr id="3455" name="Google Shape;3455;p320"/>
          <p:cNvPicPr preferRelativeResize="0"/>
          <p:nvPr/>
        </p:nvPicPr>
        <p:blipFill rotWithShape="1">
          <a:blip r:embed="rId5">
            <a:alphaModFix/>
          </a:blip>
          <a:srcRect b="38801" l="62958" r="0" t="3842"/>
          <a:stretch/>
        </p:blipFill>
        <p:spPr>
          <a:xfrm>
            <a:off x="5809200" y="2993038"/>
            <a:ext cx="867600" cy="755649"/>
          </a:xfrm>
          <a:prstGeom prst="rect">
            <a:avLst/>
          </a:prstGeom>
          <a:noFill/>
          <a:ln>
            <a:noFill/>
          </a:ln>
        </p:spPr>
      </p:pic>
      <p:sp>
        <p:nvSpPr>
          <p:cNvPr id="3456" name="Google Shape;3456;p320"/>
          <p:cNvSpPr txBox="1"/>
          <p:nvPr/>
        </p:nvSpPr>
        <p:spPr>
          <a:xfrm>
            <a:off x="541200" y="3201875"/>
            <a:ext cx="983100" cy="6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Consumer </a:t>
            </a:r>
            <a:endParaRPr sz="1200">
              <a:solidFill>
                <a:schemeClr val="lt2"/>
              </a:solidFill>
            </a:endParaRPr>
          </a:p>
          <a:p>
            <a:pPr indent="0" lvl="0" marL="0" rtl="0" algn="l">
              <a:spcBef>
                <a:spcPts val="0"/>
              </a:spcBef>
              <a:spcAft>
                <a:spcPts val="0"/>
              </a:spcAft>
              <a:buNone/>
            </a:pPr>
            <a:r>
              <a:rPr lang="en" sz="1200">
                <a:solidFill>
                  <a:schemeClr val="lt2"/>
                </a:solidFill>
              </a:rPr>
              <a:t>(Reading)</a:t>
            </a:r>
            <a:endParaRPr sz="1200">
              <a:solidFill>
                <a:schemeClr val="lt2"/>
              </a:solidFill>
            </a:endParaRPr>
          </a:p>
          <a:p>
            <a:pPr indent="0" lvl="0" marL="0" rtl="0" algn="l">
              <a:spcBef>
                <a:spcPts val="0"/>
              </a:spcBef>
              <a:spcAft>
                <a:spcPts val="0"/>
              </a:spcAft>
              <a:buNone/>
            </a:pPr>
            <a:r>
              <a:rPr lang="en" sz="1200">
                <a:solidFill>
                  <a:srgbClr val="DF3079"/>
                </a:solidFill>
              </a:rPr>
              <a:t>Slow reads</a:t>
            </a:r>
            <a:endParaRPr sz="1200">
              <a:solidFill>
                <a:srgbClr val="DF3079"/>
              </a:solidFill>
            </a:endParaRPr>
          </a:p>
        </p:txBody>
      </p:sp>
      <p:sp>
        <p:nvSpPr>
          <p:cNvPr id="3457" name="Google Shape;3457;p320"/>
          <p:cNvSpPr txBox="1"/>
          <p:nvPr/>
        </p:nvSpPr>
        <p:spPr>
          <a:xfrm>
            <a:off x="6787225" y="3201875"/>
            <a:ext cx="1942200" cy="8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Source </a:t>
            </a:r>
            <a:endParaRPr sz="1200">
              <a:solidFill>
                <a:schemeClr val="lt2"/>
              </a:solidFill>
            </a:endParaRPr>
          </a:p>
          <a:p>
            <a:pPr indent="0" lvl="0" marL="0" rtl="0" algn="l">
              <a:spcBef>
                <a:spcPts val="0"/>
              </a:spcBef>
              <a:spcAft>
                <a:spcPts val="0"/>
              </a:spcAft>
              <a:buNone/>
            </a:pPr>
            <a:r>
              <a:rPr lang="en" sz="1200">
                <a:solidFill>
                  <a:schemeClr val="lt2"/>
                </a:solidFill>
              </a:rPr>
              <a:t>(network connection)</a:t>
            </a:r>
            <a:endParaRPr sz="1200">
              <a:solidFill>
                <a:schemeClr val="lt2"/>
              </a:solidFill>
            </a:endParaRPr>
          </a:p>
          <a:p>
            <a:pPr indent="0" lvl="0" marL="0" rtl="0" algn="l">
              <a:spcBef>
                <a:spcPts val="0"/>
              </a:spcBef>
              <a:spcAft>
                <a:spcPts val="0"/>
              </a:spcAft>
              <a:buNone/>
            </a:pPr>
            <a:r>
              <a:rPr lang="en" sz="1200">
                <a:solidFill>
                  <a:srgbClr val="DF3079"/>
                </a:solidFill>
              </a:rPr>
              <a:t>remote does too many writes too fast</a:t>
            </a:r>
            <a:endParaRPr sz="1200">
              <a:solidFill>
                <a:srgbClr val="DF3079"/>
              </a:solidFill>
            </a:endParaRPr>
          </a:p>
        </p:txBody>
      </p:sp>
      <p:cxnSp>
        <p:nvCxnSpPr>
          <p:cNvPr id="3458" name="Google Shape;3458;p320"/>
          <p:cNvCxnSpPr/>
          <p:nvPr/>
        </p:nvCxnSpPr>
        <p:spPr>
          <a:xfrm flipH="1">
            <a:off x="2838200" y="3451056"/>
            <a:ext cx="2457600" cy="13800"/>
          </a:xfrm>
          <a:prstGeom prst="straightConnector1">
            <a:avLst/>
          </a:prstGeom>
          <a:noFill/>
          <a:ln cap="flat" cmpd="sng" w="9525">
            <a:solidFill>
              <a:schemeClr val="dk2"/>
            </a:solidFill>
            <a:prstDash val="solid"/>
            <a:round/>
            <a:headEnd len="med" w="med" type="none"/>
            <a:tailEnd len="med" w="med" type="triangle"/>
          </a:ln>
        </p:spPr>
      </p:cxnSp>
      <p:pic>
        <p:nvPicPr>
          <p:cNvPr id="3459" name="Google Shape;3459;p320"/>
          <p:cNvPicPr preferRelativeResize="0"/>
          <p:nvPr/>
        </p:nvPicPr>
        <p:blipFill>
          <a:blip r:embed="rId3">
            <a:alphaModFix/>
          </a:blip>
          <a:stretch>
            <a:fillRect/>
          </a:stretch>
        </p:blipFill>
        <p:spPr>
          <a:xfrm>
            <a:off x="1695625" y="4267675"/>
            <a:ext cx="543351" cy="543370"/>
          </a:xfrm>
          <a:prstGeom prst="rect">
            <a:avLst/>
          </a:prstGeom>
          <a:noFill/>
          <a:ln>
            <a:noFill/>
          </a:ln>
        </p:spPr>
      </p:pic>
      <p:sp>
        <p:nvSpPr>
          <p:cNvPr id="3460" name="Google Shape;3460;p320"/>
          <p:cNvSpPr/>
          <p:nvPr/>
        </p:nvSpPr>
        <p:spPr>
          <a:xfrm rot="-5400000">
            <a:off x="3887288" y="3114050"/>
            <a:ext cx="273600" cy="28506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1" name="Google Shape;3461;p320"/>
          <p:cNvSpPr txBox="1"/>
          <p:nvPr/>
        </p:nvSpPr>
        <p:spPr>
          <a:xfrm>
            <a:off x="541200" y="4333800"/>
            <a:ext cx="983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Consumer </a:t>
            </a:r>
            <a:endParaRPr sz="1200">
              <a:solidFill>
                <a:schemeClr val="lt2"/>
              </a:solidFill>
            </a:endParaRPr>
          </a:p>
          <a:p>
            <a:pPr indent="0" lvl="0" marL="0" rtl="0" algn="l">
              <a:spcBef>
                <a:spcPts val="0"/>
              </a:spcBef>
              <a:spcAft>
                <a:spcPts val="0"/>
              </a:spcAft>
              <a:buNone/>
            </a:pPr>
            <a:r>
              <a:rPr lang="en" sz="1200">
                <a:solidFill>
                  <a:schemeClr val="lt2"/>
                </a:solidFill>
              </a:rPr>
              <a:t>(Writing)</a:t>
            </a:r>
            <a:endParaRPr sz="1200">
              <a:solidFill>
                <a:schemeClr val="lt2"/>
              </a:solidFill>
            </a:endParaRPr>
          </a:p>
          <a:p>
            <a:pPr indent="0" lvl="0" marL="0" rtl="0" algn="l">
              <a:spcBef>
                <a:spcPts val="0"/>
              </a:spcBef>
              <a:spcAft>
                <a:spcPts val="0"/>
              </a:spcAft>
              <a:buNone/>
            </a:pPr>
            <a:r>
              <a:rPr lang="en" sz="1200">
                <a:solidFill>
                  <a:srgbClr val="DF3079"/>
                </a:solidFill>
              </a:rPr>
              <a:t>Fast writes</a:t>
            </a:r>
            <a:endParaRPr sz="1200">
              <a:solidFill>
                <a:srgbClr val="DF3079"/>
              </a:solidFill>
            </a:endParaRPr>
          </a:p>
        </p:txBody>
      </p:sp>
      <p:sp>
        <p:nvSpPr>
          <p:cNvPr id="3462" name="Google Shape;3462;p320"/>
          <p:cNvSpPr txBox="1"/>
          <p:nvPr/>
        </p:nvSpPr>
        <p:spPr>
          <a:xfrm>
            <a:off x="6787225" y="4333800"/>
            <a:ext cx="1942200" cy="8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Source </a:t>
            </a:r>
            <a:endParaRPr sz="1200">
              <a:solidFill>
                <a:schemeClr val="lt2"/>
              </a:solidFill>
            </a:endParaRPr>
          </a:p>
          <a:p>
            <a:pPr indent="0" lvl="0" marL="0" rtl="0" algn="l">
              <a:spcBef>
                <a:spcPts val="0"/>
              </a:spcBef>
              <a:spcAft>
                <a:spcPts val="0"/>
              </a:spcAft>
              <a:buNone/>
            </a:pPr>
            <a:r>
              <a:rPr lang="en" sz="1200">
                <a:solidFill>
                  <a:schemeClr val="lt2"/>
                </a:solidFill>
              </a:rPr>
              <a:t>(Disk SSD/HDD)</a:t>
            </a:r>
            <a:endParaRPr sz="1200">
              <a:solidFill>
                <a:schemeClr val="lt2"/>
              </a:solidFill>
            </a:endParaRPr>
          </a:p>
          <a:p>
            <a:pPr indent="0" lvl="0" marL="0" rtl="0" algn="l">
              <a:spcBef>
                <a:spcPts val="0"/>
              </a:spcBef>
              <a:spcAft>
                <a:spcPts val="0"/>
              </a:spcAft>
              <a:buNone/>
            </a:pPr>
            <a:r>
              <a:rPr lang="en" sz="1200">
                <a:solidFill>
                  <a:srgbClr val="DF3079"/>
                </a:solidFill>
              </a:rPr>
              <a:t>(Too many writes)</a:t>
            </a:r>
            <a:endParaRPr sz="1200">
              <a:solidFill>
                <a:srgbClr val="DF3079"/>
              </a:solidFill>
            </a:endParaRPr>
          </a:p>
        </p:txBody>
      </p:sp>
      <p:cxnSp>
        <p:nvCxnSpPr>
          <p:cNvPr id="3463" name="Google Shape;3463;p320"/>
          <p:cNvCxnSpPr/>
          <p:nvPr/>
        </p:nvCxnSpPr>
        <p:spPr>
          <a:xfrm flipH="1">
            <a:off x="2838200" y="4610671"/>
            <a:ext cx="2457600" cy="13800"/>
          </a:xfrm>
          <a:prstGeom prst="straightConnector1">
            <a:avLst/>
          </a:prstGeom>
          <a:noFill/>
          <a:ln cap="flat" cmpd="sng" w="9525">
            <a:solidFill>
              <a:schemeClr val="dk2"/>
            </a:solidFill>
            <a:prstDash val="solid"/>
            <a:round/>
            <a:headEnd len="med" w="med" type="triangle"/>
            <a:tailEnd len="med" w="med" type="none"/>
          </a:ln>
        </p:spPr>
      </p:cxnSp>
      <p:sp>
        <p:nvSpPr>
          <p:cNvPr id="3464" name="Google Shape;3464;p320"/>
          <p:cNvSpPr/>
          <p:nvPr/>
        </p:nvSpPr>
        <p:spPr>
          <a:xfrm>
            <a:off x="3357400" y="3308520"/>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5" name="Google Shape;3465;p320"/>
          <p:cNvSpPr/>
          <p:nvPr/>
        </p:nvSpPr>
        <p:spPr>
          <a:xfrm>
            <a:off x="3142850" y="3305150"/>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6" name="Google Shape;3466;p320"/>
          <p:cNvSpPr/>
          <p:nvPr/>
        </p:nvSpPr>
        <p:spPr>
          <a:xfrm>
            <a:off x="2942145" y="3308520"/>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7" name="Google Shape;3467;p320"/>
          <p:cNvSpPr/>
          <p:nvPr/>
        </p:nvSpPr>
        <p:spPr>
          <a:xfrm>
            <a:off x="2225130" y="3305138"/>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8" name="Google Shape;3468;p320"/>
          <p:cNvSpPr/>
          <p:nvPr/>
        </p:nvSpPr>
        <p:spPr>
          <a:xfrm>
            <a:off x="2197525" y="4409988"/>
            <a:ext cx="159300" cy="131400"/>
          </a:xfrm>
          <a:prstGeom prst="rect">
            <a:avLst/>
          </a:prstGeom>
          <a:solidFill>
            <a:srgbClr val="DF30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9" name="Google Shape;3469;p320"/>
          <p:cNvSpPr/>
          <p:nvPr/>
        </p:nvSpPr>
        <p:spPr>
          <a:xfrm>
            <a:off x="2356813" y="4409988"/>
            <a:ext cx="159300" cy="131400"/>
          </a:xfrm>
          <a:prstGeom prst="rect">
            <a:avLst/>
          </a:prstGeom>
          <a:solidFill>
            <a:srgbClr val="DF30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70" name="Google Shape;3470;p320"/>
          <p:cNvSpPr/>
          <p:nvPr/>
        </p:nvSpPr>
        <p:spPr>
          <a:xfrm>
            <a:off x="5592550" y="4410010"/>
            <a:ext cx="159300" cy="131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71" name="Google Shape;3471;p320"/>
          <p:cNvSpPr/>
          <p:nvPr/>
        </p:nvSpPr>
        <p:spPr>
          <a:xfrm>
            <a:off x="3565027" y="3305754"/>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72" name="Google Shape;3472;p320"/>
          <p:cNvSpPr/>
          <p:nvPr/>
        </p:nvSpPr>
        <p:spPr>
          <a:xfrm>
            <a:off x="2225130" y="3457538"/>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73" name="Google Shape;3473;p320"/>
          <p:cNvSpPr/>
          <p:nvPr/>
        </p:nvSpPr>
        <p:spPr>
          <a:xfrm>
            <a:off x="2398298" y="3305138"/>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74" name="Google Shape;3474;p320"/>
          <p:cNvSpPr/>
          <p:nvPr/>
        </p:nvSpPr>
        <p:spPr>
          <a:xfrm>
            <a:off x="2398298" y="3457538"/>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75" name="Google Shape;3475;p320"/>
          <p:cNvSpPr/>
          <p:nvPr/>
        </p:nvSpPr>
        <p:spPr>
          <a:xfrm>
            <a:off x="4176463" y="3304757"/>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76" name="Google Shape;3476;p320"/>
          <p:cNvSpPr/>
          <p:nvPr/>
        </p:nvSpPr>
        <p:spPr>
          <a:xfrm>
            <a:off x="3961913" y="3301388"/>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77" name="Google Shape;3477;p320"/>
          <p:cNvSpPr/>
          <p:nvPr/>
        </p:nvSpPr>
        <p:spPr>
          <a:xfrm>
            <a:off x="3761208" y="3304757"/>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78" name="Google Shape;3478;p320"/>
          <p:cNvSpPr/>
          <p:nvPr/>
        </p:nvSpPr>
        <p:spPr>
          <a:xfrm>
            <a:off x="4377167" y="3301992"/>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79" name="Google Shape;3479;p320"/>
          <p:cNvSpPr/>
          <p:nvPr/>
        </p:nvSpPr>
        <p:spPr>
          <a:xfrm>
            <a:off x="4985913" y="3300995"/>
            <a:ext cx="159300" cy="131400"/>
          </a:xfrm>
          <a:prstGeom prst="rect">
            <a:avLst/>
          </a:prstGeom>
          <a:solidFill>
            <a:srgbClr val="DF30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80" name="Google Shape;3480;p320"/>
          <p:cNvSpPr/>
          <p:nvPr/>
        </p:nvSpPr>
        <p:spPr>
          <a:xfrm>
            <a:off x="4771363" y="3297625"/>
            <a:ext cx="159300" cy="131400"/>
          </a:xfrm>
          <a:prstGeom prst="rect">
            <a:avLst/>
          </a:prstGeom>
          <a:solidFill>
            <a:srgbClr val="DF30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81" name="Google Shape;3481;p320"/>
          <p:cNvSpPr/>
          <p:nvPr/>
        </p:nvSpPr>
        <p:spPr>
          <a:xfrm>
            <a:off x="4570658" y="3300995"/>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82" name="Google Shape;3482;p320"/>
          <p:cNvSpPr/>
          <p:nvPr/>
        </p:nvSpPr>
        <p:spPr>
          <a:xfrm>
            <a:off x="5214308" y="3298229"/>
            <a:ext cx="159300" cy="131400"/>
          </a:xfrm>
          <a:prstGeom prst="rect">
            <a:avLst/>
          </a:prstGeom>
          <a:solidFill>
            <a:srgbClr val="DF30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83" name="Google Shape;3483;p320"/>
          <p:cNvSpPr/>
          <p:nvPr/>
        </p:nvSpPr>
        <p:spPr>
          <a:xfrm>
            <a:off x="5511758" y="3297629"/>
            <a:ext cx="159300" cy="131400"/>
          </a:xfrm>
          <a:prstGeom prst="rect">
            <a:avLst/>
          </a:prstGeom>
          <a:solidFill>
            <a:srgbClr val="DF30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84" name="Google Shape;3484;p320"/>
          <p:cNvSpPr/>
          <p:nvPr/>
        </p:nvSpPr>
        <p:spPr>
          <a:xfrm>
            <a:off x="5511376" y="3457554"/>
            <a:ext cx="159300" cy="131400"/>
          </a:xfrm>
          <a:prstGeom prst="rect">
            <a:avLst/>
          </a:prstGeom>
          <a:solidFill>
            <a:srgbClr val="DF30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85" name="Google Shape;3485;p320"/>
          <p:cNvSpPr/>
          <p:nvPr/>
        </p:nvSpPr>
        <p:spPr>
          <a:xfrm>
            <a:off x="3223625" y="4420795"/>
            <a:ext cx="159300" cy="131400"/>
          </a:xfrm>
          <a:prstGeom prst="rect">
            <a:avLst/>
          </a:prstGeom>
          <a:solidFill>
            <a:srgbClr val="DF30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86" name="Google Shape;3486;p320"/>
          <p:cNvSpPr/>
          <p:nvPr/>
        </p:nvSpPr>
        <p:spPr>
          <a:xfrm>
            <a:off x="3009075" y="4417425"/>
            <a:ext cx="159300" cy="131400"/>
          </a:xfrm>
          <a:prstGeom prst="rect">
            <a:avLst/>
          </a:prstGeom>
          <a:solidFill>
            <a:srgbClr val="DF30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87" name="Google Shape;3487;p320"/>
          <p:cNvSpPr/>
          <p:nvPr/>
        </p:nvSpPr>
        <p:spPr>
          <a:xfrm>
            <a:off x="2808370" y="4420795"/>
            <a:ext cx="159300" cy="131400"/>
          </a:xfrm>
          <a:prstGeom prst="rect">
            <a:avLst/>
          </a:prstGeom>
          <a:solidFill>
            <a:srgbClr val="DF30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88" name="Google Shape;3488;p320"/>
          <p:cNvSpPr/>
          <p:nvPr/>
        </p:nvSpPr>
        <p:spPr>
          <a:xfrm>
            <a:off x="3431252" y="4418029"/>
            <a:ext cx="159300" cy="131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89" name="Google Shape;3489;p320"/>
          <p:cNvSpPr/>
          <p:nvPr/>
        </p:nvSpPr>
        <p:spPr>
          <a:xfrm>
            <a:off x="4042688" y="4417032"/>
            <a:ext cx="159300" cy="131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0" name="Google Shape;3490;p320"/>
          <p:cNvSpPr/>
          <p:nvPr/>
        </p:nvSpPr>
        <p:spPr>
          <a:xfrm>
            <a:off x="3828138" y="4413663"/>
            <a:ext cx="159300" cy="131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1" name="Google Shape;3491;p320"/>
          <p:cNvSpPr/>
          <p:nvPr/>
        </p:nvSpPr>
        <p:spPr>
          <a:xfrm>
            <a:off x="3627433" y="4417032"/>
            <a:ext cx="159300" cy="131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2" name="Google Shape;3492;p320"/>
          <p:cNvSpPr/>
          <p:nvPr/>
        </p:nvSpPr>
        <p:spPr>
          <a:xfrm>
            <a:off x="4243392" y="4414267"/>
            <a:ext cx="159300" cy="131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3" name="Google Shape;3493;p320"/>
          <p:cNvSpPr/>
          <p:nvPr/>
        </p:nvSpPr>
        <p:spPr>
          <a:xfrm>
            <a:off x="4852138" y="4413270"/>
            <a:ext cx="159300" cy="131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4" name="Google Shape;3494;p320"/>
          <p:cNvSpPr/>
          <p:nvPr/>
        </p:nvSpPr>
        <p:spPr>
          <a:xfrm>
            <a:off x="4637588" y="4409900"/>
            <a:ext cx="159300" cy="131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5" name="Google Shape;3495;p320"/>
          <p:cNvSpPr/>
          <p:nvPr/>
        </p:nvSpPr>
        <p:spPr>
          <a:xfrm>
            <a:off x="4436883" y="4413270"/>
            <a:ext cx="159300" cy="131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6" name="Google Shape;3496;p320"/>
          <p:cNvSpPr/>
          <p:nvPr/>
        </p:nvSpPr>
        <p:spPr>
          <a:xfrm>
            <a:off x="5080533" y="4410504"/>
            <a:ext cx="159300" cy="131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7" name="Google Shape;3497;p320"/>
          <p:cNvSpPr/>
          <p:nvPr/>
        </p:nvSpPr>
        <p:spPr>
          <a:xfrm>
            <a:off x="5744950" y="4562410"/>
            <a:ext cx="159300" cy="131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8" name="Google Shape;3498;p320"/>
          <p:cNvSpPr/>
          <p:nvPr/>
        </p:nvSpPr>
        <p:spPr>
          <a:xfrm>
            <a:off x="5592563" y="4562410"/>
            <a:ext cx="159300" cy="131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9" name="Google Shape;3499;p320"/>
          <p:cNvSpPr/>
          <p:nvPr/>
        </p:nvSpPr>
        <p:spPr>
          <a:xfrm>
            <a:off x="5751875" y="4410010"/>
            <a:ext cx="159300" cy="131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3" name="Shape 3503"/>
        <p:cNvGrpSpPr/>
        <p:nvPr/>
      </p:nvGrpSpPr>
      <p:grpSpPr>
        <a:xfrm>
          <a:off x="0" y="0"/>
          <a:ext cx="0" cy="0"/>
          <a:chOff x="0" y="0"/>
          <a:chExt cx="0" cy="0"/>
        </a:xfrm>
      </p:grpSpPr>
      <p:sp>
        <p:nvSpPr>
          <p:cNvPr id="3504" name="Google Shape;3504;p3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Node Streams</a:t>
            </a:r>
            <a:endParaRPr/>
          </a:p>
        </p:txBody>
      </p:sp>
      <p:sp>
        <p:nvSpPr>
          <p:cNvPr id="3505" name="Google Shape;3505;p321"/>
          <p:cNvSpPr txBox="1"/>
          <p:nvPr>
            <p:ph idx="1" type="body"/>
          </p:nvPr>
        </p:nvSpPr>
        <p:spPr>
          <a:xfrm>
            <a:off x="311700" y="1152475"/>
            <a:ext cx="8520600" cy="1808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Readable Stream</a:t>
            </a:r>
            <a:endParaRPr/>
          </a:p>
          <a:p>
            <a:pPr indent="-317500" lvl="1" marL="914400" rtl="0" algn="l">
              <a:spcBef>
                <a:spcPts val="0"/>
              </a:spcBef>
              <a:spcAft>
                <a:spcPts val="0"/>
              </a:spcAft>
              <a:buSzPts val="1400"/>
              <a:buChar char="○"/>
            </a:pPr>
            <a:r>
              <a:rPr lang="en"/>
              <a:t>Reads from a underlying source</a:t>
            </a:r>
            <a:endParaRPr/>
          </a:p>
          <a:p>
            <a:pPr indent="-317500" lvl="1" marL="914400" rtl="0" algn="l">
              <a:spcBef>
                <a:spcPts val="0"/>
              </a:spcBef>
              <a:spcAft>
                <a:spcPts val="0"/>
              </a:spcAft>
              <a:buSzPts val="1400"/>
              <a:buChar char="○"/>
            </a:pPr>
            <a:r>
              <a:rPr lang="en"/>
              <a:t>Connection / Disk / request</a:t>
            </a:r>
            <a:endParaRPr/>
          </a:p>
          <a:p>
            <a:pPr indent="-342900" lvl="0" marL="457200" rtl="0" algn="l">
              <a:spcBef>
                <a:spcPts val="0"/>
              </a:spcBef>
              <a:spcAft>
                <a:spcPts val="0"/>
              </a:spcAft>
              <a:buSzPts val="1800"/>
              <a:buChar char="●"/>
            </a:pPr>
            <a:r>
              <a:rPr lang="en"/>
              <a:t>Writable Stream</a:t>
            </a:r>
            <a:endParaRPr/>
          </a:p>
          <a:p>
            <a:pPr indent="-317500" lvl="1" marL="914400" rtl="0" algn="l">
              <a:spcBef>
                <a:spcPts val="0"/>
              </a:spcBef>
              <a:spcAft>
                <a:spcPts val="0"/>
              </a:spcAft>
              <a:buSzPts val="1400"/>
              <a:buChar char="○"/>
            </a:pPr>
            <a:r>
              <a:rPr lang="en"/>
              <a:t>Writes to an underlying source</a:t>
            </a:r>
            <a:endParaRPr/>
          </a:p>
          <a:p>
            <a:pPr indent="-317500" lvl="1" marL="914400" rtl="0" algn="l">
              <a:spcBef>
                <a:spcPts val="0"/>
              </a:spcBef>
              <a:spcAft>
                <a:spcPts val="0"/>
              </a:spcAft>
              <a:buSzPts val="1400"/>
              <a:buChar char="○"/>
            </a:pPr>
            <a:r>
              <a:rPr lang="en"/>
              <a:t>Disk / connection / response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43"/>
          <p:cNvPicPr preferRelativeResize="0"/>
          <p:nvPr/>
        </p:nvPicPr>
        <p:blipFill>
          <a:blip r:embed="rId3">
            <a:alphaModFix/>
          </a:blip>
          <a:stretch>
            <a:fillRect/>
          </a:stretch>
        </p:blipFill>
        <p:spPr>
          <a:xfrm>
            <a:off x="265002" y="620375"/>
            <a:ext cx="6102474" cy="4110275"/>
          </a:xfrm>
          <a:prstGeom prst="rect">
            <a:avLst/>
          </a:prstGeom>
          <a:noFill/>
          <a:ln>
            <a:noFill/>
          </a:ln>
        </p:spPr>
      </p:pic>
      <p:sp>
        <p:nvSpPr>
          <p:cNvPr id="363" name="Google Shape;363;p43"/>
          <p:cNvSpPr txBox="1"/>
          <p:nvPr/>
        </p:nvSpPr>
        <p:spPr>
          <a:xfrm>
            <a:off x="6664575" y="620375"/>
            <a:ext cx="2022600" cy="12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readFileACallback</a:t>
            </a:r>
            <a:endParaRPr sz="1500">
              <a:solidFill>
                <a:schemeClr val="lt2"/>
              </a:solidFill>
            </a:endParaRPr>
          </a:p>
          <a:p>
            <a:pPr indent="0" lvl="0" marL="0" rtl="0" algn="l">
              <a:spcBef>
                <a:spcPts val="0"/>
              </a:spcBef>
              <a:spcAft>
                <a:spcPts val="0"/>
              </a:spcAft>
              <a:buNone/>
            </a:pPr>
            <a:r>
              <a:rPr lang="en" sz="1500">
                <a:solidFill>
                  <a:schemeClr val="lt2"/>
                </a:solidFill>
              </a:rPr>
              <a:t>console.log</a:t>
            </a:r>
            <a:endParaRPr sz="1500">
              <a:solidFill>
                <a:schemeClr val="lt2"/>
              </a:solidFill>
            </a:endParaRPr>
          </a:p>
          <a:p>
            <a:pPr indent="0" lvl="0" marL="0" rtl="0" algn="l">
              <a:spcBef>
                <a:spcPts val="0"/>
              </a:spcBef>
              <a:spcAft>
                <a:spcPts val="0"/>
              </a:spcAft>
              <a:buNone/>
            </a:pPr>
            <a:r>
              <a:t/>
            </a:r>
            <a:endParaRPr sz="1500">
              <a:solidFill>
                <a:srgbClr val="E06666"/>
              </a:solidFill>
            </a:endParaRPr>
          </a:p>
        </p:txBody>
      </p:sp>
      <p:sp>
        <p:nvSpPr>
          <p:cNvPr id="364" name="Google Shape;364;p43"/>
          <p:cNvSpPr txBox="1"/>
          <p:nvPr/>
        </p:nvSpPr>
        <p:spPr>
          <a:xfrm>
            <a:off x="6664575" y="205775"/>
            <a:ext cx="15543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1C232"/>
                </a:solidFill>
              </a:rPr>
              <a:t>Execution</a:t>
            </a:r>
            <a:endParaRPr sz="1800">
              <a:solidFill>
                <a:srgbClr val="F1C232"/>
              </a:solidFill>
            </a:endParaRPr>
          </a:p>
        </p:txBody>
      </p:sp>
      <p:sp>
        <p:nvSpPr>
          <p:cNvPr id="365" name="Google Shape;365;p43"/>
          <p:cNvSpPr txBox="1"/>
          <p:nvPr/>
        </p:nvSpPr>
        <p:spPr>
          <a:xfrm>
            <a:off x="6664575" y="3246825"/>
            <a:ext cx="15543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D966"/>
                </a:solidFill>
              </a:rPr>
              <a:t>Callbacks</a:t>
            </a:r>
            <a:endParaRPr sz="1800">
              <a:solidFill>
                <a:srgbClr val="FFD966"/>
              </a:solidFill>
            </a:endParaRPr>
          </a:p>
        </p:txBody>
      </p:sp>
      <p:sp>
        <p:nvSpPr>
          <p:cNvPr id="366" name="Google Shape;366;p43"/>
          <p:cNvSpPr txBox="1"/>
          <p:nvPr/>
        </p:nvSpPr>
        <p:spPr>
          <a:xfrm>
            <a:off x="6664575" y="3661425"/>
            <a:ext cx="2022600" cy="12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6"/>
                </a:solidFill>
              </a:rPr>
              <a:t>readFileACallback</a:t>
            </a:r>
            <a:endParaRPr sz="1500">
              <a:solidFill>
                <a:srgbClr val="E06666"/>
              </a:solidFill>
            </a:endParaRPr>
          </a:p>
          <a:p>
            <a:pPr indent="0" lvl="0" marL="0" rtl="0" algn="l">
              <a:spcBef>
                <a:spcPts val="0"/>
              </a:spcBef>
              <a:spcAft>
                <a:spcPts val="0"/>
              </a:spcAft>
              <a:buNone/>
            </a:pPr>
            <a:r>
              <a:rPr lang="en" sz="1500">
                <a:solidFill>
                  <a:schemeClr val="lt2"/>
                </a:solidFill>
              </a:rPr>
              <a:t>timer1Callback</a:t>
            </a:r>
            <a:endParaRPr sz="1500">
              <a:solidFill>
                <a:schemeClr val="lt2"/>
              </a:solidFill>
            </a:endParaRPr>
          </a:p>
          <a:p>
            <a:pPr indent="0" lvl="0" marL="0" rtl="0" algn="l">
              <a:spcBef>
                <a:spcPts val="0"/>
              </a:spcBef>
              <a:spcAft>
                <a:spcPts val="0"/>
              </a:spcAft>
              <a:buNone/>
            </a:pPr>
            <a:r>
              <a:rPr lang="en" sz="1500">
                <a:solidFill>
                  <a:schemeClr val="lt2"/>
                </a:solidFill>
              </a:rPr>
              <a:t>writeFileBCallback</a:t>
            </a:r>
            <a:endParaRPr sz="1500">
              <a:solidFill>
                <a:schemeClr val="lt2"/>
              </a:solidFill>
            </a:endParaRPr>
          </a:p>
          <a:p>
            <a:pPr indent="0" lvl="0" marL="0" rtl="0" algn="l">
              <a:spcBef>
                <a:spcPts val="0"/>
              </a:spcBef>
              <a:spcAft>
                <a:spcPts val="0"/>
              </a:spcAft>
              <a:buNone/>
            </a:pPr>
            <a:r>
              <a:t/>
            </a:r>
            <a:endParaRPr sz="1500">
              <a:solidFill>
                <a:srgbClr val="E06666"/>
              </a:solidFill>
            </a:endParaRPr>
          </a:p>
        </p:txBody>
      </p:sp>
      <p:cxnSp>
        <p:nvCxnSpPr>
          <p:cNvPr id="367" name="Google Shape;367;p43"/>
          <p:cNvCxnSpPr/>
          <p:nvPr/>
        </p:nvCxnSpPr>
        <p:spPr>
          <a:xfrm rot="10800000">
            <a:off x="5549100" y="3590550"/>
            <a:ext cx="467100" cy="6600"/>
          </a:xfrm>
          <a:prstGeom prst="straightConnector1">
            <a:avLst/>
          </a:prstGeom>
          <a:noFill/>
          <a:ln cap="flat" cmpd="sng" w="28575">
            <a:solidFill>
              <a:srgbClr val="DF3079"/>
            </a:solidFill>
            <a:prstDash val="solid"/>
            <a:round/>
            <a:headEnd len="med" w="med" type="none"/>
            <a:tailEnd len="med" w="med" type="triangle"/>
          </a:ln>
        </p:spPr>
      </p:cxnSp>
      <p:cxnSp>
        <p:nvCxnSpPr>
          <p:cNvPr id="368" name="Google Shape;368;p43"/>
          <p:cNvCxnSpPr/>
          <p:nvPr/>
        </p:nvCxnSpPr>
        <p:spPr>
          <a:xfrm flipH="1">
            <a:off x="6551225" y="3882625"/>
            <a:ext cx="1694400" cy="6600"/>
          </a:xfrm>
          <a:prstGeom prst="straightConnector1">
            <a:avLst/>
          </a:prstGeom>
          <a:noFill/>
          <a:ln cap="flat" cmpd="sng" w="9525">
            <a:solidFill>
              <a:schemeClr val="dk1"/>
            </a:solidFill>
            <a:prstDash val="solid"/>
            <a:round/>
            <a:headEnd len="med" w="med" type="none"/>
            <a:tailEnd len="med" w="med" type="none"/>
          </a:ln>
        </p:spPr>
      </p:cxnSp>
      <p:sp>
        <p:nvSpPr>
          <p:cNvPr id="369" name="Google Shape;369;p43"/>
          <p:cNvSpPr/>
          <p:nvPr/>
        </p:nvSpPr>
        <p:spPr>
          <a:xfrm>
            <a:off x="1281875" y="3477150"/>
            <a:ext cx="4139400" cy="233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 name="Google Shape;370;p43"/>
          <p:cNvSpPr txBox="1"/>
          <p:nvPr>
            <p:ph type="title"/>
          </p:nvPr>
        </p:nvSpPr>
        <p:spPr>
          <a:xfrm>
            <a:off x="265000" y="47675"/>
            <a:ext cx="3657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4594"/>
              <a:buNone/>
            </a:pPr>
            <a:r>
              <a:rPr lang="en" sz="2220"/>
              <a:t>Register writeFile b callback</a:t>
            </a:r>
            <a:endParaRPr sz="2220"/>
          </a:p>
        </p:txBody>
      </p:sp>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9" name="Shape 3509"/>
        <p:cNvGrpSpPr/>
        <p:nvPr/>
      </p:nvGrpSpPr>
      <p:grpSpPr>
        <a:xfrm>
          <a:off x="0" y="0"/>
          <a:ext cx="0" cy="0"/>
          <a:chOff x="0" y="0"/>
          <a:chExt cx="0" cy="0"/>
        </a:xfrm>
      </p:grpSpPr>
      <p:sp>
        <p:nvSpPr>
          <p:cNvPr id="3510" name="Google Shape;3510;p3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Node Streams</a:t>
            </a:r>
            <a:endParaRPr/>
          </a:p>
        </p:txBody>
      </p:sp>
      <p:sp>
        <p:nvSpPr>
          <p:cNvPr id="3511" name="Google Shape;3511;p322"/>
          <p:cNvSpPr txBox="1"/>
          <p:nvPr>
            <p:ph idx="1" type="body"/>
          </p:nvPr>
        </p:nvSpPr>
        <p:spPr>
          <a:xfrm>
            <a:off x="311700" y="1152475"/>
            <a:ext cx="8520600" cy="1814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Client receiving response</a:t>
            </a:r>
            <a:endParaRPr/>
          </a:p>
          <a:p>
            <a:pPr indent="-317500" lvl="1" marL="914400" rtl="0" algn="l">
              <a:spcBef>
                <a:spcPts val="0"/>
              </a:spcBef>
              <a:spcAft>
                <a:spcPts val="0"/>
              </a:spcAft>
              <a:buSzPts val="1400"/>
              <a:buChar char="○"/>
            </a:pPr>
            <a:r>
              <a:rPr lang="en"/>
              <a:t>Readable stream at the client (res object)</a:t>
            </a:r>
            <a:endParaRPr/>
          </a:p>
          <a:p>
            <a:pPr indent="-342900" lvl="0" marL="457200" rtl="0" algn="l">
              <a:spcBef>
                <a:spcPts val="0"/>
              </a:spcBef>
              <a:spcAft>
                <a:spcPts val="0"/>
              </a:spcAft>
              <a:buSzPts val="1800"/>
              <a:buChar char="●"/>
            </a:pPr>
            <a:r>
              <a:rPr lang="en"/>
              <a:t>At the server side the Server sending the response</a:t>
            </a:r>
            <a:endParaRPr/>
          </a:p>
          <a:p>
            <a:pPr indent="-317500" lvl="1" marL="914400" rtl="0" algn="l">
              <a:spcBef>
                <a:spcPts val="0"/>
              </a:spcBef>
              <a:spcAft>
                <a:spcPts val="0"/>
              </a:spcAft>
              <a:buSzPts val="1400"/>
              <a:buChar char="○"/>
            </a:pPr>
            <a:r>
              <a:rPr lang="en"/>
              <a:t>Writable stream at the server (res object)</a:t>
            </a:r>
            <a:endParaRPr/>
          </a:p>
          <a:p>
            <a:pPr indent="-342900" lvl="0" marL="457200" rtl="0" algn="l">
              <a:spcBef>
                <a:spcPts val="0"/>
              </a:spcBef>
              <a:spcAft>
                <a:spcPts val="0"/>
              </a:spcAft>
              <a:buSzPts val="1800"/>
              <a:buChar char="●"/>
            </a:pPr>
            <a:r>
              <a:rPr lang="en"/>
              <a:t>Same for the request</a:t>
            </a:r>
            <a:endParaRPr/>
          </a:p>
          <a:p>
            <a:pPr indent="-342900" lvl="0" marL="457200" rtl="0" algn="l">
              <a:spcBef>
                <a:spcPts val="0"/>
              </a:spcBef>
              <a:spcAft>
                <a:spcPts val="0"/>
              </a:spcAft>
              <a:buSzPts val="1800"/>
              <a:buChar char="●"/>
            </a:pPr>
            <a:r>
              <a:rPr lang="en"/>
              <a:t>Depends where you look</a:t>
            </a:r>
            <a:endParaRPr/>
          </a:p>
        </p:txBody>
      </p:sp>
      <p:sp>
        <p:nvSpPr>
          <p:cNvPr id="3512" name="Google Shape;3512;p322"/>
          <p:cNvSpPr/>
          <p:nvPr/>
        </p:nvSpPr>
        <p:spPr>
          <a:xfrm rot="-5400000">
            <a:off x="3769588" y="1992375"/>
            <a:ext cx="273600" cy="28506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3" name="Google Shape;3513;p322"/>
          <p:cNvSpPr txBox="1"/>
          <p:nvPr/>
        </p:nvSpPr>
        <p:spPr>
          <a:xfrm>
            <a:off x="257700" y="3280875"/>
            <a:ext cx="12042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2"/>
                </a:solidFill>
              </a:rPr>
              <a:t>Client Receiving a response</a:t>
            </a:r>
            <a:endParaRPr sz="700">
              <a:solidFill>
                <a:schemeClr val="lt2"/>
              </a:solidFill>
            </a:endParaRPr>
          </a:p>
          <a:p>
            <a:pPr indent="0" lvl="0" marL="0" rtl="0" algn="l">
              <a:spcBef>
                <a:spcPts val="0"/>
              </a:spcBef>
              <a:spcAft>
                <a:spcPts val="0"/>
              </a:spcAft>
              <a:buNone/>
            </a:pPr>
            <a:r>
              <a:rPr lang="en" sz="700">
                <a:solidFill>
                  <a:schemeClr val="lt2"/>
                </a:solidFill>
              </a:rPr>
              <a:t>(consumer) </a:t>
            </a:r>
            <a:endParaRPr sz="700">
              <a:solidFill>
                <a:schemeClr val="lt2"/>
              </a:solidFill>
            </a:endParaRPr>
          </a:p>
          <a:p>
            <a:pPr indent="0" lvl="0" marL="0" rtl="0" algn="l">
              <a:spcBef>
                <a:spcPts val="0"/>
              </a:spcBef>
              <a:spcAft>
                <a:spcPts val="0"/>
              </a:spcAft>
              <a:buNone/>
            </a:pPr>
            <a:r>
              <a:t/>
            </a:r>
            <a:endParaRPr sz="700">
              <a:solidFill>
                <a:schemeClr val="lt2"/>
              </a:solidFill>
            </a:endParaRPr>
          </a:p>
        </p:txBody>
      </p:sp>
      <p:sp>
        <p:nvSpPr>
          <p:cNvPr id="3514" name="Google Shape;3514;p322"/>
          <p:cNvSpPr txBox="1"/>
          <p:nvPr/>
        </p:nvSpPr>
        <p:spPr>
          <a:xfrm>
            <a:off x="7658675" y="3253425"/>
            <a:ext cx="15693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Server sending Response</a:t>
            </a:r>
            <a:endParaRPr sz="900">
              <a:solidFill>
                <a:schemeClr val="lt2"/>
              </a:solidFill>
            </a:endParaRPr>
          </a:p>
          <a:p>
            <a:pPr indent="0" lvl="0" marL="0" rtl="0" algn="l">
              <a:spcBef>
                <a:spcPts val="0"/>
              </a:spcBef>
              <a:spcAft>
                <a:spcPts val="0"/>
              </a:spcAft>
              <a:buNone/>
            </a:pPr>
            <a:r>
              <a:rPr lang="en" sz="900">
                <a:solidFill>
                  <a:schemeClr val="lt2"/>
                </a:solidFill>
              </a:rPr>
              <a:t>(real source)</a:t>
            </a:r>
            <a:endParaRPr sz="900">
              <a:solidFill>
                <a:schemeClr val="lt2"/>
              </a:solidFill>
            </a:endParaRPr>
          </a:p>
        </p:txBody>
      </p:sp>
      <p:cxnSp>
        <p:nvCxnSpPr>
          <p:cNvPr id="3515" name="Google Shape;3515;p322"/>
          <p:cNvCxnSpPr/>
          <p:nvPr/>
        </p:nvCxnSpPr>
        <p:spPr>
          <a:xfrm flipH="1">
            <a:off x="2720500" y="3461306"/>
            <a:ext cx="2457600" cy="13800"/>
          </a:xfrm>
          <a:prstGeom prst="straightConnector1">
            <a:avLst/>
          </a:prstGeom>
          <a:noFill/>
          <a:ln cap="flat" cmpd="sng" w="9525">
            <a:solidFill>
              <a:schemeClr val="dk2"/>
            </a:solidFill>
            <a:prstDash val="solid"/>
            <a:round/>
            <a:headEnd len="med" w="med" type="none"/>
            <a:tailEnd len="med" w="med" type="triangle"/>
          </a:ln>
        </p:spPr>
      </p:cxnSp>
      <p:sp>
        <p:nvSpPr>
          <p:cNvPr id="3516" name="Google Shape;3516;p322"/>
          <p:cNvSpPr/>
          <p:nvPr/>
        </p:nvSpPr>
        <p:spPr>
          <a:xfrm>
            <a:off x="3239700" y="3318770"/>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7" name="Google Shape;3517;p322"/>
          <p:cNvSpPr/>
          <p:nvPr/>
        </p:nvSpPr>
        <p:spPr>
          <a:xfrm>
            <a:off x="3025150" y="3315400"/>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8" name="Google Shape;3518;p322"/>
          <p:cNvSpPr/>
          <p:nvPr/>
        </p:nvSpPr>
        <p:spPr>
          <a:xfrm>
            <a:off x="2824445" y="3318770"/>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9" name="Google Shape;3519;p322"/>
          <p:cNvSpPr/>
          <p:nvPr/>
        </p:nvSpPr>
        <p:spPr>
          <a:xfrm>
            <a:off x="2121275" y="3315388"/>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0" name="Google Shape;3520;p322"/>
          <p:cNvSpPr/>
          <p:nvPr/>
        </p:nvSpPr>
        <p:spPr>
          <a:xfrm rot="-5400000">
            <a:off x="3769588" y="2996250"/>
            <a:ext cx="273600" cy="28506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1" name="Google Shape;3521;p322"/>
          <p:cNvSpPr txBox="1"/>
          <p:nvPr/>
        </p:nvSpPr>
        <p:spPr>
          <a:xfrm>
            <a:off x="180675" y="4200425"/>
            <a:ext cx="1496700" cy="5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rPr>
              <a:t>Client writing a request</a:t>
            </a:r>
            <a:endParaRPr sz="800">
              <a:solidFill>
                <a:schemeClr val="lt2"/>
              </a:solidFill>
            </a:endParaRPr>
          </a:p>
          <a:p>
            <a:pPr indent="0" lvl="0" marL="0" rtl="0" algn="l">
              <a:spcBef>
                <a:spcPts val="0"/>
              </a:spcBef>
              <a:spcAft>
                <a:spcPts val="0"/>
              </a:spcAft>
              <a:buNone/>
            </a:pPr>
            <a:r>
              <a:rPr lang="en" sz="800">
                <a:solidFill>
                  <a:schemeClr val="lt2"/>
                </a:solidFill>
              </a:rPr>
              <a:t>(consumer)</a:t>
            </a:r>
            <a:endParaRPr sz="800">
              <a:solidFill>
                <a:schemeClr val="lt2"/>
              </a:solidFill>
            </a:endParaRPr>
          </a:p>
        </p:txBody>
      </p:sp>
      <p:sp>
        <p:nvSpPr>
          <p:cNvPr id="3522" name="Google Shape;3522;p322"/>
          <p:cNvSpPr txBox="1"/>
          <p:nvPr/>
        </p:nvSpPr>
        <p:spPr>
          <a:xfrm>
            <a:off x="7703500" y="4182600"/>
            <a:ext cx="12042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rPr>
              <a:t>Server receiving a request </a:t>
            </a:r>
            <a:endParaRPr sz="800">
              <a:solidFill>
                <a:schemeClr val="lt2"/>
              </a:solidFill>
            </a:endParaRPr>
          </a:p>
          <a:p>
            <a:pPr indent="0" lvl="0" marL="0" rtl="0" algn="l">
              <a:spcBef>
                <a:spcPts val="0"/>
              </a:spcBef>
              <a:spcAft>
                <a:spcPts val="0"/>
              </a:spcAft>
              <a:buNone/>
            </a:pPr>
            <a:r>
              <a:rPr lang="en" sz="800">
                <a:solidFill>
                  <a:schemeClr val="lt2"/>
                </a:solidFill>
              </a:rPr>
              <a:t>(final destination)</a:t>
            </a:r>
            <a:endParaRPr sz="800">
              <a:solidFill>
                <a:schemeClr val="lt2"/>
              </a:solidFill>
            </a:endParaRPr>
          </a:p>
        </p:txBody>
      </p:sp>
      <p:cxnSp>
        <p:nvCxnSpPr>
          <p:cNvPr id="3523" name="Google Shape;3523;p322"/>
          <p:cNvCxnSpPr/>
          <p:nvPr/>
        </p:nvCxnSpPr>
        <p:spPr>
          <a:xfrm flipH="1">
            <a:off x="2720500" y="4465181"/>
            <a:ext cx="2457600" cy="13800"/>
          </a:xfrm>
          <a:prstGeom prst="straightConnector1">
            <a:avLst/>
          </a:prstGeom>
          <a:noFill/>
          <a:ln cap="flat" cmpd="sng" w="9525">
            <a:solidFill>
              <a:schemeClr val="dk2"/>
            </a:solidFill>
            <a:prstDash val="solid"/>
            <a:round/>
            <a:headEnd len="med" w="med" type="triangle"/>
            <a:tailEnd len="med" w="med" type="none"/>
          </a:ln>
        </p:spPr>
      </p:cxnSp>
      <p:sp>
        <p:nvSpPr>
          <p:cNvPr id="3524" name="Google Shape;3524;p322"/>
          <p:cNvSpPr/>
          <p:nvPr/>
        </p:nvSpPr>
        <p:spPr>
          <a:xfrm>
            <a:off x="4865700" y="4320957"/>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5" name="Google Shape;3525;p322"/>
          <p:cNvSpPr/>
          <p:nvPr/>
        </p:nvSpPr>
        <p:spPr>
          <a:xfrm>
            <a:off x="4651150" y="4317588"/>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6" name="Google Shape;3526;p322"/>
          <p:cNvSpPr/>
          <p:nvPr/>
        </p:nvSpPr>
        <p:spPr>
          <a:xfrm>
            <a:off x="4450445" y="4320957"/>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7" name="Google Shape;3527;p322"/>
          <p:cNvSpPr/>
          <p:nvPr/>
        </p:nvSpPr>
        <p:spPr>
          <a:xfrm>
            <a:off x="2121275" y="4319263"/>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8" name="Google Shape;3528;p322"/>
          <p:cNvSpPr txBox="1"/>
          <p:nvPr/>
        </p:nvSpPr>
        <p:spPr>
          <a:xfrm>
            <a:off x="2865700" y="2953800"/>
            <a:ext cx="23124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Readable stream (Response)</a:t>
            </a:r>
            <a:endParaRPr sz="1200">
              <a:solidFill>
                <a:schemeClr val="lt2"/>
              </a:solidFill>
            </a:endParaRPr>
          </a:p>
          <a:p>
            <a:pPr indent="0" lvl="0" marL="0" rtl="0" algn="l">
              <a:spcBef>
                <a:spcPts val="0"/>
              </a:spcBef>
              <a:spcAft>
                <a:spcPts val="0"/>
              </a:spcAft>
              <a:buNone/>
            </a:pPr>
            <a:r>
              <a:t/>
            </a:r>
            <a:endParaRPr sz="1200">
              <a:solidFill>
                <a:schemeClr val="lt2"/>
              </a:solidFill>
            </a:endParaRPr>
          </a:p>
        </p:txBody>
      </p:sp>
      <p:sp>
        <p:nvSpPr>
          <p:cNvPr id="3529" name="Google Shape;3529;p322"/>
          <p:cNvSpPr txBox="1"/>
          <p:nvPr/>
        </p:nvSpPr>
        <p:spPr>
          <a:xfrm>
            <a:off x="2776455" y="3969225"/>
            <a:ext cx="24909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Writable stream (Request)</a:t>
            </a:r>
            <a:endParaRPr sz="1200">
              <a:solidFill>
                <a:schemeClr val="lt2"/>
              </a:solidFill>
            </a:endParaRPr>
          </a:p>
          <a:p>
            <a:pPr indent="0" lvl="0" marL="0" rtl="0" algn="l">
              <a:spcBef>
                <a:spcPts val="0"/>
              </a:spcBef>
              <a:spcAft>
                <a:spcPts val="0"/>
              </a:spcAft>
              <a:buNone/>
            </a:pPr>
            <a:r>
              <a:t/>
            </a:r>
            <a:endParaRPr sz="1200">
              <a:solidFill>
                <a:schemeClr val="lt2"/>
              </a:solidFill>
            </a:endParaRPr>
          </a:p>
        </p:txBody>
      </p:sp>
      <p:pic>
        <p:nvPicPr>
          <p:cNvPr id="3530" name="Google Shape;3530;p322"/>
          <p:cNvPicPr preferRelativeResize="0"/>
          <p:nvPr/>
        </p:nvPicPr>
        <p:blipFill rotWithShape="1">
          <a:blip r:embed="rId3">
            <a:alphaModFix/>
          </a:blip>
          <a:srcRect b="0" l="21175" r="14462" t="0"/>
          <a:stretch/>
        </p:blipFill>
        <p:spPr>
          <a:xfrm>
            <a:off x="1461975" y="3128525"/>
            <a:ext cx="466852" cy="490880"/>
          </a:xfrm>
          <a:prstGeom prst="rect">
            <a:avLst/>
          </a:prstGeom>
          <a:noFill/>
          <a:ln>
            <a:noFill/>
          </a:ln>
        </p:spPr>
      </p:pic>
      <p:pic>
        <p:nvPicPr>
          <p:cNvPr id="3531" name="Google Shape;3531;p322"/>
          <p:cNvPicPr preferRelativeResize="0"/>
          <p:nvPr/>
        </p:nvPicPr>
        <p:blipFill rotWithShape="1">
          <a:blip r:embed="rId3">
            <a:alphaModFix/>
          </a:blip>
          <a:srcRect b="0" l="21175" r="14462" t="0"/>
          <a:stretch/>
        </p:blipFill>
        <p:spPr>
          <a:xfrm>
            <a:off x="1453900" y="4142900"/>
            <a:ext cx="466852" cy="490880"/>
          </a:xfrm>
          <a:prstGeom prst="rect">
            <a:avLst/>
          </a:prstGeom>
          <a:noFill/>
          <a:ln>
            <a:noFill/>
          </a:ln>
        </p:spPr>
      </p:pic>
      <p:pic>
        <p:nvPicPr>
          <p:cNvPr id="3532" name="Google Shape;3532;p322"/>
          <p:cNvPicPr preferRelativeResize="0"/>
          <p:nvPr/>
        </p:nvPicPr>
        <p:blipFill rotWithShape="1">
          <a:blip r:embed="rId4">
            <a:alphaModFix/>
          </a:blip>
          <a:srcRect b="0" l="25052" r="22602" t="0"/>
          <a:stretch/>
        </p:blipFill>
        <p:spPr>
          <a:xfrm>
            <a:off x="7181013" y="4135738"/>
            <a:ext cx="466868" cy="505199"/>
          </a:xfrm>
          <a:prstGeom prst="rect">
            <a:avLst/>
          </a:prstGeom>
          <a:noFill/>
          <a:ln>
            <a:noFill/>
          </a:ln>
        </p:spPr>
      </p:pic>
      <p:pic>
        <p:nvPicPr>
          <p:cNvPr id="3533" name="Google Shape;3533;p322"/>
          <p:cNvPicPr preferRelativeResize="0"/>
          <p:nvPr/>
        </p:nvPicPr>
        <p:blipFill rotWithShape="1">
          <a:blip r:embed="rId5">
            <a:alphaModFix/>
          </a:blip>
          <a:srcRect b="38801" l="62958" r="0" t="3842"/>
          <a:stretch/>
        </p:blipFill>
        <p:spPr>
          <a:xfrm>
            <a:off x="5378363" y="3264894"/>
            <a:ext cx="466852" cy="406597"/>
          </a:xfrm>
          <a:prstGeom prst="rect">
            <a:avLst/>
          </a:prstGeom>
          <a:noFill/>
          <a:ln>
            <a:noFill/>
          </a:ln>
        </p:spPr>
      </p:pic>
      <p:pic>
        <p:nvPicPr>
          <p:cNvPr id="3534" name="Google Shape;3534;p322"/>
          <p:cNvPicPr preferRelativeResize="0"/>
          <p:nvPr/>
        </p:nvPicPr>
        <p:blipFill rotWithShape="1">
          <a:blip r:embed="rId4">
            <a:alphaModFix/>
          </a:blip>
          <a:srcRect b="0" l="25052" r="22602" t="0"/>
          <a:stretch/>
        </p:blipFill>
        <p:spPr>
          <a:xfrm>
            <a:off x="7191813" y="3165075"/>
            <a:ext cx="466868" cy="505199"/>
          </a:xfrm>
          <a:prstGeom prst="rect">
            <a:avLst/>
          </a:prstGeom>
          <a:noFill/>
          <a:ln>
            <a:noFill/>
          </a:ln>
        </p:spPr>
      </p:pic>
      <p:sp>
        <p:nvSpPr>
          <p:cNvPr id="3535" name="Google Shape;3535;p322"/>
          <p:cNvSpPr txBox="1"/>
          <p:nvPr/>
        </p:nvSpPr>
        <p:spPr>
          <a:xfrm>
            <a:off x="5331700" y="2813575"/>
            <a:ext cx="10647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2"/>
                </a:solidFill>
              </a:rPr>
              <a:t>Client Socket </a:t>
            </a:r>
            <a:endParaRPr sz="700">
              <a:solidFill>
                <a:schemeClr val="lt2"/>
              </a:solidFill>
            </a:endParaRPr>
          </a:p>
          <a:p>
            <a:pPr indent="0" lvl="0" marL="0" rtl="0" algn="l">
              <a:spcBef>
                <a:spcPts val="0"/>
              </a:spcBef>
              <a:spcAft>
                <a:spcPts val="0"/>
              </a:spcAft>
              <a:buNone/>
            </a:pPr>
            <a:r>
              <a:rPr lang="en" sz="700">
                <a:solidFill>
                  <a:schemeClr val="lt2"/>
                </a:solidFill>
              </a:rPr>
              <a:t>Connection</a:t>
            </a:r>
            <a:endParaRPr sz="700">
              <a:solidFill>
                <a:schemeClr val="lt2"/>
              </a:solidFill>
            </a:endParaRPr>
          </a:p>
          <a:p>
            <a:pPr indent="0" lvl="0" marL="0" rtl="0" algn="l">
              <a:spcBef>
                <a:spcPts val="0"/>
              </a:spcBef>
              <a:spcAft>
                <a:spcPts val="0"/>
              </a:spcAft>
              <a:buNone/>
            </a:pPr>
            <a:r>
              <a:rPr lang="en" sz="700">
                <a:solidFill>
                  <a:schemeClr val="lt2"/>
                </a:solidFill>
              </a:rPr>
              <a:t>(Source)</a:t>
            </a:r>
            <a:endParaRPr sz="700">
              <a:solidFill>
                <a:schemeClr val="lt2"/>
              </a:solidFill>
            </a:endParaRPr>
          </a:p>
        </p:txBody>
      </p:sp>
      <p:cxnSp>
        <p:nvCxnSpPr>
          <p:cNvPr id="3536" name="Google Shape;3536;p322"/>
          <p:cNvCxnSpPr/>
          <p:nvPr/>
        </p:nvCxnSpPr>
        <p:spPr>
          <a:xfrm flipH="1" rot="10800000">
            <a:off x="6022675" y="3371350"/>
            <a:ext cx="1059300" cy="13800"/>
          </a:xfrm>
          <a:prstGeom prst="straightConnector1">
            <a:avLst/>
          </a:prstGeom>
          <a:noFill/>
          <a:ln cap="flat" cmpd="sng" w="9525">
            <a:solidFill>
              <a:srgbClr val="2FFF12"/>
            </a:solidFill>
            <a:prstDash val="dot"/>
            <a:round/>
            <a:headEnd len="med" w="med" type="triangle"/>
            <a:tailEnd len="med" w="med" type="none"/>
          </a:ln>
        </p:spPr>
      </p:cxnSp>
      <p:sp>
        <p:nvSpPr>
          <p:cNvPr id="3537" name="Google Shape;3537;p322"/>
          <p:cNvSpPr txBox="1"/>
          <p:nvPr/>
        </p:nvSpPr>
        <p:spPr>
          <a:xfrm>
            <a:off x="6112675" y="3451625"/>
            <a:ext cx="10647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2"/>
                </a:solidFill>
              </a:rPr>
              <a:t>(From the network)</a:t>
            </a:r>
            <a:endParaRPr sz="700">
              <a:solidFill>
                <a:schemeClr val="lt2"/>
              </a:solidFill>
            </a:endParaRPr>
          </a:p>
        </p:txBody>
      </p:sp>
      <p:cxnSp>
        <p:nvCxnSpPr>
          <p:cNvPr id="3538" name="Google Shape;3538;p322"/>
          <p:cNvCxnSpPr/>
          <p:nvPr/>
        </p:nvCxnSpPr>
        <p:spPr>
          <a:xfrm flipH="1" rot="10800000">
            <a:off x="5940250" y="4319263"/>
            <a:ext cx="1059300" cy="13800"/>
          </a:xfrm>
          <a:prstGeom prst="straightConnector1">
            <a:avLst/>
          </a:prstGeom>
          <a:noFill/>
          <a:ln cap="flat" cmpd="sng" w="9525">
            <a:solidFill>
              <a:srgbClr val="2FFF12"/>
            </a:solidFill>
            <a:prstDash val="dot"/>
            <a:round/>
            <a:headEnd len="med" w="med" type="none"/>
            <a:tailEnd len="med" w="med" type="triangle"/>
          </a:ln>
        </p:spPr>
      </p:cxnSp>
      <p:sp>
        <p:nvSpPr>
          <p:cNvPr id="3539" name="Google Shape;3539;p322"/>
          <p:cNvSpPr txBox="1"/>
          <p:nvPr/>
        </p:nvSpPr>
        <p:spPr>
          <a:xfrm>
            <a:off x="6030250" y="4399538"/>
            <a:ext cx="10647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2"/>
                </a:solidFill>
              </a:rPr>
              <a:t>(To the network)</a:t>
            </a:r>
            <a:endParaRPr sz="700">
              <a:solidFill>
                <a:schemeClr val="lt2"/>
              </a:solidFill>
            </a:endParaRPr>
          </a:p>
        </p:txBody>
      </p:sp>
      <p:pic>
        <p:nvPicPr>
          <p:cNvPr id="3540" name="Google Shape;3540;p322"/>
          <p:cNvPicPr preferRelativeResize="0"/>
          <p:nvPr/>
        </p:nvPicPr>
        <p:blipFill rotWithShape="1">
          <a:blip r:embed="rId5">
            <a:alphaModFix/>
          </a:blip>
          <a:srcRect b="38801" l="62958" r="0" t="3842"/>
          <a:stretch/>
        </p:blipFill>
        <p:spPr>
          <a:xfrm>
            <a:off x="5370738" y="4179994"/>
            <a:ext cx="466852" cy="406597"/>
          </a:xfrm>
          <a:prstGeom prst="rect">
            <a:avLst/>
          </a:prstGeom>
          <a:noFill/>
          <a:ln>
            <a:noFill/>
          </a:ln>
        </p:spPr>
      </p:pic>
      <p:sp>
        <p:nvSpPr>
          <p:cNvPr id="3541" name="Google Shape;3541;p322"/>
          <p:cNvSpPr txBox="1"/>
          <p:nvPr/>
        </p:nvSpPr>
        <p:spPr>
          <a:xfrm>
            <a:off x="5276325" y="3734403"/>
            <a:ext cx="10647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2"/>
                </a:solidFill>
              </a:rPr>
              <a:t>Client Socket </a:t>
            </a:r>
            <a:endParaRPr sz="700">
              <a:solidFill>
                <a:schemeClr val="lt2"/>
              </a:solidFill>
            </a:endParaRPr>
          </a:p>
          <a:p>
            <a:pPr indent="0" lvl="0" marL="0" rtl="0" algn="l">
              <a:spcBef>
                <a:spcPts val="0"/>
              </a:spcBef>
              <a:spcAft>
                <a:spcPts val="0"/>
              </a:spcAft>
              <a:buNone/>
            </a:pPr>
            <a:r>
              <a:rPr lang="en" sz="700">
                <a:solidFill>
                  <a:schemeClr val="lt2"/>
                </a:solidFill>
              </a:rPr>
              <a:t>Connection</a:t>
            </a:r>
            <a:endParaRPr sz="700">
              <a:solidFill>
                <a:schemeClr val="lt2"/>
              </a:solidFill>
            </a:endParaRPr>
          </a:p>
          <a:p>
            <a:pPr indent="0" lvl="0" marL="0" rtl="0" algn="l">
              <a:spcBef>
                <a:spcPts val="0"/>
              </a:spcBef>
              <a:spcAft>
                <a:spcPts val="0"/>
              </a:spcAft>
              <a:buNone/>
            </a:pPr>
            <a:r>
              <a:rPr lang="en" sz="700">
                <a:solidFill>
                  <a:schemeClr val="lt2"/>
                </a:solidFill>
              </a:rPr>
              <a:t>(Source)</a:t>
            </a:r>
            <a:endParaRPr sz="700">
              <a:solidFill>
                <a:schemeClr val="lt2"/>
              </a:solidFill>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5" name="Shape 3545"/>
        <p:cNvGrpSpPr/>
        <p:nvPr/>
      </p:nvGrpSpPr>
      <p:grpSpPr>
        <a:xfrm>
          <a:off x="0" y="0"/>
          <a:ext cx="0" cy="0"/>
          <a:chOff x="0" y="0"/>
          <a:chExt cx="0" cy="0"/>
        </a:xfrm>
      </p:grpSpPr>
      <p:sp>
        <p:nvSpPr>
          <p:cNvPr id="3546" name="Google Shape;3546;p3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Node internal buffer</a:t>
            </a:r>
            <a:endParaRPr/>
          </a:p>
        </p:txBody>
      </p:sp>
      <p:sp>
        <p:nvSpPr>
          <p:cNvPr id="3547" name="Google Shape;3547;p323"/>
          <p:cNvSpPr txBox="1"/>
          <p:nvPr>
            <p:ph idx="1" type="body"/>
          </p:nvPr>
        </p:nvSpPr>
        <p:spPr>
          <a:xfrm>
            <a:off x="311700" y="1152475"/>
            <a:ext cx="8520600" cy="12498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en"/>
              <a:t>Each stream has an in memory buffer</a:t>
            </a:r>
            <a:endParaRPr/>
          </a:p>
          <a:p>
            <a:pPr indent="-317182" lvl="0" marL="457200" rtl="0" algn="l">
              <a:spcBef>
                <a:spcPts val="0"/>
              </a:spcBef>
              <a:spcAft>
                <a:spcPts val="0"/>
              </a:spcAft>
              <a:buSzPct val="100000"/>
              <a:buChar char="●"/>
            </a:pPr>
            <a:r>
              <a:rPr lang="en"/>
              <a:t>Node reads from source and puts it in the buffer</a:t>
            </a:r>
            <a:endParaRPr/>
          </a:p>
          <a:p>
            <a:pPr indent="-317182" lvl="0" marL="457200" rtl="0" algn="l">
              <a:spcBef>
                <a:spcPts val="0"/>
              </a:spcBef>
              <a:spcAft>
                <a:spcPts val="0"/>
              </a:spcAft>
              <a:buSzPct val="100000"/>
              <a:buChar char="●"/>
            </a:pPr>
            <a:r>
              <a:rPr lang="en"/>
              <a:t>Consumer reads the stream from the buffer</a:t>
            </a:r>
            <a:endParaRPr/>
          </a:p>
          <a:p>
            <a:pPr indent="-317182" lvl="0" marL="457200" rtl="0" algn="l">
              <a:spcBef>
                <a:spcPts val="0"/>
              </a:spcBef>
              <a:spcAft>
                <a:spcPts val="0"/>
              </a:spcAft>
              <a:buSzPct val="100000"/>
              <a:buChar char="●"/>
            </a:pPr>
            <a:r>
              <a:rPr lang="en"/>
              <a:t>Internal read </a:t>
            </a:r>
            <a:r>
              <a:rPr i="1" lang="en"/>
              <a:t>read()</a:t>
            </a:r>
            <a:r>
              <a:rPr lang="en"/>
              <a:t> vs source read </a:t>
            </a:r>
            <a:r>
              <a:rPr i="1" lang="en"/>
              <a:t>__read()</a:t>
            </a:r>
            <a:endParaRPr i="1"/>
          </a:p>
          <a:p>
            <a:pPr indent="-317182" lvl="0" marL="457200" rtl="0" algn="l">
              <a:spcBef>
                <a:spcPts val="0"/>
              </a:spcBef>
              <a:spcAft>
                <a:spcPts val="0"/>
              </a:spcAft>
              <a:buSzPct val="100000"/>
              <a:buChar char="●"/>
            </a:pPr>
            <a:r>
              <a:rPr lang="en"/>
              <a:t>Same with writes</a:t>
            </a:r>
            <a:endParaRPr/>
          </a:p>
        </p:txBody>
      </p:sp>
      <p:sp>
        <p:nvSpPr>
          <p:cNvPr id="3548" name="Google Shape;3548;p323"/>
          <p:cNvSpPr/>
          <p:nvPr/>
        </p:nvSpPr>
        <p:spPr>
          <a:xfrm rot="-5400000">
            <a:off x="3769588" y="1992375"/>
            <a:ext cx="273600" cy="28506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9" name="Google Shape;3549;p323"/>
          <p:cNvSpPr txBox="1"/>
          <p:nvPr/>
        </p:nvSpPr>
        <p:spPr>
          <a:xfrm>
            <a:off x="257700" y="3280875"/>
            <a:ext cx="12042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2"/>
                </a:solidFill>
              </a:rPr>
              <a:t>Client Receiving a response</a:t>
            </a:r>
            <a:endParaRPr sz="700">
              <a:solidFill>
                <a:schemeClr val="lt2"/>
              </a:solidFill>
            </a:endParaRPr>
          </a:p>
          <a:p>
            <a:pPr indent="0" lvl="0" marL="0" rtl="0" algn="l">
              <a:spcBef>
                <a:spcPts val="0"/>
              </a:spcBef>
              <a:spcAft>
                <a:spcPts val="0"/>
              </a:spcAft>
              <a:buNone/>
            </a:pPr>
            <a:r>
              <a:rPr lang="en" sz="700">
                <a:solidFill>
                  <a:schemeClr val="lt2"/>
                </a:solidFill>
              </a:rPr>
              <a:t>(consumer) </a:t>
            </a:r>
            <a:endParaRPr sz="700">
              <a:solidFill>
                <a:schemeClr val="lt2"/>
              </a:solidFill>
            </a:endParaRPr>
          </a:p>
          <a:p>
            <a:pPr indent="0" lvl="0" marL="0" rtl="0" algn="l">
              <a:spcBef>
                <a:spcPts val="0"/>
              </a:spcBef>
              <a:spcAft>
                <a:spcPts val="0"/>
              </a:spcAft>
              <a:buNone/>
            </a:pPr>
            <a:r>
              <a:t/>
            </a:r>
            <a:endParaRPr sz="700">
              <a:solidFill>
                <a:schemeClr val="lt2"/>
              </a:solidFill>
            </a:endParaRPr>
          </a:p>
        </p:txBody>
      </p:sp>
      <p:cxnSp>
        <p:nvCxnSpPr>
          <p:cNvPr id="3550" name="Google Shape;3550;p323"/>
          <p:cNvCxnSpPr/>
          <p:nvPr/>
        </p:nvCxnSpPr>
        <p:spPr>
          <a:xfrm flipH="1">
            <a:off x="2720500" y="3461306"/>
            <a:ext cx="2457600" cy="13800"/>
          </a:xfrm>
          <a:prstGeom prst="straightConnector1">
            <a:avLst/>
          </a:prstGeom>
          <a:noFill/>
          <a:ln cap="flat" cmpd="sng" w="9525">
            <a:solidFill>
              <a:schemeClr val="dk2"/>
            </a:solidFill>
            <a:prstDash val="solid"/>
            <a:round/>
            <a:headEnd len="med" w="med" type="none"/>
            <a:tailEnd len="med" w="med" type="triangle"/>
          </a:ln>
        </p:spPr>
      </p:cxnSp>
      <p:sp>
        <p:nvSpPr>
          <p:cNvPr id="3551" name="Google Shape;3551;p323"/>
          <p:cNvSpPr txBox="1"/>
          <p:nvPr/>
        </p:nvSpPr>
        <p:spPr>
          <a:xfrm>
            <a:off x="2793100" y="2892625"/>
            <a:ext cx="23124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Readable stream (Response)</a:t>
            </a:r>
            <a:endParaRPr sz="1200">
              <a:solidFill>
                <a:schemeClr val="lt2"/>
              </a:solidFill>
            </a:endParaRPr>
          </a:p>
          <a:p>
            <a:pPr indent="0" lvl="0" marL="0" rtl="0" algn="l">
              <a:spcBef>
                <a:spcPts val="0"/>
              </a:spcBef>
              <a:spcAft>
                <a:spcPts val="0"/>
              </a:spcAft>
              <a:buNone/>
            </a:pPr>
            <a:r>
              <a:t/>
            </a:r>
            <a:endParaRPr sz="1200">
              <a:solidFill>
                <a:schemeClr val="lt2"/>
              </a:solidFill>
            </a:endParaRPr>
          </a:p>
        </p:txBody>
      </p:sp>
      <p:pic>
        <p:nvPicPr>
          <p:cNvPr id="3552" name="Google Shape;3552;p323"/>
          <p:cNvPicPr preferRelativeResize="0"/>
          <p:nvPr/>
        </p:nvPicPr>
        <p:blipFill rotWithShape="1">
          <a:blip r:embed="rId3">
            <a:alphaModFix/>
          </a:blip>
          <a:srcRect b="0" l="21175" r="14462" t="0"/>
          <a:stretch/>
        </p:blipFill>
        <p:spPr>
          <a:xfrm>
            <a:off x="1461975" y="3128525"/>
            <a:ext cx="466852" cy="490880"/>
          </a:xfrm>
          <a:prstGeom prst="rect">
            <a:avLst/>
          </a:prstGeom>
          <a:noFill/>
          <a:ln>
            <a:noFill/>
          </a:ln>
        </p:spPr>
      </p:pic>
      <p:pic>
        <p:nvPicPr>
          <p:cNvPr id="3553" name="Google Shape;3553;p323"/>
          <p:cNvPicPr preferRelativeResize="0"/>
          <p:nvPr/>
        </p:nvPicPr>
        <p:blipFill rotWithShape="1">
          <a:blip r:embed="rId4">
            <a:alphaModFix/>
          </a:blip>
          <a:srcRect b="38801" l="62958" r="0" t="3842"/>
          <a:stretch/>
        </p:blipFill>
        <p:spPr>
          <a:xfrm>
            <a:off x="5618325" y="3271319"/>
            <a:ext cx="466852" cy="406597"/>
          </a:xfrm>
          <a:prstGeom prst="rect">
            <a:avLst/>
          </a:prstGeom>
          <a:noFill/>
          <a:ln>
            <a:noFill/>
          </a:ln>
        </p:spPr>
      </p:pic>
      <p:pic>
        <p:nvPicPr>
          <p:cNvPr id="3554" name="Google Shape;3554;p323"/>
          <p:cNvPicPr preferRelativeResize="0"/>
          <p:nvPr/>
        </p:nvPicPr>
        <p:blipFill rotWithShape="1">
          <a:blip r:embed="rId5">
            <a:alphaModFix/>
          </a:blip>
          <a:srcRect b="0" l="25052" r="22602" t="0"/>
          <a:stretch/>
        </p:blipFill>
        <p:spPr>
          <a:xfrm>
            <a:off x="7990113" y="3117162"/>
            <a:ext cx="466868" cy="505199"/>
          </a:xfrm>
          <a:prstGeom prst="rect">
            <a:avLst/>
          </a:prstGeom>
          <a:noFill/>
          <a:ln>
            <a:noFill/>
          </a:ln>
          <a:effectLst>
            <a:outerShdw blurRad="57150" rotWithShape="0" algn="bl" dir="5400000" dist="19050">
              <a:srgbClr val="000000">
                <a:alpha val="50000"/>
              </a:srgbClr>
            </a:outerShdw>
          </a:effectLst>
        </p:spPr>
      </p:pic>
      <p:sp>
        <p:nvSpPr>
          <p:cNvPr id="3555" name="Google Shape;3555;p323"/>
          <p:cNvSpPr txBox="1"/>
          <p:nvPr/>
        </p:nvSpPr>
        <p:spPr>
          <a:xfrm>
            <a:off x="5543988" y="2991350"/>
            <a:ext cx="10647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2"/>
                </a:solidFill>
              </a:rPr>
              <a:t>Client Socket Connection</a:t>
            </a:r>
            <a:endParaRPr sz="600">
              <a:solidFill>
                <a:schemeClr val="lt2"/>
              </a:solidFill>
            </a:endParaRPr>
          </a:p>
          <a:p>
            <a:pPr indent="0" lvl="0" marL="0" rtl="0" algn="l">
              <a:spcBef>
                <a:spcPts val="0"/>
              </a:spcBef>
              <a:spcAft>
                <a:spcPts val="0"/>
              </a:spcAft>
              <a:buNone/>
            </a:pPr>
            <a:r>
              <a:rPr lang="en" sz="600">
                <a:solidFill>
                  <a:schemeClr val="lt2"/>
                </a:solidFill>
              </a:rPr>
              <a:t>(Source)</a:t>
            </a:r>
            <a:endParaRPr sz="600">
              <a:solidFill>
                <a:schemeClr val="lt2"/>
              </a:solidFill>
            </a:endParaRPr>
          </a:p>
        </p:txBody>
      </p:sp>
      <p:cxnSp>
        <p:nvCxnSpPr>
          <p:cNvPr id="3556" name="Google Shape;3556;p323"/>
          <p:cNvCxnSpPr/>
          <p:nvPr/>
        </p:nvCxnSpPr>
        <p:spPr>
          <a:xfrm flipH="1" rot="10800000">
            <a:off x="6820975" y="3323438"/>
            <a:ext cx="1059300" cy="13800"/>
          </a:xfrm>
          <a:prstGeom prst="straightConnector1">
            <a:avLst/>
          </a:prstGeom>
          <a:noFill/>
          <a:ln cap="flat" cmpd="sng" w="9525">
            <a:solidFill>
              <a:srgbClr val="2FFF12"/>
            </a:solidFill>
            <a:prstDash val="dot"/>
            <a:round/>
            <a:headEnd len="med" w="med" type="triangle"/>
            <a:tailEnd len="med" w="med" type="none"/>
          </a:ln>
          <a:effectLst>
            <a:outerShdw blurRad="57150" rotWithShape="0" algn="bl" dir="5400000" dist="19050">
              <a:srgbClr val="000000">
                <a:alpha val="50000"/>
              </a:srgbClr>
            </a:outerShdw>
          </a:effectLst>
        </p:spPr>
      </p:cxnSp>
      <p:sp>
        <p:nvSpPr>
          <p:cNvPr id="3557" name="Google Shape;3557;p323"/>
          <p:cNvSpPr txBox="1"/>
          <p:nvPr/>
        </p:nvSpPr>
        <p:spPr>
          <a:xfrm>
            <a:off x="6910975" y="3403713"/>
            <a:ext cx="1064700" cy="505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2"/>
                </a:solidFill>
              </a:rPr>
              <a:t>(From the network)</a:t>
            </a:r>
            <a:endParaRPr sz="700">
              <a:solidFill>
                <a:schemeClr val="lt2"/>
              </a:solidFill>
            </a:endParaRPr>
          </a:p>
        </p:txBody>
      </p:sp>
      <p:cxnSp>
        <p:nvCxnSpPr>
          <p:cNvPr id="3558" name="Google Shape;3558;p323"/>
          <p:cNvCxnSpPr>
            <a:stCxn id="3548" idx="3"/>
            <a:endCxn id="3559" idx="0"/>
          </p:cNvCxnSpPr>
          <p:nvPr/>
        </p:nvCxnSpPr>
        <p:spPr>
          <a:xfrm flipH="1" rot="10800000">
            <a:off x="5331688" y="2820075"/>
            <a:ext cx="833100" cy="597600"/>
          </a:xfrm>
          <a:prstGeom prst="curvedConnector4">
            <a:avLst>
              <a:gd fmla="val 45221" name="adj1"/>
              <a:gd fmla="val 139860" name="adj2"/>
            </a:avLst>
          </a:prstGeom>
          <a:noFill/>
          <a:ln cap="flat" cmpd="sng" w="9525">
            <a:solidFill>
              <a:srgbClr val="DF3079"/>
            </a:solidFill>
            <a:prstDash val="solid"/>
            <a:round/>
            <a:headEnd len="med" w="med" type="triangle"/>
            <a:tailEnd len="med" w="med" type="none"/>
          </a:ln>
        </p:spPr>
      </p:cxnSp>
      <p:sp>
        <p:nvSpPr>
          <p:cNvPr id="3560" name="Google Shape;3560;p323"/>
          <p:cNvSpPr txBox="1"/>
          <p:nvPr/>
        </p:nvSpPr>
        <p:spPr>
          <a:xfrm>
            <a:off x="4895875" y="2319925"/>
            <a:ext cx="15792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rPr>
              <a:t>Node calls internal __read() (epoll)</a:t>
            </a:r>
            <a:endParaRPr sz="800">
              <a:solidFill>
                <a:schemeClr val="lt2"/>
              </a:solidFill>
            </a:endParaRPr>
          </a:p>
        </p:txBody>
      </p:sp>
      <p:sp>
        <p:nvSpPr>
          <p:cNvPr id="3559" name="Google Shape;3559;p323"/>
          <p:cNvSpPr/>
          <p:nvPr/>
        </p:nvSpPr>
        <p:spPr>
          <a:xfrm>
            <a:off x="6085163" y="2819995"/>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61" name="Google Shape;3561;p323"/>
          <p:cNvSpPr/>
          <p:nvPr/>
        </p:nvSpPr>
        <p:spPr>
          <a:xfrm rot="-5400000">
            <a:off x="3707313" y="3268075"/>
            <a:ext cx="273600" cy="28506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62" name="Google Shape;3562;p323"/>
          <p:cNvSpPr txBox="1"/>
          <p:nvPr/>
        </p:nvSpPr>
        <p:spPr>
          <a:xfrm>
            <a:off x="195425" y="4556575"/>
            <a:ext cx="12042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2"/>
                </a:solidFill>
              </a:rPr>
              <a:t>Client Receiving a response</a:t>
            </a:r>
            <a:endParaRPr sz="700">
              <a:solidFill>
                <a:schemeClr val="lt2"/>
              </a:solidFill>
            </a:endParaRPr>
          </a:p>
          <a:p>
            <a:pPr indent="0" lvl="0" marL="0" rtl="0" algn="l">
              <a:spcBef>
                <a:spcPts val="0"/>
              </a:spcBef>
              <a:spcAft>
                <a:spcPts val="0"/>
              </a:spcAft>
              <a:buNone/>
            </a:pPr>
            <a:r>
              <a:rPr lang="en" sz="700">
                <a:solidFill>
                  <a:schemeClr val="lt2"/>
                </a:solidFill>
              </a:rPr>
              <a:t>(consumer) </a:t>
            </a:r>
            <a:endParaRPr sz="700">
              <a:solidFill>
                <a:schemeClr val="lt2"/>
              </a:solidFill>
            </a:endParaRPr>
          </a:p>
          <a:p>
            <a:pPr indent="0" lvl="0" marL="0" rtl="0" algn="l">
              <a:spcBef>
                <a:spcPts val="0"/>
              </a:spcBef>
              <a:spcAft>
                <a:spcPts val="0"/>
              </a:spcAft>
              <a:buNone/>
            </a:pPr>
            <a:r>
              <a:t/>
            </a:r>
            <a:endParaRPr sz="700">
              <a:solidFill>
                <a:schemeClr val="lt2"/>
              </a:solidFill>
            </a:endParaRPr>
          </a:p>
        </p:txBody>
      </p:sp>
      <p:cxnSp>
        <p:nvCxnSpPr>
          <p:cNvPr id="3563" name="Google Shape;3563;p323"/>
          <p:cNvCxnSpPr/>
          <p:nvPr/>
        </p:nvCxnSpPr>
        <p:spPr>
          <a:xfrm flipH="1">
            <a:off x="2658225" y="4737006"/>
            <a:ext cx="2457600" cy="13800"/>
          </a:xfrm>
          <a:prstGeom prst="straightConnector1">
            <a:avLst/>
          </a:prstGeom>
          <a:noFill/>
          <a:ln cap="flat" cmpd="sng" w="9525">
            <a:solidFill>
              <a:schemeClr val="dk2"/>
            </a:solidFill>
            <a:prstDash val="solid"/>
            <a:round/>
            <a:headEnd len="med" w="med" type="none"/>
            <a:tailEnd len="med" w="med" type="triangle"/>
          </a:ln>
        </p:spPr>
      </p:cxnSp>
      <p:sp>
        <p:nvSpPr>
          <p:cNvPr id="3564" name="Google Shape;3564;p323"/>
          <p:cNvSpPr txBox="1"/>
          <p:nvPr/>
        </p:nvSpPr>
        <p:spPr>
          <a:xfrm>
            <a:off x="2750200" y="4168325"/>
            <a:ext cx="23124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Readable stream (Response)</a:t>
            </a:r>
            <a:endParaRPr sz="1200">
              <a:solidFill>
                <a:schemeClr val="lt2"/>
              </a:solidFill>
            </a:endParaRPr>
          </a:p>
          <a:p>
            <a:pPr indent="0" lvl="0" marL="0" rtl="0" algn="l">
              <a:spcBef>
                <a:spcPts val="0"/>
              </a:spcBef>
              <a:spcAft>
                <a:spcPts val="0"/>
              </a:spcAft>
              <a:buNone/>
            </a:pPr>
            <a:r>
              <a:t/>
            </a:r>
            <a:endParaRPr sz="1200">
              <a:solidFill>
                <a:schemeClr val="lt2"/>
              </a:solidFill>
            </a:endParaRPr>
          </a:p>
        </p:txBody>
      </p:sp>
      <p:pic>
        <p:nvPicPr>
          <p:cNvPr id="3565" name="Google Shape;3565;p323"/>
          <p:cNvPicPr preferRelativeResize="0"/>
          <p:nvPr/>
        </p:nvPicPr>
        <p:blipFill rotWithShape="1">
          <a:blip r:embed="rId3">
            <a:alphaModFix/>
          </a:blip>
          <a:srcRect b="0" l="21175" r="14462" t="0"/>
          <a:stretch/>
        </p:blipFill>
        <p:spPr>
          <a:xfrm>
            <a:off x="1399700" y="4404225"/>
            <a:ext cx="466852" cy="490880"/>
          </a:xfrm>
          <a:prstGeom prst="rect">
            <a:avLst/>
          </a:prstGeom>
          <a:noFill/>
          <a:ln>
            <a:noFill/>
          </a:ln>
        </p:spPr>
      </p:pic>
      <p:pic>
        <p:nvPicPr>
          <p:cNvPr id="3566" name="Google Shape;3566;p323"/>
          <p:cNvPicPr preferRelativeResize="0"/>
          <p:nvPr/>
        </p:nvPicPr>
        <p:blipFill rotWithShape="1">
          <a:blip r:embed="rId4">
            <a:alphaModFix/>
          </a:blip>
          <a:srcRect b="38801" l="62958" r="0" t="3842"/>
          <a:stretch/>
        </p:blipFill>
        <p:spPr>
          <a:xfrm>
            <a:off x="5556050" y="4547019"/>
            <a:ext cx="466852" cy="406597"/>
          </a:xfrm>
          <a:prstGeom prst="rect">
            <a:avLst/>
          </a:prstGeom>
          <a:noFill/>
          <a:ln>
            <a:noFill/>
          </a:ln>
        </p:spPr>
      </p:pic>
      <p:pic>
        <p:nvPicPr>
          <p:cNvPr id="3567" name="Google Shape;3567;p323"/>
          <p:cNvPicPr preferRelativeResize="0"/>
          <p:nvPr/>
        </p:nvPicPr>
        <p:blipFill rotWithShape="1">
          <a:blip r:embed="rId5">
            <a:alphaModFix/>
          </a:blip>
          <a:srcRect b="0" l="25052" r="22602" t="0"/>
          <a:stretch/>
        </p:blipFill>
        <p:spPr>
          <a:xfrm>
            <a:off x="7927838" y="4392863"/>
            <a:ext cx="466868" cy="505199"/>
          </a:xfrm>
          <a:prstGeom prst="rect">
            <a:avLst/>
          </a:prstGeom>
          <a:noFill/>
          <a:ln>
            <a:noFill/>
          </a:ln>
          <a:effectLst>
            <a:outerShdw blurRad="57150" rotWithShape="0" algn="bl" dir="5400000" dist="19050">
              <a:srgbClr val="000000">
                <a:alpha val="50000"/>
              </a:srgbClr>
            </a:outerShdw>
          </a:effectLst>
        </p:spPr>
      </p:pic>
      <p:sp>
        <p:nvSpPr>
          <p:cNvPr id="3568" name="Google Shape;3568;p323"/>
          <p:cNvSpPr txBox="1"/>
          <p:nvPr/>
        </p:nvSpPr>
        <p:spPr>
          <a:xfrm>
            <a:off x="5481713" y="4267050"/>
            <a:ext cx="10647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2"/>
                </a:solidFill>
              </a:rPr>
              <a:t>Client Socket Connection</a:t>
            </a:r>
            <a:endParaRPr sz="600">
              <a:solidFill>
                <a:schemeClr val="lt2"/>
              </a:solidFill>
            </a:endParaRPr>
          </a:p>
          <a:p>
            <a:pPr indent="0" lvl="0" marL="0" rtl="0" algn="l">
              <a:spcBef>
                <a:spcPts val="0"/>
              </a:spcBef>
              <a:spcAft>
                <a:spcPts val="0"/>
              </a:spcAft>
              <a:buNone/>
            </a:pPr>
            <a:r>
              <a:rPr lang="en" sz="600">
                <a:solidFill>
                  <a:schemeClr val="lt2"/>
                </a:solidFill>
              </a:rPr>
              <a:t>(Source)</a:t>
            </a:r>
            <a:endParaRPr sz="600">
              <a:solidFill>
                <a:schemeClr val="lt2"/>
              </a:solidFill>
            </a:endParaRPr>
          </a:p>
        </p:txBody>
      </p:sp>
      <p:cxnSp>
        <p:nvCxnSpPr>
          <p:cNvPr id="3569" name="Google Shape;3569;p323"/>
          <p:cNvCxnSpPr/>
          <p:nvPr/>
        </p:nvCxnSpPr>
        <p:spPr>
          <a:xfrm flipH="1" rot="10800000">
            <a:off x="6758700" y="4599138"/>
            <a:ext cx="1059300" cy="13800"/>
          </a:xfrm>
          <a:prstGeom prst="straightConnector1">
            <a:avLst/>
          </a:prstGeom>
          <a:noFill/>
          <a:ln cap="flat" cmpd="sng" w="9525">
            <a:solidFill>
              <a:srgbClr val="2FFF12"/>
            </a:solidFill>
            <a:prstDash val="dot"/>
            <a:round/>
            <a:headEnd len="med" w="med" type="triangle"/>
            <a:tailEnd len="med" w="med" type="none"/>
          </a:ln>
          <a:effectLst>
            <a:outerShdw blurRad="57150" rotWithShape="0" algn="bl" dir="5400000" dist="19050">
              <a:srgbClr val="000000">
                <a:alpha val="50000"/>
              </a:srgbClr>
            </a:outerShdw>
          </a:effectLst>
        </p:spPr>
      </p:cxnSp>
      <p:sp>
        <p:nvSpPr>
          <p:cNvPr id="3570" name="Google Shape;3570;p323"/>
          <p:cNvSpPr txBox="1"/>
          <p:nvPr/>
        </p:nvSpPr>
        <p:spPr>
          <a:xfrm>
            <a:off x="6848700" y="4679413"/>
            <a:ext cx="1064700" cy="505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2"/>
                </a:solidFill>
              </a:rPr>
              <a:t>(From the network)</a:t>
            </a:r>
            <a:endParaRPr sz="700">
              <a:solidFill>
                <a:schemeClr val="lt2"/>
              </a:solidFill>
            </a:endParaRPr>
          </a:p>
        </p:txBody>
      </p:sp>
      <p:sp>
        <p:nvSpPr>
          <p:cNvPr id="3571" name="Google Shape;3571;p323"/>
          <p:cNvSpPr txBox="1"/>
          <p:nvPr/>
        </p:nvSpPr>
        <p:spPr>
          <a:xfrm>
            <a:off x="1470125" y="4004638"/>
            <a:ext cx="14616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rPr>
              <a:t>User calls stream.read()</a:t>
            </a:r>
            <a:endParaRPr sz="800">
              <a:solidFill>
                <a:schemeClr val="lt2"/>
              </a:solidFill>
            </a:endParaRPr>
          </a:p>
        </p:txBody>
      </p:sp>
      <p:sp>
        <p:nvSpPr>
          <p:cNvPr id="3572" name="Google Shape;3572;p323"/>
          <p:cNvSpPr/>
          <p:nvPr/>
        </p:nvSpPr>
        <p:spPr>
          <a:xfrm>
            <a:off x="5918453" y="2819995"/>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3" name="Google Shape;3573;p323"/>
          <p:cNvSpPr/>
          <p:nvPr/>
        </p:nvSpPr>
        <p:spPr>
          <a:xfrm>
            <a:off x="2044690" y="4601550"/>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574" name="Google Shape;3574;p323"/>
          <p:cNvCxnSpPr>
            <a:stCxn id="3573" idx="0"/>
            <a:endCxn id="3575" idx="1"/>
          </p:cNvCxnSpPr>
          <p:nvPr/>
        </p:nvCxnSpPr>
        <p:spPr>
          <a:xfrm flipH="1" rot="-5400000">
            <a:off x="2396740" y="4329150"/>
            <a:ext cx="48600" cy="593400"/>
          </a:xfrm>
          <a:prstGeom prst="curvedConnector4">
            <a:avLst>
              <a:gd fmla="val -489969" name="adj1"/>
              <a:gd fmla="val 56721" name="adj2"/>
            </a:avLst>
          </a:prstGeom>
          <a:noFill/>
          <a:ln cap="flat" cmpd="sng" w="9525">
            <a:solidFill>
              <a:srgbClr val="DF3079"/>
            </a:solidFill>
            <a:prstDash val="solid"/>
            <a:round/>
            <a:headEnd len="med" w="med" type="triangle"/>
            <a:tailEnd len="med" w="med" type="none"/>
          </a:ln>
        </p:spPr>
      </p:cxnSp>
      <p:sp>
        <p:nvSpPr>
          <p:cNvPr id="3576" name="Google Shape;3576;p323"/>
          <p:cNvSpPr/>
          <p:nvPr/>
        </p:nvSpPr>
        <p:spPr>
          <a:xfrm>
            <a:off x="2751795" y="3299129"/>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7" name="Google Shape;3577;p323"/>
          <p:cNvSpPr/>
          <p:nvPr/>
        </p:nvSpPr>
        <p:spPr>
          <a:xfrm>
            <a:off x="2947995" y="3300882"/>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5" name="Google Shape;3575;p323"/>
          <p:cNvSpPr/>
          <p:nvPr/>
        </p:nvSpPr>
        <p:spPr>
          <a:xfrm>
            <a:off x="2717860" y="4584404"/>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8" name="Google Shape;3578;p323"/>
          <p:cNvSpPr/>
          <p:nvPr/>
        </p:nvSpPr>
        <p:spPr>
          <a:xfrm>
            <a:off x="2914060" y="4586157"/>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9" name="Google Shape;3579;p323"/>
          <p:cNvSpPr/>
          <p:nvPr/>
        </p:nvSpPr>
        <p:spPr>
          <a:xfrm>
            <a:off x="3291272" y="4586145"/>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80" name="Google Shape;3580;p323"/>
          <p:cNvSpPr/>
          <p:nvPr/>
        </p:nvSpPr>
        <p:spPr>
          <a:xfrm>
            <a:off x="3110253" y="4586145"/>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4" name="Shape 3584"/>
        <p:cNvGrpSpPr/>
        <p:nvPr/>
      </p:nvGrpSpPr>
      <p:grpSpPr>
        <a:xfrm>
          <a:off x="0" y="0"/>
          <a:ext cx="0" cy="0"/>
          <a:chOff x="0" y="0"/>
          <a:chExt cx="0" cy="0"/>
        </a:xfrm>
      </p:grpSpPr>
      <p:sp>
        <p:nvSpPr>
          <p:cNvPr id="3585" name="Google Shape;3585;p3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HighWatermark</a:t>
            </a:r>
            <a:endParaRPr/>
          </a:p>
        </p:txBody>
      </p:sp>
      <p:sp>
        <p:nvSpPr>
          <p:cNvPr id="3586" name="Google Shape;3586;p324"/>
          <p:cNvSpPr txBox="1"/>
          <p:nvPr>
            <p:ph idx="1" type="body"/>
          </p:nvPr>
        </p:nvSpPr>
        <p:spPr>
          <a:xfrm>
            <a:off x="311700" y="1152475"/>
            <a:ext cx="4381800" cy="11676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Consumer isn’t calling read fast enough</a:t>
            </a:r>
            <a:endParaRPr/>
          </a:p>
          <a:p>
            <a:pPr indent="-334327" lvl="0" marL="457200" rtl="0" algn="l">
              <a:spcBef>
                <a:spcPts val="0"/>
              </a:spcBef>
              <a:spcAft>
                <a:spcPts val="0"/>
              </a:spcAft>
              <a:buSzPct val="100000"/>
              <a:buChar char="●"/>
            </a:pPr>
            <a:r>
              <a:rPr lang="en"/>
              <a:t>Buffer reaches a specified limit in bytes</a:t>
            </a:r>
            <a:endParaRPr/>
          </a:p>
          <a:p>
            <a:pPr indent="-334327" lvl="0" marL="457200" rtl="0" algn="l">
              <a:spcBef>
                <a:spcPts val="0"/>
              </a:spcBef>
              <a:spcAft>
                <a:spcPts val="0"/>
              </a:spcAft>
              <a:buSzPct val="100000"/>
              <a:buChar char="●"/>
            </a:pPr>
            <a:r>
              <a:rPr lang="en"/>
              <a:t>Node stops calling internal read</a:t>
            </a:r>
            <a:endParaRPr/>
          </a:p>
          <a:p>
            <a:pPr indent="-334327" lvl="0" marL="457200" rtl="0" algn="l">
              <a:spcBef>
                <a:spcPts val="0"/>
              </a:spcBef>
              <a:spcAft>
                <a:spcPts val="0"/>
              </a:spcAft>
              <a:buSzPct val="100000"/>
              <a:buChar char="●"/>
            </a:pPr>
            <a:r>
              <a:rPr lang="en"/>
              <a:t>User reads gets buffer</a:t>
            </a:r>
            <a:endParaRPr/>
          </a:p>
        </p:txBody>
      </p:sp>
      <p:sp>
        <p:nvSpPr>
          <p:cNvPr id="3587" name="Google Shape;3587;p324"/>
          <p:cNvSpPr/>
          <p:nvPr/>
        </p:nvSpPr>
        <p:spPr>
          <a:xfrm rot="-5400000">
            <a:off x="3769588" y="1298346"/>
            <a:ext cx="273600" cy="28506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588" name="Google Shape;3588;p324"/>
          <p:cNvCxnSpPr/>
          <p:nvPr/>
        </p:nvCxnSpPr>
        <p:spPr>
          <a:xfrm flipH="1">
            <a:off x="2720500" y="2767277"/>
            <a:ext cx="2457600" cy="13800"/>
          </a:xfrm>
          <a:prstGeom prst="straightConnector1">
            <a:avLst/>
          </a:prstGeom>
          <a:noFill/>
          <a:ln cap="flat" cmpd="sng" w="9525">
            <a:solidFill>
              <a:schemeClr val="dk2"/>
            </a:solidFill>
            <a:prstDash val="solid"/>
            <a:round/>
            <a:headEnd len="med" w="med" type="none"/>
            <a:tailEnd len="med" w="med" type="triangle"/>
          </a:ln>
        </p:spPr>
      </p:cxnSp>
      <p:sp>
        <p:nvSpPr>
          <p:cNvPr id="3589" name="Google Shape;3589;p324"/>
          <p:cNvSpPr txBox="1"/>
          <p:nvPr/>
        </p:nvSpPr>
        <p:spPr>
          <a:xfrm>
            <a:off x="2793100" y="2198596"/>
            <a:ext cx="23124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Readable stream (Response)</a:t>
            </a:r>
            <a:endParaRPr sz="1200">
              <a:solidFill>
                <a:schemeClr val="lt2"/>
              </a:solidFill>
            </a:endParaRPr>
          </a:p>
          <a:p>
            <a:pPr indent="0" lvl="0" marL="0" rtl="0" algn="l">
              <a:spcBef>
                <a:spcPts val="0"/>
              </a:spcBef>
              <a:spcAft>
                <a:spcPts val="0"/>
              </a:spcAft>
              <a:buNone/>
            </a:pPr>
            <a:r>
              <a:t/>
            </a:r>
            <a:endParaRPr sz="1200">
              <a:solidFill>
                <a:schemeClr val="lt2"/>
              </a:solidFill>
            </a:endParaRPr>
          </a:p>
        </p:txBody>
      </p:sp>
      <p:pic>
        <p:nvPicPr>
          <p:cNvPr id="3590" name="Google Shape;3590;p324"/>
          <p:cNvPicPr preferRelativeResize="0"/>
          <p:nvPr/>
        </p:nvPicPr>
        <p:blipFill rotWithShape="1">
          <a:blip r:embed="rId3">
            <a:alphaModFix/>
          </a:blip>
          <a:srcRect b="0" l="21175" r="14462" t="0"/>
          <a:stretch/>
        </p:blipFill>
        <p:spPr>
          <a:xfrm>
            <a:off x="526400" y="4299400"/>
            <a:ext cx="466852" cy="490880"/>
          </a:xfrm>
          <a:prstGeom prst="rect">
            <a:avLst/>
          </a:prstGeom>
          <a:noFill/>
          <a:ln>
            <a:noFill/>
          </a:ln>
        </p:spPr>
      </p:pic>
      <p:pic>
        <p:nvPicPr>
          <p:cNvPr id="3591" name="Google Shape;3591;p324"/>
          <p:cNvPicPr preferRelativeResize="0"/>
          <p:nvPr/>
        </p:nvPicPr>
        <p:blipFill rotWithShape="1">
          <a:blip r:embed="rId4">
            <a:alphaModFix/>
          </a:blip>
          <a:srcRect b="38801" l="62958" r="0" t="3842"/>
          <a:stretch/>
        </p:blipFill>
        <p:spPr>
          <a:xfrm>
            <a:off x="6326650" y="2521766"/>
            <a:ext cx="466852" cy="406598"/>
          </a:xfrm>
          <a:prstGeom prst="rect">
            <a:avLst/>
          </a:prstGeom>
          <a:noFill/>
          <a:ln>
            <a:noFill/>
          </a:ln>
        </p:spPr>
      </p:pic>
      <p:cxnSp>
        <p:nvCxnSpPr>
          <p:cNvPr id="3592" name="Google Shape;3592;p324"/>
          <p:cNvCxnSpPr>
            <a:stCxn id="3587" idx="3"/>
            <a:endCxn id="3593" idx="0"/>
          </p:cNvCxnSpPr>
          <p:nvPr/>
        </p:nvCxnSpPr>
        <p:spPr>
          <a:xfrm flipH="1" rot="10800000">
            <a:off x="5331688" y="2611746"/>
            <a:ext cx="833100" cy="111900"/>
          </a:xfrm>
          <a:prstGeom prst="curvedConnector4">
            <a:avLst>
              <a:gd fmla="val 45221" name="adj1"/>
              <a:gd fmla="val 312766" name="adj2"/>
            </a:avLst>
          </a:prstGeom>
          <a:noFill/>
          <a:ln cap="flat" cmpd="sng" w="9525">
            <a:solidFill>
              <a:srgbClr val="DF3079"/>
            </a:solidFill>
            <a:prstDash val="solid"/>
            <a:round/>
            <a:headEnd len="med" w="med" type="triangle"/>
            <a:tailEnd len="med" w="med" type="none"/>
          </a:ln>
        </p:spPr>
      </p:cxnSp>
      <p:sp>
        <p:nvSpPr>
          <p:cNvPr id="3593" name="Google Shape;3593;p324"/>
          <p:cNvSpPr/>
          <p:nvPr/>
        </p:nvSpPr>
        <p:spPr>
          <a:xfrm>
            <a:off x="6085163" y="2611786"/>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94" name="Google Shape;3594;p324"/>
          <p:cNvSpPr/>
          <p:nvPr/>
        </p:nvSpPr>
        <p:spPr>
          <a:xfrm>
            <a:off x="5918453" y="2611786"/>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95" name="Google Shape;3595;p324"/>
          <p:cNvSpPr/>
          <p:nvPr/>
        </p:nvSpPr>
        <p:spPr>
          <a:xfrm>
            <a:off x="2751795" y="260510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96" name="Google Shape;3596;p324"/>
          <p:cNvSpPr/>
          <p:nvPr/>
        </p:nvSpPr>
        <p:spPr>
          <a:xfrm>
            <a:off x="2947995" y="2606853"/>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597" name="Google Shape;3597;p324"/>
          <p:cNvCxnSpPr/>
          <p:nvPr/>
        </p:nvCxnSpPr>
        <p:spPr>
          <a:xfrm flipH="1">
            <a:off x="4579075" y="1946146"/>
            <a:ext cx="14400" cy="3105300"/>
          </a:xfrm>
          <a:prstGeom prst="straightConnector1">
            <a:avLst/>
          </a:prstGeom>
          <a:noFill/>
          <a:ln cap="flat" cmpd="sng" w="9525">
            <a:solidFill>
              <a:srgbClr val="DF3079"/>
            </a:solidFill>
            <a:prstDash val="dash"/>
            <a:round/>
            <a:headEnd len="med" w="med" type="none"/>
            <a:tailEnd len="med" w="med" type="none"/>
          </a:ln>
        </p:spPr>
      </p:cxnSp>
      <p:sp>
        <p:nvSpPr>
          <p:cNvPr id="3598" name="Google Shape;3598;p324"/>
          <p:cNvSpPr txBox="1"/>
          <p:nvPr/>
        </p:nvSpPr>
        <p:spPr>
          <a:xfrm>
            <a:off x="4125200" y="1755321"/>
            <a:ext cx="1204200" cy="2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HighWaterMark</a:t>
            </a:r>
            <a:endParaRPr sz="900">
              <a:solidFill>
                <a:schemeClr val="lt2"/>
              </a:solidFill>
            </a:endParaRPr>
          </a:p>
        </p:txBody>
      </p:sp>
      <p:sp>
        <p:nvSpPr>
          <p:cNvPr id="3599" name="Google Shape;3599;p324"/>
          <p:cNvSpPr/>
          <p:nvPr/>
        </p:nvSpPr>
        <p:spPr>
          <a:xfrm>
            <a:off x="3144195" y="2606208"/>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00" name="Google Shape;3600;p324"/>
          <p:cNvSpPr/>
          <p:nvPr/>
        </p:nvSpPr>
        <p:spPr>
          <a:xfrm>
            <a:off x="3340395" y="260796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01" name="Google Shape;3601;p324"/>
          <p:cNvSpPr/>
          <p:nvPr/>
        </p:nvSpPr>
        <p:spPr>
          <a:xfrm rot="-5400000">
            <a:off x="3769588" y="1831746"/>
            <a:ext cx="273600" cy="28506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602" name="Google Shape;3602;p324"/>
          <p:cNvCxnSpPr/>
          <p:nvPr/>
        </p:nvCxnSpPr>
        <p:spPr>
          <a:xfrm flipH="1">
            <a:off x="2720500" y="3300677"/>
            <a:ext cx="2457600" cy="13800"/>
          </a:xfrm>
          <a:prstGeom prst="straightConnector1">
            <a:avLst/>
          </a:prstGeom>
          <a:noFill/>
          <a:ln cap="flat" cmpd="sng" w="9525">
            <a:solidFill>
              <a:schemeClr val="dk2"/>
            </a:solidFill>
            <a:prstDash val="solid"/>
            <a:round/>
            <a:headEnd len="med" w="med" type="none"/>
            <a:tailEnd len="med" w="med" type="triangle"/>
          </a:ln>
        </p:spPr>
      </p:cxnSp>
      <p:pic>
        <p:nvPicPr>
          <p:cNvPr id="3603" name="Google Shape;3603;p324"/>
          <p:cNvPicPr preferRelativeResize="0"/>
          <p:nvPr/>
        </p:nvPicPr>
        <p:blipFill rotWithShape="1">
          <a:blip r:embed="rId4">
            <a:alphaModFix/>
          </a:blip>
          <a:srcRect b="38801" l="62958" r="0" t="3842"/>
          <a:stretch/>
        </p:blipFill>
        <p:spPr>
          <a:xfrm>
            <a:off x="6326650" y="3203716"/>
            <a:ext cx="466852" cy="406598"/>
          </a:xfrm>
          <a:prstGeom prst="rect">
            <a:avLst/>
          </a:prstGeom>
          <a:noFill/>
          <a:ln>
            <a:noFill/>
          </a:ln>
        </p:spPr>
      </p:pic>
      <p:cxnSp>
        <p:nvCxnSpPr>
          <p:cNvPr id="3604" name="Google Shape;3604;p324"/>
          <p:cNvCxnSpPr>
            <a:stCxn id="3601" idx="3"/>
            <a:endCxn id="3605" idx="0"/>
          </p:cNvCxnSpPr>
          <p:nvPr/>
        </p:nvCxnSpPr>
        <p:spPr>
          <a:xfrm flipH="1" rot="10800000">
            <a:off x="5331688" y="3116646"/>
            <a:ext cx="833100" cy="140400"/>
          </a:xfrm>
          <a:prstGeom prst="curvedConnector4">
            <a:avLst>
              <a:gd fmla="val 45221" name="adj1"/>
              <a:gd fmla="val 269662" name="adj2"/>
            </a:avLst>
          </a:prstGeom>
          <a:noFill/>
          <a:ln cap="flat" cmpd="sng" w="9525">
            <a:solidFill>
              <a:srgbClr val="DF3079"/>
            </a:solidFill>
            <a:prstDash val="solid"/>
            <a:round/>
            <a:headEnd len="med" w="med" type="triangle"/>
            <a:tailEnd len="med" w="med" type="none"/>
          </a:ln>
        </p:spPr>
      </p:cxnSp>
      <p:sp>
        <p:nvSpPr>
          <p:cNvPr id="3605" name="Google Shape;3605;p324"/>
          <p:cNvSpPr/>
          <p:nvPr/>
        </p:nvSpPr>
        <p:spPr>
          <a:xfrm>
            <a:off x="6085163" y="3116566"/>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06" name="Google Shape;3606;p324"/>
          <p:cNvSpPr/>
          <p:nvPr/>
        </p:nvSpPr>
        <p:spPr>
          <a:xfrm>
            <a:off x="5918453" y="3116566"/>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07" name="Google Shape;3607;p324"/>
          <p:cNvSpPr/>
          <p:nvPr/>
        </p:nvSpPr>
        <p:spPr>
          <a:xfrm>
            <a:off x="2751795" y="313850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08" name="Google Shape;3608;p324"/>
          <p:cNvSpPr/>
          <p:nvPr/>
        </p:nvSpPr>
        <p:spPr>
          <a:xfrm>
            <a:off x="2947995" y="3140253"/>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09" name="Google Shape;3609;p324"/>
          <p:cNvSpPr/>
          <p:nvPr/>
        </p:nvSpPr>
        <p:spPr>
          <a:xfrm>
            <a:off x="3144195" y="3139608"/>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10" name="Google Shape;3610;p324"/>
          <p:cNvSpPr/>
          <p:nvPr/>
        </p:nvSpPr>
        <p:spPr>
          <a:xfrm>
            <a:off x="3340395" y="314136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11" name="Google Shape;3611;p324"/>
          <p:cNvSpPr/>
          <p:nvPr/>
        </p:nvSpPr>
        <p:spPr>
          <a:xfrm>
            <a:off x="3536595" y="3144215"/>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12" name="Google Shape;3612;p324"/>
          <p:cNvSpPr/>
          <p:nvPr/>
        </p:nvSpPr>
        <p:spPr>
          <a:xfrm>
            <a:off x="3732795" y="3145968"/>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13" name="Google Shape;3613;p324"/>
          <p:cNvSpPr/>
          <p:nvPr/>
        </p:nvSpPr>
        <p:spPr>
          <a:xfrm rot="-5400000">
            <a:off x="3769588" y="2451821"/>
            <a:ext cx="273600" cy="28506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614" name="Google Shape;3614;p324"/>
          <p:cNvCxnSpPr/>
          <p:nvPr/>
        </p:nvCxnSpPr>
        <p:spPr>
          <a:xfrm flipH="1">
            <a:off x="2720500" y="3920752"/>
            <a:ext cx="2457600" cy="13800"/>
          </a:xfrm>
          <a:prstGeom prst="straightConnector1">
            <a:avLst/>
          </a:prstGeom>
          <a:noFill/>
          <a:ln cap="flat" cmpd="sng" w="9525">
            <a:solidFill>
              <a:schemeClr val="dk2"/>
            </a:solidFill>
            <a:prstDash val="solid"/>
            <a:round/>
            <a:headEnd len="med" w="med" type="none"/>
            <a:tailEnd len="med" w="med" type="triangle"/>
          </a:ln>
        </p:spPr>
      </p:cxnSp>
      <p:pic>
        <p:nvPicPr>
          <p:cNvPr id="3615" name="Google Shape;3615;p324"/>
          <p:cNvPicPr preferRelativeResize="0"/>
          <p:nvPr/>
        </p:nvPicPr>
        <p:blipFill rotWithShape="1">
          <a:blip r:embed="rId4">
            <a:alphaModFix/>
          </a:blip>
          <a:srcRect b="38801" l="62958" r="0" t="3842"/>
          <a:stretch/>
        </p:blipFill>
        <p:spPr>
          <a:xfrm>
            <a:off x="6326650" y="3767141"/>
            <a:ext cx="466852" cy="406597"/>
          </a:xfrm>
          <a:prstGeom prst="rect">
            <a:avLst/>
          </a:prstGeom>
          <a:noFill/>
          <a:ln>
            <a:noFill/>
          </a:ln>
        </p:spPr>
      </p:pic>
      <p:sp>
        <p:nvSpPr>
          <p:cNvPr id="3616" name="Google Shape;3616;p324"/>
          <p:cNvSpPr/>
          <p:nvPr/>
        </p:nvSpPr>
        <p:spPr>
          <a:xfrm>
            <a:off x="6085163" y="381284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17" name="Google Shape;3617;p324"/>
          <p:cNvSpPr/>
          <p:nvPr/>
        </p:nvSpPr>
        <p:spPr>
          <a:xfrm>
            <a:off x="5918453" y="381284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18" name="Google Shape;3618;p324"/>
          <p:cNvSpPr/>
          <p:nvPr/>
        </p:nvSpPr>
        <p:spPr>
          <a:xfrm>
            <a:off x="2751795" y="3758576"/>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19" name="Google Shape;3619;p324"/>
          <p:cNvSpPr/>
          <p:nvPr/>
        </p:nvSpPr>
        <p:spPr>
          <a:xfrm>
            <a:off x="2947995" y="3760328"/>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0" name="Google Shape;3620;p324"/>
          <p:cNvSpPr/>
          <p:nvPr/>
        </p:nvSpPr>
        <p:spPr>
          <a:xfrm>
            <a:off x="3144195" y="3759683"/>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1" name="Google Shape;3621;p324"/>
          <p:cNvSpPr/>
          <p:nvPr/>
        </p:nvSpPr>
        <p:spPr>
          <a:xfrm>
            <a:off x="3340395" y="3761436"/>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2" name="Google Shape;3622;p324"/>
          <p:cNvSpPr/>
          <p:nvPr/>
        </p:nvSpPr>
        <p:spPr>
          <a:xfrm>
            <a:off x="3536595" y="3764290"/>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3" name="Google Shape;3623;p324"/>
          <p:cNvSpPr/>
          <p:nvPr/>
        </p:nvSpPr>
        <p:spPr>
          <a:xfrm>
            <a:off x="3732795" y="3766043"/>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4" name="Google Shape;3624;p324"/>
          <p:cNvSpPr/>
          <p:nvPr/>
        </p:nvSpPr>
        <p:spPr>
          <a:xfrm>
            <a:off x="3928995" y="3765398"/>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5" name="Google Shape;3625;p324"/>
          <p:cNvSpPr/>
          <p:nvPr/>
        </p:nvSpPr>
        <p:spPr>
          <a:xfrm>
            <a:off x="4125195" y="376715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6" name="Google Shape;3626;p324"/>
          <p:cNvSpPr/>
          <p:nvPr/>
        </p:nvSpPr>
        <p:spPr>
          <a:xfrm>
            <a:off x="4311777" y="3764293"/>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7" name="Google Shape;3627;p324"/>
          <p:cNvSpPr/>
          <p:nvPr/>
        </p:nvSpPr>
        <p:spPr>
          <a:xfrm rot="-5400000">
            <a:off x="3798238" y="3119546"/>
            <a:ext cx="273600" cy="28506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628" name="Google Shape;3628;p324"/>
          <p:cNvCxnSpPr/>
          <p:nvPr/>
        </p:nvCxnSpPr>
        <p:spPr>
          <a:xfrm flipH="1">
            <a:off x="2749150" y="4588477"/>
            <a:ext cx="2457600" cy="13800"/>
          </a:xfrm>
          <a:prstGeom prst="straightConnector1">
            <a:avLst/>
          </a:prstGeom>
          <a:noFill/>
          <a:ln cap="flat" cmpd="sng" w="9525">
            <a:solidFill>
              <a:schemeClr val="dk2"/>
            </a:solidFill>
            <a:prstDash val="solid"/>
            <a:round/>
            <a:headEnd len="med" w="med" type="none"/>
            <a:tailEnd len="med" w="med" type="triangle"/>
          </a:ln>
        </p:spPr>
      </p:cxnSp>
      <p:pic>
        <p:nvPicPr>
          <p:cNvPr id="3629" name="Google Shape;3629;p324"/>
          <p:cNvPicPr preferRelativeResize="0"/>
          <p:nvPr/>
        </p:nvPicPr>
        <p:blipFill rotWithShape="1">
          <a:blip r:embed="rId4">
            <a:alphaModFix/>
          </a:blip>
          <a:srcRect b="38801" l="62958" r="0" t="3842"/>
          <a:stretch/>
        </p:blipFill>
        <p:spPr>
          <a:xfrm>
            <a:off x="6376725" y="4392066"/>
            <a:ext cx="466852" cy="406597"/>
          </a:xfrm>
          <a:prstGeom prst="rect">
            <a:avLst/>
          </a:prstGeom>
          <a:noFill/>
          <a:ln>
            <a:noFill/>
          </a:ln>
        </p:spPr>
      </p:pic>
      <p:sp>
        <p:nvSpPr>
          <p:cNvPr id="3630" name="Google Shape;3630;p324"/>
          <p:cNvSpPr/>
          <p:nvPr/>
        </p:nvSpPr>
        <p:spPr>
          <a:xfrm>
            <a:off x="6113813" y="440294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31" name="Google Shape;3631;p324"/>
          <p:cNvSpPr/>
          <p:nvPr/>
        </p:nvSpPr>
        <p:spPr>
          <a:xfrm>
            <a:off x="5947103" y="440294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32" name="Google Shape;3632;p324"/>
          <p:cNvSpPr/>
          <p:nvPr/>
        </p:nvSpPr>
        <p:spPr>
          <a:xfrm>
            <a:off x="2780445" y="442630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33" name="Google Shape;3633;p324"/>
          <p:cNvSpPr/>
          <p:nvPr/>
        </p:nvSpPr>
        <p:spPr>
          <a:xfrm>
            <a:off x="2976645" y="4428053"/>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34" name="Google Shape;3634;p324"/>
          <p:cNvSpPr/>
          <p:nvPr/>
        </p:nvSpPr>
        <p:spPr>
          <a:xfrm>
            <a:off x="3172845" y="4427408"/>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35" name="Google Shape;3635;p324"/>
          <p:cNvSpPr/>
          <p:nvPr/>
        </p:nvSpPr>
        <p:spPr>
          <a:xfrm>
            <a:off x="3369045" y="442916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36" name="Google Shape;3636;p324"/>
          <p:cNvSpPr/>
          <p:nvPr/>
        </p:nvSpPr>
        <p:spPr>
          <a:xfrm>
            <a:off x="3565245" y="4432015"/>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37" name="Google Shape;3637;p324"/>
          <p:cNvSpPr/>
          <p:nvPr/>
        </p:nvSpPr>
        <p:spPr>
          <a:xfrm>
            <a:off x="3761445" y="4433768"/>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38" name="Google Shape;3638;p324"/>
          <p:cNvSpPr/>
          <p:nvPr/>
        </p:nvSpPr>
        <p:spPr>
          <a:xfrm>
            <a:off x="3957645" y="4433123"/>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39" name="Google Shape;3639;p324"/>
          <p:cNvSpPr/>
          <p:nvPr/>
        </p:nvSpPr>
        <p:spPr>
          <a:xfrm>
            <a:off x="4153845" y="4434876"/>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40" name="Google Shape;3640;p324"/>
          <p:cNvSpPr/>
          <p:nvPr/>
        </p:nvSpPr>
        <p:spPr>
          <a:xfrm>
            <a:off x="4340427" y="4432018"/>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41" name="Google Shape;3641;p324"/>
          <p:cNvSpPr/>
          <p:nvPr/>
        </p:nvSpPr>
        <p:spPr>
          <a:xfrm>
            <a:off x="6099503" y="455534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42" name="Google Shape;3642;p324"/>
          <p:cNvSpPr/>
          <p:nvPr/>
        </p:nvSpPr>
        <p:spPr>
          <a:xfrm>
            <a:off x="5947103" y="455534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43" name="Google Shape;3643;p324"/>
          <p:cNvSpPr/>
          <p:nvPr/>
        </p:nvSpPr>
        <p:spPr>
          <a:xfrm>
            <a:off x="6099503" y="470774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44" name="Google Shape;3644;p324"/>
          <p:cNvSpPr/>
          <p:nvPr/>
        </p:nvSpPr>
        <p:spPr>
          <a:xfrm>
            <a:off x="5947103" y="470774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645" name="Google Shape;3645;p324"/>
          <p:cNvCxnSpPr>
            <a:endCxn id="3632" idx="1"/>
          </p:cNvCxnSpPr>
          <p:nvPr/>
        </p:nvCxnSpPr>
        <p:spPr>
          <a:xfrm>
            <a:off x="1089945" y="4477301"/>
            <a:ext cx="1690500" cy="14700"/>
          </a:xfrm>
          <a:prstGeom prst="curvedConnector3">
            <a:avLst>
              <a:gd fmla="val 50000" name="adj1"/>
            </a:avLst>
          </a:prstGeom>
          <a:noFill/>
          <a:ln cap="flat" cmpd="sng" w="9525">
            <a:solidFill>
              <a:srgbClr val="DF3079"/>
            </a:solidFill>
            <a:prstDash val="solid"/>
            <a:round/>
            <a:headEnd len="med" w="med" type="triangle"/>
            <a:tailEnd len="med" w="med" type="none"/>
          </a:ln>
        </p:spPr>
      </p:cxnSp>
      <p:sp>
        <p:nvSpPr>
          <p:cNvPr id="3646" name="Google Shape;3646;p324"/>
          <p:cNvSpPr txBox="1"/>
          <p:nvPr/>
        </p:nvSpPr>
        <p:spPr>
          <a:xfrm>
            <a:off x="1276900" y="4204596"/>
            <a:ext cx="1204200" cy="2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read()</a:t>
            </a:r>
            <a:endParaRPr sz="900">
              <a:solidFill>
                <a:schemeClr val="lt2"/>
              </a:solidFill>
            </a:endParaRPr>
          </a:p>
        </p:txBody>
      </p:sp>
      <p:sp>
        <p:nvSpPr>
          <p:cNvPr id="3647" name="Google Shape;3647;p324"/>
          <p:cNvSpPr txBox="1"/>
          <p:nvPr/>
        </p:nvSpPr>
        <p:spPr>
          <a:xfrm>
            <a:off x="4857950" y="4013916"/>
            <a:ext cx="12042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Node stops reading from network..</a:t>
            </a:r>
            <a:endParaRPr sz="900">
              <a:solidFill>
                <a:schemeClr val="lt2"/>
              </a:solidFill>
            </a:endParaRPr>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1" name="Shape 3651"/>
        <p:cNvGrpSpPr/>
        <p:nvPr/>
      </p:nvGrpSpPr>
      <p:grpSpPr>
        <a:xfrm>
          <a:off x="0" y="0"/>
          <a:ext cx="0" cy="0"/>
          <a:chOff x="0" y="0"/>
          <a:chExt cx="0" cy="0"/>
        </a:xfrm>
      </p:grpSpPr>
      <p:sp>
        <p:nvSpPr>
          <p:cNvPr id="3652" name="Google Shape;3652;p3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HighWatermark Writable</a:t>
            </a:r>
            <a:endParaRPr/>
          </a:p>
        </p:txBody>
      </p:sp>
      <p:sp>
        <p:nvSpPr>
          <p:cNvPr id="3653" name="Google Shape;3653;p325"/>
          <p:cNvSpPr txBox="1"/>
          <p:nvPr>
            <p:ph idx="1" type="body"/>
          </p:nvPr>
        </p:nvSpPr>
        <p:spPr>
          <a:xfrm>
            <a:off x="311700" y="1152475"/>
            <a:ext cx="4381800" cy="11676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SzPct val="100000"/>
              <a:buChar char="●"/>
            </a:pPr>
            <a:r>
              <a:rPr lang="en"/>
              <a:t>Consume is calling write fast</a:t>
            </a:r>
            <a:endParaRPr/>
          </a:p>
          <a:p>
            <a:pPr indent="-334327" lvl="0" marL="457200" rtl="0" algn="l">
              <a:spcBef>
                <a:spcPts val="0"/>
              </a:spcBef>
              <a:spcAft>
                <a:spcPts val="0"/>
              </a:spcAft>
              <a:buSzPct val="100000"/>
              <a:buChar char="●"/>
            </a:pPr>
            <a:r>
              <a:rPr lang="en"/>
              <a:t>Buffer reaches a specified limit in bytes</a:t>
            </a:r>
            <a:endParaRPr/>
          </a:p>
          <a:p>
            <a:pPr indent="-334327" lvl="0" marL="457200" rtl="0" algn="l">
              <a:spcBef>
                <a:spcPts val="0"/>
              </a:spcBef>
              <a:spcAft>
                <a:spcPts val="0"/>
              </a:spcAft>
              <a:buSzPct val="100000"/>
              <a:buChar char="●"/>
            </a:pPr>
            <a:r>
              <a:rPr lang="en"/>
              <a:t>User write returns false</a:t>
            </a:r>
            <a:endParaRPr/>
          </a:p>
        </p:txBody>
      </p:sp>
      <p:sp>
        <p:nvSpPr>
          <p:cNvPr id="3654" name="Google Shape;3654;p325"/>
          <p:cNvSpPr/>
          <p:nvPr/>
        </p:nvSpPr>
        <p:spPr>
          <a:xfrm rot="-5400000">
            <a:off x="3769588" y="1298346"/>
            <a:ext cx="273600" cy="28506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655" name="Google Shape;3655;p325"/>
          <p:cNvCxnSpPr/>
          <p:nvPr/>
        </p:nvCxnSpPr>
        <p:spPr>
          <a:xfrm flipH="1">
            <a:off x="2720500" y="2767277"/>
            <a:ext cx="2457600" cy="13800"/>
          </a:xfrm>
          <a:prstGeom prst="straightConnector1">
            <a:avLst/>
          </a:prstGeom>
          <a:noFill/>
          <a:ln cap="flat" cmpd="sng" w="9525">
            <a:solidFill>
              <a:schemeClr val="dk2"/>
            </a:solidFill>
            <a:prstDash val="solid"/>
            <a:round/>
            <a:headEnd len="med" w="med" type="triangle"/>
            <a:tailEnd len="med" w="med" type="none"/>
          </a:ln>
        </p:spPr>
      </p:cxnSp>
      <p:sp>
        <p:nvSpPr>
          <p:cNvPr id="3656" name="Google Shape;3656;p325"/>
          <p:cNvSpPr txBox="1"/>
          <p:nvPr/>
        </p:nvSpPr>
        <p:spPr>
          <a:xfrm>
            <a:off x="2793100" y="2198596"/>
            <a:ext cx="23124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Writable</a:t>
            </a:r>
            <a:r>
              <a:rPr lang="en" sz="1200">
                <a:solidFill>
                  <a:schemeClr val="lt2"/>
                </a:solidFill>
              </a:rPr>
              <a:t> stream (Request)</a:t>
            </a:r>
            <a:endParaRPr sz="1200">
              <a:solidFill>
                <a:schemeClr val="lt2"/>
              </a:solidFill>
            </a:endParaRPr>
          </a:p>
          <a:p>
            <a:pPr indent="0" lvl="0" marL="0" rtl="0" algn="l">
              <a:spcBef>
                <a:spcPts val="0"/>
              </a:spcBef>
              <a:spcAft>
                <a:spcPts val="0"/>
              </a:spcAft>
              <a:buNone/>
            </a:pPr>
            <a:r>
              <a:t/>
            </a:r>
            <a:endParaRPr sz="1200">
              <a:solidFill>
                <a:schemeClr val="lt2"/>
              </a:solidFill>
            </a:endParaRPr>
          </a:p>
        </p:txBody>
      </p:sp>
      <p:pic>
        <p:nvPicPr>
          <p:cNvPr id="3657" name="Google Shape;3657;p325"/>
          <p:cNvPicPr preferRelativeResize="0"/>
          <p:nvPr/>
        </p:nvPicPr>
        <p:blipFill rotWithShape="1">
          <a:blip r:embed="rId3">
            <a:alphaModFix/>
          </a:blip>
          <a:srcRect b="0" l="21175" r="14462" t="0"/>
          <a:stretch/>
        </p:blipFill>
        <p:spPr>
          <a:xfrm>
            <a:off x="497800" y="2459692"/>
            <a:ext cx="466852" cy="490880"/>
          </a:xfrm>
          <a:prstGeom prst="rect">
            <a:avLst/>
          </a:prstGeom>
          <a:noFill/>
          <a:ln>
            <a:noFill/>
          </a:ln>
        </p:spPr>
      </p:pic>
      <p:pic>
        <p:nvPicPr>
          <p:cNvPr id="3658" name="Google Shape;3658;p325"/>
          <p:cNvPicPr preferRelativeResize="0"/>
          <p:nvPr/>
        </p:nvPicPr>
        <p:blipFill rotWithShape="1">
          <a:blip r:embed="rId4">
            <a:alphaModFix/>
          </a:blip>
          <a:srcRect b="38801" l="62958" r="0" t="3842"/>
          <a:stretch/>
        </p:blipFill>
        <p:spPr>
          <a:xfrm>
            <a:off x="6326650" y="2521766"/>
            <a:ext cx="466852" cy="406598"/>
          </a:xfrm>
          <a:prstGeom prst="rect">
            <a:avLst/>
          </a:prstGeom>
          <a:noFill/>
          <a:ln>
            <a:noFill/>
          </a:ln>
        </p:spPr>
      </p:pic>
      <p:cxnSp>
        <p:nvCxnSpPr>
          <p:cNvPr id="3659" name="Google Shape;3659;p325"/>
          <p:cNvCxnSpPr>
            <a:stCxn id="3654" idx="3"/>
            <a:endCxn id="3660" idx="0"/>
          </p:cNvCxnSpPr>
          <p:nvPr/>
        </p:nvCxnSpPr>
        <p:spPr>
          <a:xfrm flipH="1" rot="10800000">
            <a:off x="5331688" y="2611746"/>
            <a:ext cx="833100" cy="111900"/>
          </a:xfrm>
          <a:prstGeom prst="curvedConnector4">
            <a:avLst>
              <a:gd fmla="val 45221" name="adj1"/>
              <a:gd fmla="val 312766" name="adj2"/>
            </a:avLst>
          </a:prstGeom>
          <a:noFill/>
          <a:ln cap="flat" cmpd="sng" w="9525">
            <a:solidFill>
              <a:srgbClr val="DF3079"/>
            </a:solidFill>
            <a:prstDash val="solid"/>
            <a:round/>
            <a:headEnd len="med" w="med" type="none"/>
            <a:tailEnd len="med" w="med" type="triangle"/>
          </a:ln>
        </p:spPr>
      </p:cxnSp>
      <p:sp>
        <p:nvSpPr>
          <p:cNvPr id="3660" name="Google Shape;3660;p325"/>
          <p:cNvSpPr/>
          <p:nvPr/>
        </p:nvSpPr>
        <p:spPr>
          <a:xfrm>
            <a:off x="6085163" y="2611786"/>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1" name="Google Shape;3661;p325"/>
          <p:cNvSpPr/>
          <p:nvPr/>
        </p:nvSpPr>
        <p:spPr>
          <a:xfrm>
            <a:off x="5918453" y="2611786"/>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2" name="Google Shape;3662;p325"/>
          <p:cNvSpPr/>
          <p:nvPr/>
        </p:nvSpPr>
        <p:spPr>
          <a:xfrm>
            <a:off x="2751795" y="260510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3" name="Google Shape;3663;p325"/>
          <p:cNvSpPr/>
          <p:nvPr/>
        </p:nvSpPr>
        <p:spPr>
          <a:xfrm>
            <a:off x="2947995" y="2606853"/>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664" name="Google Shape;3664;p325"/>
          <p:cNvCxnSpPr/>
          <p:nvPr/>
        </p:nvCxnSpPr>
        <p:spPr>
          <a:xfrm flipH="1">
            <a:off x="4579075" y="1946146"/>
            <a:ext cx="14400" cy="3105300"/>
          </a:xfrm>
          <a:prstGeom prst="straightConnector1">
            <a:avLst/>
          </a:prstGeom>
          <a:noFill/>
          <a:ln cap="flat" cmpd="sng" w="9525">
            <a:solidFill>
              <a:srgbClr val="DF3079"/>
            </a:solidFill>
            <a:prstDash val="dash"/>
            <a:round/>
            <a:headEnd len="med" w="med" type="none"/>
            <a:tailEnd len="med" w="med" type="none"/>
          </a:ln>
        </p:spPr>
      </p:cxnSp>
      <p:sp>
        <p:nvSpPr>
          <p:cNvPr id="3665" name="Google Shape;3665;p325"/>
          <p:cNvSpPr txBox="1"/>
          <p:nvPr/>
        </p:nvSpPr>
        <p:spPr>
          <a:xfrm>
            <a:off x="4125200" y="1755321"/>
            <a:ext cx="1204200" cy="2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HighWaterMark</a:t>
            </a:r>
            <a:endParaRPr sz="900">
              <a:solidFill>
                <a:schemeClr val="lt2"/>
              </a:solidFill>
            </a:endParaRPr>
          </a:p>
        </p:txBody>
      </p:sp>
      <p:sp>
        <p:nvSpPr>
          <p:cNvPr id="3666" name="Google Shape;3666;p325"/>
          <p:cNvSpPr/>
          <p:nvPr/>
        </p:nvSpPr>
        <p:spPr>
          <a:xfrm>
            <a:off x="3144195" y="2606208"/>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7" name="Google Shape;3667;p325"/>
          <p:cNvSpPr/>
          <p:nvPr/>
        </p:nvSpPr>
        <p:spPr>
          <a:xfrm>
            <a:off x="3340395" y="260796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8" name="Google Shape;3668;p325"/>
          <p:cNvSpPr/>
          <p:nvPr/>
        </p:nvSpPr>
        <p:spPr>
          <a:xfrm rot="-5400000">
            <a:off x="3769588" y="1831746"/>
            <a:ext cx="273600" cy="28506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669" name="Google Shape;3669;p325"/>
          <p:cNvCxnSpPr/>
          <p:nvPr/>
        </p:nvCxnSpPr>
        <p:spPr>
          <a:xfrm flipH="1">
            <a:off x="2720500" y="3300677"/>
            <a:ext cx="2457600" cy="13800"/>
          </a:xfrm>
          <a:prstGeom prst="straightConnector1">
            <a:avLst/>
          </a:prstGeom>
          <a:noFill/>
          <a:ln cap="flat" cmpd="sng" w="9525">
            <a:solidFill>
              <a:schemeClr val="dk2"/>
            </a:solidFill>
            <a:prstDash val="solid"/>
            <a:round/>
            <a:headEnd len="med" w="med" type="triangle"/>
            <a:tailEnd len="med" w="med" type="none"/>
          </a:ln>
        </p:spPr>
      </p:cxnSp>
      <p:pic>
        <p:nvPicPr>
          <p:cNvPr id="3670" name="Google Shape;3670;p325"/>
          <p:cNvPicPr preferRelativeResize="0"/>
          <p:nvPr/>
        </p:nvPicPr>
        <p:blipFill rotWithShape="1">
          <a:blip r:embed="rId4">
            <a:alphaModFix/>
          </a:blip>
          <a:srcRect b="38801" l="62958" r="0" t="3842"/>
          <a:stretch/>
        </p:blipFill>
        <p:spPr>
          <a:xfrm>
            <a:off x="6326650" y="3203716"/>
            <a:ext cx="466852" cy="406598"/>
          </a:xfrm>
          <a:prstGeom prst="rect">
            <a:avLst/>
          </a:prstGeom>
          <a:noFill/>
          <a:ln>
            <a:noFill/>
          </a:ln>
        </p:spPr>
      </p:pic>
      <p:cxnSp>
        <p:nvCxnSpPr>
          <p:cNvPr id="3671" name="Google Shape;3671;p325"/>
          <p:cNvCxnSpPr>
            <a:stCxn id="3668" idx="3"/>
            <a:endCxn id="3672" idx="0"/>
          </p:cNvCxnSpPr>
          <p:nvPr/>
        </p:nvCxnSpPr>
        <p:spPr>
          <a:xfrm flipH="1" rot="10800000">
            <a:off x="5331688" y="3116646"/>
            <a:ext cx="833100" cy="140400"/>
          </a:xfrm>
          <a:prstGeom prst="curvedConnector4">
            <a:avLst>
              <a:gd fmla="val 45221" name="adj1"/>
              <a:gd fmla="val 269662" name="adj2"/>
            </a:avLst>
          </a:prstGeom>
          <a:noFill/>
          <a:ln cap="flat" cmpd="sng" w="9525">
            <a:solidFill>
              <a:srgbClr val="DF3079"/>
            </a:solidFill>
            <a:prstDash val="solid"/>
            <a:round/>
            <a:headEnd len="med" w="med" type="none"/>
            <a:tailEnd len="med" w="med" type="triangle"/>
          </a:ln>
        </p:spPr>
      </p:cxnSp>
      <p:sp>
        <p:nvSpPr>
          <p:cNvPr id="3672" name="Google Shape;3672;p325"/>
          <p:cNvSpPr/>
          <p:nvPr/>
        </p:nvSpPr>
        <p:spPr>
          <a:xfrm>
            <a:off x="6085163" y="3116566"/>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3" name="Google Shape;3673;p325"/>
          <p:cNvSpPr/>
          <p:nvPr/>
        </p:nvSpPr>
        <p:spPr>
          <a:xfrm>
            <a:off x="5918453" y="3116566"/>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4" name="Google Shape;3674;p325"/>
          <p:cNvSpPr/>
          <p:nvPr/>
        </p:nvSpPr>
        <p:spPr>
          <a:xfrm>
            <a:off x="2751795" y="313850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5" name="Google Shape;3675;p325"/>
          <p:cNvSpPr/>
          <p:nvPr/>
        </p:nvSpPr>
        <p:spPr>
          <a:xfrm>
            <a:off x="2947995" y="3140253"/>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6" name="Google Shape;3676;p325"/>
          <p:cNvSpPr/>
          <p:nvPr/>
        </p:nvSpPr>
        <p:spPr>
          <a:xfrm>
            <a:off x="3144195" y="3139608"/>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7" name="Google Shape;3677;p325"/>
          <p:cNvSpPr/>
          <p:nvPr/>
        </p:nvSpPr>
        <p:spPr>
          <a:xfrm>
            <a:off x="3340395" y="314136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8" name="Google Shape;3678;p325"/>
          <p:cNvSpPr/>
          <p:nvPr/>
        </p:nvSpPr>
        <p:spPr>
          <a:xfrm>
            <a:off x="3536595" y="3144215"/>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9" name="Google Shape;3679;p325"/>
          <p:cNvSpPr/>
          <p:nvPr/>
        </p:nvSpPr>
        <p:spPr>
          <a:xfrm>
            <a:off x="3732795" y="3145968"/>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0" name="Google Shape;3680;p325"/>
          <p:cNvSpPr/>
          <p:nvPr/>
        </p:nvSpPr>
        <p:spPr>
          <a:xfrm rot="-5400000">
            <a:off x="3769588" y="2451821"/>
            <a:ext cx="273600" cy="28506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681" name="Google Shape;3681;p325"/>
          <p:cNvCxnSpPr/>
          <p:nvPr/>
        </p:nvCxnSpPr>
        <p:spPr>
          <a:xfrm flipH="1">
            <a:off x="2720500" y="3920752"/>
            <a:ext cx="2457600" cy="13800"/>
          </a:xfrm>
          <a:prstGeom prst="straightConnector1">
            <a:avLst/>
          </a:prstGeom>
          <a:noFill/>
          <a:ln cap="flat" cmpd="sng" w="9525">
            <a:solidFill>
              <a:schemeClr val="dk2"/>
            </a:solidFill>
            <a:prstDash val="solid"/>
            <a:round/>
            <a:headEnd len="med" w="med" type="triangle"/>
            <a:tailEnd len="med" w="med" type="none"/>
          </a:ln>
        </p:spPr>
      </p:cxnSp>
      <p:pic>
        <p:nvPicPr>
          <p:cNvPr id="3682" name="Google Shape;3682;p325"/>
          <p:cNvPicPr preferRelativeResize="0"/>
          <p:nvPr/>
        </p:nvPicPr>
        <p:blipFill rotWithShape="1">
          <a:blip r:embed="rId4">
            <a:alphaModFix/>
          </a:blip>
          <a:srcRect b="38801" l="62958" r="0" t="3842"/>
          <a:stretch/>
        </p:blipFill>
        <p:spPr>
          <a:xfrm>
            <a:off x="6326650" y="3767141"/>
            <a:ext cx="466852" cy="406597"/>
          </a:xfrm>
          <a:prstGeom prst="rect">
            <a:avLst/>
          </a:prstGeom>
          <a:noFill/>
          <a:ln>
            <a:noFill/>
          </a:ln>
        </p:spPr>
      </p:pic>
      <p:sp>
        <p:nvSpPr>
          <p:cNvPr id="3683" name="Google Shape;3683;p325"/>
          <p:cNvSpPr/>
          <p:nvPr/>
        </p:nvSpPr>
        <p:spPr>
          <a:xfrm>
            <a:off x="6085163" y="381284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4" name="Google Shape;3684;p325"/>
          <p:cNvSpPr/>
          <p:nvPr/>
        </p:nvSpPr>
        <p:spPr>
          <a:xfrm>
            <a:off x="5918453" y="381284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5" name="Google Shape;3685;p325"/>
          <p:cNvSpPr/>
          <p:nvPr/>
        </p:nvSpPr>
        <p:spPr>
          <a:xfrm>
            <a:off x="2751795" y="3758576"/>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6" name="Google Shape;3686;p325"/>
          <p:cNvSpPr/>
          <p:nvPr/>
        </p:nvSpPr>
        <p:spPr>
          <a:xfrm>
            <a:off x="2947995" y="3760328"/>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7" name="Google Shape;3687;p325"/>
          <p:cNvSpPr/>
          <p:nvPr/>
        </p:nvSpPr>
        <p:spPr>
          <a:xfrm>
            <a:off x="3144195" y="3759683"/>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8" name="Google Shape;3688;p325"/>
          <p:cNvSpPr/>
          <p:nvPr/>
        </p:nvSpPr>
        <p:spPr>
          <a:xfrm>
            <a:off x="3340395" y="3761436"/>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9" name="Google Shape;3689;p325"/>
          <p:cNvSpPr/>
          <p:nvPr/>
        </p:nvSpPr>
        <p:spPr>
          <a:xfrm>
            <a:off x="3536595" y="3764290"/>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90" name="Google Shape;3690;p325"/>
          <p:cNvSpPr/>
          <p:nvPr/>
        </p:nvSpPr>
        <p:spPr>
          <a:xfrm>
            <a:off x="3732795" y="3766043"/>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91" name="Google Shape;3691;p325"/>
          <p:cNvSpPr/>
          <p:nvPr/>
        </p:nvSpPr>
        <p:spPr>
          <a:xfrm>
            <a:off x="3928995" y="3765398"/>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92" name="Google Shape;3692;p325"/>
          <p:cNvSpPr/>
          <p:nvPr/>
        </p:nvSpPr>
        <p:spPr>
          <a:xfrm>
            <a:off x="4125195" y="376715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93" name="Google Shape;3693;p325"/>
          <p:cNvSpPr/>
          <p:nvPr/>
        </p:nvSpPr>
        <p:spPr>
          <a:xfrm>
            <a:off x="4311777" y="3764293"/>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94" name="Google Shape;3694;p325"/>
          <p:cNvSpPr/>
          <p:nvPr/>
        </p:nvSpPr>
        <p:spPr>
          <a:xfrm rot="-5400000">
            <a:off x="3798238" y="3119546"/>
            <a:ext cx="273600" cy="28506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695" name="Google Shape;3695;p325"/>
          <p:cNvCxnSpPr/>
          <p:nvPr/>
        </p:nvCxnSpPr>
        <p:spPr>
          <a:xfrm flipH="1">
            <a:off x="2749150" y="4588477"/>
            <a:ext cx="2457600" cy="13800"/>
          </a:xfrm>
          <a:prstGeom prst="straightConnector1">
            <a:avLst/>
          </a:prstGeom>
          <a:noFill/>
          <a:ln cap="flat" cmpd="sng" w="9525">
            <a:solidFill>
              <a:schemeClr val="dk2"/>
            </a:solidFill>
            <a:prstDash val="solid"/>
            <a:round/>
            <a:headEnd len="med" w="med" type="triangle"/>
            <a:tailEnd len="med" w="med" type="none"/>
          </a:ln>
        </p:spPr>
      </p:cxnSp>
      <p:pic>
        <p:nvPicPr>
          <p:cNvPr id="3696" name="Google Shape;3696;p325"/>
          <p:cNvPicPr preferRelativeResize="0"/>
          <p:nvPr/>
        </p:nvPicPr>
        <p:blipFill rotWithShape="1">
          <a:blip r:embed="rId4">
            <a:alphaModFix/>
          </a:blip>
          <a:srcRect b="38801" l="62958" r="0" t="3842"/>
          <a:stretch/>
        </p:blipFill>
        <p:spPr>
          <a:xfrm>
            <a:off x="6376725" y="4392066"/>
            <a:ext cx="466852" cy="406597"/>
          </a:xfrm>
          <a:prstGeom prst="rect">
            <a:avLst/>
          </a:prstGeom>
          <a:noFill/>
          <a:ln>
            <a:noFill/>
          </a:ln>
        </p:spPr>
      </p:pic>
      <p:sp>
        <p:nvSpPr>
          <p:cNvPr id="3697" name="Google Shape;3697;p325"/>
          <p:cNvSpPr/>
          <p:nvPr/>
        </p:nvSpPr>
        <p:spPr>
          <a:xfrm>
            <a:off x="6113813" y="440294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98" name="Google Shape;3698;p325"/>
          <p:cNvSpPr/>
          <p:nvPr/>
        </p:nvSpPr>
        <p:spPr>
          <a:xfrm>
            <a:off x="5947103" y="440294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99" name="Google Shape;3699;p325"/>
          <p:cNvSpPr/>
          <p:nvPr/>
        </p:nvSpPr>
        <p:spPr>
          <a:xfrm>
            <a:off x="2780445" y="442630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0" name="Google Shape;3700;p325"/>
          <p:cNvSpPr/>
          <p:nvPr/>
        </p:nvSpPr>
        <p:spPr>
          <a:xfrm>
            <a:off x="2976645" y="4428053"/>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1" name="Google Shape;3701;p325"/>
          <p:cNvSpPr/>
          <p:nvPr/>
        </p:nvSpPr>
        <p:spPr>
          <a:xfrm>
            <a:off x="3172845" y="4427408"/>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2" name="Google Shape;3702;p325"/>
          <p:cNvSpPr/>
          <p:nvPr/>
        </p:nvSpPr>
        <p:spPr>
          <a:xfrm>
            <a:off x="3369045" y="442916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3" name="Google Shape;3703;p325"/>
          <p:cNvSpPr/>
          <p:nvPr/>
        </p:nvSpPr>
        <p:spPr>
          <a:xfrm>
            <a:off x="3565245" y="4432015"/>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4" name="Google Shape;3704;p325"/>
          <p:cNvSpPr/>
          <p:nvPr/>
        </p:nvSpPr>
        <p:spPr>
          <a:xfrm>
            <a:off x="3761445" y="4433768"/>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5" name="Google Shape;3705;p325"/>
          <p:cNvSpPr/>
          <p:nvPr/>
        </p:nvSpPr>
        <p:spPr>
          <a:xfrm>
            <a:off x="3957645" y="4433123"/>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6" name="Google Shape;3706;p325"/>
          <p:cNvSpPr/>
          <p:nvPr/>
        </p:nvSpPr>
        <p:spPr>
          <a:xfrm>
            <a:off x="4153845" y="4434876"/>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7" name="Google Shape;3707;p325"/>
          <p:cNvSpPr/>
          <p:nvPr/>
        </p:nvSpPr>
        <p:spPr>
          <a:xfrm>
            <a:off x="4340427" y="4432018"/>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8" name="Google Shape;3708;p325"/>
          <p:cNvSpPr/>
          <p:nvPr/>
        </p:nvSpPr>
        <p:spPr>
          <a:xfrm>
            <a:off x="6099503" y="455534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9" name="Google Shape;3709;p325"/>
          <p:cNvSpPr/>
          <p:nvPr/>
        </p:nvSpPr>
        <p:spPr>
          <a:xfrm>
            <a:off x="5947103" y="455534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10" name="Google Shape;3710;p325"/>
          <p:cNvSpPr/>
          <p:nvPr/>
        </p:nvSpPr>
        <p:spPr>
          <a:xfrm>
            <a:off x="6099503" y="470774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11" name="Google Shape;3711;p325"/>
          <p:cNvSpPr/>
          <p:nvPr/>
        </p:nvSpPr>
        <p:spPr>
          <a:xfrm>
            <a:off x="5947103" y="470774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12" name="Google Shape;3712;p325"/>
          <p:cNvSpPr txBox="1"/>
          <p:nvPr/>
        </p:nvSpPr>
        <p:spPr>
          <a:xfrm>
            <a:off x="1269878" y="2401713"/>
            <a:ext cx="906000" cy="2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write</a:t>
            </a:r>
            <a:r>
              <a:rPr lang="en" sz="900">
                <a:solidFill>
                  <a:schemeClr val="lt2"/>
                </a:solidFill>
              </a:rPr>
              <a:t>() (true)</a:t>
            </a:r>
            <a:endParaRPr sz="900">
              <a:solidFill>
                <a:schemeClr val="lt2"/>
              </a:solidFill>
            </a:endParaRPr>
          </a:p>
        </p:txBody>
      </p:sp>
      <p:pic>
        <p:nvPicPr>
          <p:cNvPr id="3713" name="Google Shape;3713;p325"/>
          <p:cNvPicPr preferRelativeResize="0"/>
          <p:nvPr/>
        </p:nvPicPr>
        <p:blipFill rotWithShape="1">
          <a:blip r:embed="rId3">
            <a:alphaModFix/>
          </a:blip>
          <a:srcRect b="0" l="21175" r="14462" t="0"/>
          <a:stretch/>
        </p:blipFill>
        <p:spPr>
          <a:xfrm>
            <a:off x="497775" y="3026200"/>
            <a:ext cx="466852" cy="490880"/>
          </a:xfrm>
          <a:prstGeom prst="rect">
            <a:avLst/>
          </a:prstGeom>
          <a:noFill/>
          <a:ln>
            <a:noFill/>
          </a:ln>
        </p:spPr>
      </p:pic>
      <p:pic>
        <p:nvPicPr>
          <p:cNvPr id="3714" name="Google Shape;3714;p325"/>
          <p:cNvPicPr preferRelativeResize="0"/>
          <p:nvPr/>
        </p:nvPicPr>
        <p:blipFill rotWithShape="1">
          <a:blip r:embed="rId3">
            <a:alphaModFix/>
          </a:blip>
          <a:srcRect b="0" l="21175" r="14462" t="0"/>
          <a:stretch/>
        </p:blipFill>
        <p:spPr>
          <a:xfrm>
            <a:off x="497775" y="3725000"/>
            <a:ext cx="466852" cy="490880"/>
          </a:xfrm>
          <a:prstGeom prst="rect">
            <a:avLst/>
          </a:prstGeom>
          <a:noFill/>
          <a:ln>
            <a:noFill/>
          </a:ln>
        </p:spPr>
      </p:pic>
      <p:pic>
        <p:nvPicPr>
          <p:cNvPr id="3715" name="Google Shape;3715;p325"/>
          <p:cNvPicPr preferRelativeResize="0"/>
          <p:nvPr/>
        </p:nvPicPr>
        <p:blipFill rotWithShape="1">
          <a:blip r:embed="rId3">
            <a:alphaModFix/>
          </a:blip>
          <a:srcRect b="0" l="21175" r="14462" t="0"/>
          <a:stretch/>
        </p:blipFill>
        <p:spPr>
          <a:xfrm>
            <a:off x="483450" y="4299413"/>
            <a:ext cx="466852" cy="490880"/>
          </a:xfrm>
          <a:prstGeom prst="rect">
            <a:avLst/>
          </a:prstGeom>
          <a:noFill/>
          <a:ln>
            <a:noFill/>
          </a:ln>
        </p:spPr>
      </p:pic>
      <p:cxnSp>
        <p:nvCxnSpPr>
          <p:cNvPr id="3716" name="Google Shape;3716;p325"/>
          <p:cNvCxnSpPr>
            <a:stCxn id="3654" idx="1"/>
            <a:endCxn id="3657" idx="3"/>
          </p:cNvCxnSpPr>
          <p:nvPr/>
        </p:nvCxnSpPr>
        <p:spPr>
          <a:xfrm rot="10800000">
            <a:off x="964588" y="2705046"/>
            <a:ext cx="1516500" cy="18600"/>
          </a:xfrm>
          <a:prstGeom prst="curvedConnector3">
            <a:avLst>
              <a:gd fmla="val 49998" name="adj1"/>
            </a:avLst>
          </a:prstGeom>
          <a:noFill/>
          <a:ln cap="flat" cmpd="sng" w="9525">
            <a:solidFill>
              <a:srgbClr val="DF3079"/>
            </a:solidFill>
            <a:prstDash val="solid"/>
            <a:round/>
            <a:headEnd len="med" w="med" type="triangle"/>
            <a:tailEnd len="med" w="med" type="none"/>
          </a:ln>
        </p:spPr>
      </p:cxnSp>
      <p:sp>
        <p:nvSpPr>
          <p:cNvPr id="3717" name="Google Shape;3717;p325"/>
          <p:cNvSpPr txBox="1"/>
          <p:nvPr/>
        </p:nvSpPr>
        <p:spPr>
          <a:xfrm>
            <a:off x="1207303" y="3013238"/>
            <a:ext cx="906000" cy="2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write() (true)</a:t>
            </a:r>
            <a:endParaRPr sz="900">
              <a:solidFill>
                <a:schemeClr val="lt2"/>
              </a:solidFill>
            </a:endParaRPr>
          </a:p>
        </p:txBody>
      </p:sp>
      <p:cxnSp>
        <p:nvCxnSpPr>
          <p:cNvPr id="3718" name="Google Shape;3718;p325"/>
          <p:cNvCxnSpPr/>
          <p:nvPr/>
        </p:nvCxnSpPr>
        <p:spPr>
          <a:xfrm rot="10800000">
            <a:off x="902013" y="3316571"/>
            <a:ext cx="1516500" cy="18600"/>
          </a:xfrm>
          <a:prstGeom prst="curvedConnector3">
            <a:avLst>
              <a:gd fmla="val 49998" name="adj1"/>
            </a:avLst>
          </a:prstGeom>
          <a:noFill/>
          <a:ln cap="flat" cmpd="sng" w="9525">
            <a:solidFill>
              <a:srgbClr val="DF3079"/>
            </a:solidFill>
            <a:prstDash val="solid"/>
            <a:round/>
            <a:headEnd len="med" w="med" type="triangle"/>
            <a:tailEnd len="med" w="med" type="none"/>
          </a:ln>
        </p:spPr>
      </p:cxnSp>
      <p:sp>
        <p:nvSpPr>
          <p:cNvPr id="3719" name="Google Shape;3719;p325"/>
          <p:cNvSpPr txBox="1"/>
          <p:nvPr/>
        </p:nvSpPr>
        <p:spPr>
          <a:xfrm>
            <a:off x="1244978" y="3606213"/>
            <a:ext cx="906000" cy="2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write() (true)</a:t>
            </a:r>
            <a:endParaRPr sz="900">
              <a:solidFill>
                <a:schemeClr val="lt2"/>
              </a:solidFill>
            </a:endParaRPr>
          </a:p>
        </p:txBody>
      </p:sp>
      <p:cxnSp>
        <p:nvCxnSpPr>
          <p:cNvPr id="3720" name="Google Shape;3720;p325"/>
          <p:cNvCxnSpPr/>
          <p:nvPr/>
        </p:nvCxnSpPr>
        <p:spPr>
          <a:xfrm rot="10800000">
            <a:off x="939688" y="3909546"/>
            <a:ext cx="1516500" cy="18600"/>
          </a:xfrm>
          <a:prstGeom prst="curvedConnector3">
            <a:avLst>
              <a:gd fmla="val 49998" name="adj1"/>
            </a:avLst>
          </a:prstGeom>
          <a:noFill/>
          <a:ln cap="flat" cmpd="sng" w="9525">
            <a:solidFill>
              <a:srgbClr val="DF3079"/>
            </a:solidFill>
            <a:prstDash val="solid"/>
            <a:round/>
            <a:headEnd len="med" w="med" type="triangle"/>
            <a:tailEnd len="med" w="med" type="none"/>
          </a:ln>
        </p:spPr>
      </p:cxnSp>
      <p:sp>
        <p:nvSpPr>
          <p:cNvPr id="3721" name="Google Shape;3721;p325"/>
          <p:cNvSpPr txBox="1"/>
          <p:nvPr/>
        </p:nvSpPr>
        <p:spPr>
          <a:xfrm>
            <a:off x="1277053" y="4331663"/>
            <a:ext cx="906000" cy="2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write() (false)</a:t>
            </a:r>
            <a:endParaRPr sz="900">
              <a:solidFill>
                <a:schemeClr val="lt2"/>
              </a:solidFill>
            </a:endParaRPr>
          </a:p>
        </p:txBody>
      </p:sp>
      <p:cxnSp>
        <p:nvCxnSpPr>
          <p:cNvPr id="3722" name="Google Shape;3722;p325"/>
          <p:cNvCxnSpPr/>
          <p:nvPr/>
        </p:nvCxnSpPr>
        <p:spPr>
          <a:xfrm rot="10800000">
            <a:off x="971763" y="4634996"/>
            <a:ext cx="1516500" cy="18600"/>
          </a:xfrm>
          <a:prstGeom prst="curvedConnector3">
            <a:avLst>
              <a:gd fmla="val 49998" name="adj1"/>
            </a:avLst>
          </a:prstGeom>
          <a:noFill/>
          <a:ln cap="flat" cmpd="sng" w="9525">
            <a:solidFill>
              <a:srgbClr val="DF3079"/>
            </a:solidFill>
            <a:prstDash val="solid"/>
            <a:round/>
            <a:headEnd len="med" w="med" type="triangle"/>
            <a:tailEnd len="med" w="med" type="none"/>
          </a:ln>
        </p:spPr>
      </p:cxnSp>
      <p:sp>
        <p:nvSpPr>
          <p:cNvPr id="3723" name="Google Shape;3723;p325"/>
          <p:cNvSpPr/>
          <p:nvPr/>
        </p:nvSpPr>
        <p:spPr>
          <a:xfrm>
            <a:off x="6085163" y="3260166"/>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24" name="Google Shape;3724;p325"/>
          <p:cNvSpPr/>
          <p:nvPr/>
        </p:nvSpPr>
        <p:spPr>
          <a:xfrm>
            <a:off x="5918453" y="3260166"/>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725" name="Google Shape;3725;p325"/>
          <p:cNvCxnSpPr>
            <a:endCxn id="3684" idx="0"/>
          </p:cNvCxnSpPr>
          <p:nvPr/>
        </p:nvCxnSpPr>
        <p:spPr>
          <a:xfrm>
            <a:off x="5280503" y="3724341"/>
            <a:ext cx="717600" cy="88500"/>
          </a:xfrm>
          <a:prstGeom prst="curvedConnector2">
            <a:avLst/>
          </a:prstGeom>
          <a:noFill/>
          <a:ln cap="flat" cmpd="sng" w="9525">
            <a:solidFill>
              <a:srgbClr val="DF3079"/>
            </a:solidFill>
            <a:prstDash val="solid"/>
            <a:round/>
            <a:headEnd len="med" w="med" type="none"/>
            <a:tailEnd len="med" w="med" type="triangle"/>
          </a:ln>
        </p:spPr>
      </p:cxnSp>
      <p:sp>
        <p:nvSpPr>
          <p:cNvPr id="3726" name="Google Shape;3726;p325"/>
          <p:cNvSpPr/>
          <p:nvPr/>
        </p:nvSpPr>
        <p:spPr>
          <a:xfrm>
            <a:off x="4527360" y="443547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27" name="Google Shape;3727;p325"/>
          <p:cNvSpPr/>
          <p:nvPr/>
        </p:nvSpPr>
        <p:spPr>
          <a:xfrm>
            <a:off x="4713942" y="4432613"/>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28" name="Google Shape;3728;p325"/>
          <p:cNvSpPr txBox="1"/>
          <p:nvPr/>
        </p:nvSpPr>
        <p:spPr>
          <a:xfrm>
            <a:off x="1113500" y="4735225"/>
            <a:ext cx="22557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False here means node buffer is getting full, it doesn’t mean it failed  </a:t>
            </a:r>
            <a:endParaRPr i="1" sz="900">
              <a:solidFill>
                <a:schemeClr val="lt2"/>
              </a:solidFill>
            </a:endParaRPr>
          </a:p>
        </p:txBody>
      </p:sp>
      <p:cxnSp>
        <p:nvCxnSpPr>
          <p:cNvPr id="3729" name="Google Shape;3729;p325"/>
          <p:cNvCxnSpPr/>
          <p:nvPr/>
        </p:nvCxnSpPr>
        <p:spPr>
          <a:xfrm>
            <a:off x="5206753" y="4280141"/>
            <a:ext cx="717600" cy="88500"/>
          </a:xfrm>
          <a:prstGeom prst="curvedConnector2">
            <a:avLst/>
          </a:prstGeom>
          <a:noFill/>
          <a:ln cap="flat" cmpd="sng" w="9525">
            <a:solidFill>
              <a:srgbClr val="DF3079"/>
            </a:solidFill>
            <a:prstDash val="solid"/>
            <a:round/>
            <a:headEnd len="med" w="med" type="none"/>
            <a:tailEnd len="med" w="med" type="triangle"/>
          </a:ln>
        </p:spPr>
      </p:cxnSp>
      <p:sp>
        <p:nvSpPr>
          <p:cNvPr id="3730" name="Google Shape;3730;p325"/>
          <p:cNvSpPr txBox="1"/>
          <p:nvPr/>
        </p:nvSpPr>
        <p:spPr>
          <a:xfrm>
            <a:off x="5396000" y="2100621"/>
            <a:ext cx="1204200" cy="2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__write()</a:t>
            </a:r>
            <a:endParaRPr sz="900">
              <a:solidFill>
                <a:schemeClr val="lt2"/>
              </a:solidFill>
            </a:endParaRPr>
          </a:p>
        </p:txBody>
      </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4" name="Shape 3734"/>
        <p:cNvGrpSpPr/>
        <p:nvPr/>
      </p:nvGrpSpPr>
      <p:grpSpPr>
        <a:xfrm>
          <a:off x="0" y="0"/>
          <a:ext cx="0" cy="0"/>
          <a:chOff x="0" y="0"/>
          <a:chExt cx="0" cy="0"/>
        </a:xfrm>
      </p:grpSpPr>
      <p:sp>
        <p:nvSpPr>
          <p:cNvPr id="3735" name="Google Shape;3735;p3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Draining Writable streams </a:t>
            </a:r>
            <a:endParaRPr/>
          </a:p>
        </p:txBody>
      </p:sp>
      <p:sp>
        <p:nvSpPr>
          <p:cNvPr id="3736" name="Google Shape;3736;p326"/>
          <p:cNvSpPr txBox="1"/>
          <p:nvPr>
            <p:ph idx="1" type="body"/>
          </p:nvPr>
        </p:nvSpPr>
        <p:spPr>
          <a:xfrm>
            <a:off x="311700" y="1152475"/>
            <a:ext cx="4381800" cy="1167600"/>
          </a:xfrm>
          <a:prstGeom prst="rect">
            <a:avLst/>
          </a:prstGeom>
        </p:spPr>
        <p:txBody>
          <a:bodyPr anchorCtr="0" anchor="t" bIns="91425" lIns="91425" spcFirstLastPara="1" rIns="91425" wrap="square" tIns="91425">
            <a:normAutofit/>
          </a:bodyPr>
          <a:lstStyle/>
          <a:p>
            <a:pPr indent="-321627" lvl="0" marL="457200" rtl="0" algn="l">
              <a:spcBef>
                <a:spcPts val="0"/>
              </a:spcBef>
              <a:spcAft>
                <a:spcPts val="0"/>
              </a:spcAft>
              <a:buSzPts val="1465"/>
              <a:buChar char="●"/>
            </a:pPr>
            <a:r>
              <a:rPr lang="en" sz="1465"/>
              <a:t>The drain event</a:t>
            </a:r>
            <a:endParaRPr sz="1465"/>
          </a:p>
          <a:p>
            <a:pPr indent="-321627" lvl="0" marL="457200" rtl="0" algn="l">
              <a:spcBef>
                <a:spcPts val="0"/>
              </a:spcBef>
              <a:spcAft>
                <a:spcPts val="0"/>
              </a:spcAft>
              <a:buSzPts val="1465"/>
              <a:buChar char="●"/>
            </a:pPr>
            <a:r>
              <a:rPr lang="en" sz="1465"/>
              <a:t>Consumer listens to it</a:t>
            </a:r>
            <a:endParaRPr sz="1465"/>
          </a:p>
          <a:p>
            <a:pPr indent="-321627" lvl="0" marL="457200" rtl="0" algn="l">
              <a:spcBef>
                <a:spcPts val="0"/>
              </a:spcBef>
              <a:spcAft>
                <a:spcPts val="0"/>
              </a:spcAft>
              <a:buSzPts val="1465"/>
              <a:buChar char="●"/>
            </a:pPr>
            <a:r>
              <a:rPr lang="en" sz="1465"/>
              <a:t>Notifies when the buffer has space</a:t>
            </a:r>
            <a:endParaRPr sz="1465"/>
          </a:p>
        </p:txBody>
      </p:sp>
      <p:sp>
        <p:nvSpPr>
          <p:cNvPr id="3737" name="Google Shape;3737;p326"/>
          <p:cNvSpPr/>
          <p:nvPr/>
        </p:nvSpPr>
        <p:spPr>
          <a:xfrm rot="-5400000">
            <a:off x="3769588" y="1298346"/>
            <a:ext cx="273600" cy="28506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738" name="Google Shape;3738;p326"/>
          <p:cNvCxnSpPr/>
          <p:nvPr/>
        </p:nvCxnSpPr>
        <p:spPr>
          <a:xfrm flipH="1">
            <a:off x="2720500" y="2767277"/>
            <a:ext cx="2457600" cy="13800"/>
          </a:xfrm>
          <a:prstGeom prst="straightConnector1">
            <a:avLst/>
          </a:prstGeom>
          <a:noFill/>
          <a:ln cap="flat" cmpd="sng" w="9525">
            <a:solidFill>
              <a:schemeClr val="dk2"/>
            </a:solidFill>
            <a:prstDash val="solid"/>
            <a:round/>
            <a:headEnd len="med" w="med" type="triangle"/>
            <a:tailEnd len="med" w="med" type="none"/>
          </a:ln>
        </p:spPr>
      </p:cxnSp>
      <p:sp>
        <p:nvSpPr>
          <p:cNvPr id="3739" name="Google Shape;3739;p326"/>
          <p:cNvSpPr txBox="1"/>
          <p:nvPr/>
        </p:nvSpPr>
        <p:spPr>
          <a:xfrm>
            <a:off x="2793100" y="2198596"/>
            <a:ext cx="23124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Writable stream (Request)</a:t>
            </a:r>
            <a:endParaRPr sz="1200">
              <a:solidFill>
                <a:schemeClr val="lt2"/>
              </a:solidFill>
            </a:endParaRPr>
          </a:p>
          <a:p>
            <a:pPr indent="0" lvl="0" marL="0" rtl="0" algn="l">
              <a:spcBef>
                <a:spcPts val="0"/>
              </a:spcBef>
              <a:spcAft>
                <a:spcPts val="0"/>
              </a:spcAft>
              <a:buNone/>
            </a:pPr>
            <a:r>
              <a:t/>
            </a:r>
            <a:endParaRPr sz="1200">
              <a:solidFill>
                <a:schemeClr val="lt2"/>
              </a:solidFill>
            </a:endParaRPr>
          </a:p>
        </p:txBody>
      </p:sp>
      <p:pic>
        <p:nvPicPr>
          <p:cNvPr id="3740" name="Google Shape;3740;p326"/>
          <p:cNvPicPr preferRelativeResize="0"/>
          <p:nvPr/>
        </p:nvPicPr>
        <p:blipFill rotWithShape="1">
          <a:blip r:embed="rId3">
            <a:alphaModFix/>
          </a:blip>
          <a:srcRect b="0" l="21175" r="14462" t="0"/>
          <a:stretch/>
        </p:blipFill>
        <p:spPr>
          <a:xfrm>
            <a:off x="497800" y="2459692"/>
            <a:ext cx="466852" cy="490880"/>
          </a:xfrm>
          <a:prstGeom prst="rect">
            <a:avLst/>
          </a:prstGeom>
          <a:noFill/>
          <a:ln>
            <a:noFill/>
          </a:ln>
        </p:spPr>
      </p:pic>
      <p:pic>
        <p:nvPicPr>
          <p:cNvPr id="3741" name="Google Shape;3741;p326"/>
          <p:cNvPicPr preferRelativeResize="0"/>
          <p:nvPr/>
        </p:nvPicPr>
        <p:blipFill rotWithShape="1">
          <a:blip r:embed="rId4">
            <a:alphaModFix/>
          </a:blip>
          <a:srcRect b="38801" l="62958" r="0" t="3842"/>
          <a:stretch/>
        </p:blipFill>
        <p:spPr>
          <a:xfrm>
            <a:off x="6326650" y="2521766"/>
            <a:ext cx="466852" cy="406598"/>
          </a:xfrm>
          <a:prstGeom prst="rect">
            <a:avLst/>
          </a:prstGeom>
          <a:noFill/>
          <a:ln>
            <a:noFill/>
          </a:ln>
        </p:spPr>
      </p:pic>
      <p:cxnSp>
        <p:nvCxnSpPr>
          <p:cNvPr id="3742" name="Google Shape;3742;p326"/>
          <p:cNvCxnSpPr>
            <a:stCxn id="3737" idx="3"/>
            <a:endCxn id="3743" idx="0"/>
          </p:cNvCxnSpPr>
          <p:nvPr/>
        </p:nvCxnSpPr>
        <p:spPr>
          <a:xfrm flipH="1" rot="10800000">
            <a:off x="5331688" y="2611746"/>
            <a:ext cx="833100" cy="111900"/>
          </a:xfrm>
          <a:prstGeom prst="curvedConnector4">
            <a:avLst>
              <a:gd fmla="val 45221" name="adj1"/>
              <a:gd fmla="val 312766" name="adj2"/>
            </a:avLst>
          </a:prstGeom>
          <a:noFill/>
          <a:ln cap="flat" cmpd="sng" w="9525">
            <a:solidFill>
              <a:srgbClr val="DF3079"/>
            </a:solidFill>
            <a:prstDash val="solid"/>
            <a:round/>
            <a:headEnd len="med" w="med" type="none"/>
            <a:tailEnd len="med" w="med" type="triangle"/>
          </a:ln>
        </p:spPr>
      </p:cxnSp>
      <p:sp>
        <p:nvSpPr>
          <p:cNvPr id="3743" name="Google Shape;3743;p326"/>
          <p:cNvSpPr/>
          <p:nvPr/>
        </p:nvSpPr>
        <p:spPr>
          <a:xfrm>
            <a:off x="6085163" y="2611786"/>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44" name="Google Shape;3744;p326"/>
          <p:cNvSpPr/>
          <p:nvPr/>
        </p:nvSpPr>
        <p:spPr>
          <a:xfrm>
            <a:off x="5918453" y="2611786"/>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745" name="Google Shape;3745;p326"/>
          <p:cNvCxnSpPr/>
          <p:nvPr/>
        </p:nvCxnSpPr>
        <p:spPr>
          <a:xfrm flipH="1">
            <a:off x="4579075" y="1946146"/>
            <a:ext cx="14400" cy="3105300"/>
          </a:xfrm>
          <a:prstGeom prst="straightConnector1">
            <a:avLst/>
          </a:prstGeom>
          <a:noFill/>
          <a:ln cap="flat" cmpd="sng" w="9525">
            <a:solidFill>
              <a:srgbClr val="DF3079"/>
            </a:solidFill>
            <a:prstDash val="dash"/>
            <a:round/>
            <a:headEnd len="med" w="med" type="none"/>
            <a:tailEnd len="med" w="med" type="none"/>
          </a:ln>
        </p:spPr>
      </p:cxnSp>
      <p:sp>
        <p:nvSpPr>
          <p:cNvPr id="3746" name="Google Shape;3746;p326"/>
          <p:cNvSpPr txBox="1"/>
          <p:nvPr/>
        </p:nvSpPr>
        <p:spPr>
          <a:xfrm>
            <a:off x="4125200" y="1755321"/>
            <a:ext cx="1204200" cy="2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HighWaterMark</a:t>
            </a:r>
            <a:endParaRPr sz="900">
              <a:solidFill>
                <a:schemeClr val="lt2"/>
              </a:solidFill>
            </a:endParaRPr>
          </a:p>
        </p:txBody>
      </p:sp>
      <p:sp>
        <p:nvSpPr>
          <p:cNvPr id="3747" name="Google Shape;3747;p326"/>
          <p:cNvSpPr/>
          <p:nvPr/>
        </p:nvSpPr>
        <p:spPr>
          <a:xfrm rot="-5400000">
            <a:off x="3769588" y="1831746"/>
            <a:ext cx="273600" cy="28506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748" name="Google Shape;3748;p326"/>
          <p:cNvCxnSpPr/>
          <p:nvPr/>
        </p:nvCxnSpPr>
        <p:spPr>
          <a:xfrm flipH="1">
            <a:off x="2720500" y="3300677"/>
            <a:ext cx="2457600" cy="13800"/>
          </a:xfrm>
          <a:prstGeom prst="straightConnector1">
            <a:avLst/>
          </a:prstGeom>
          <a:noFill/>
          <a:ln cap="flat" cmpd="sng" w="9525">
            <a:solidFill>
              <a:schemeClr val="dk2"/>
            </a:solidFill>
            <a:prstDash val="solid"/>
            <a:round/>
            <a:headEnd len="med" w="med" type="triangle"/>
            <a:tailEnd len="med" w="med" type="none"/>
          </a:ln>
        </p:spPr>
      </p:cxnSp>
      <p:pic>
        <p:nvPicPr>
          <p:cNvPr id="3749" name="Google Shape;3749;p326"/>
          <p:cNvPicPr preferRelativeResize="0"/>
          <p:nvPr/>
        </p:nvPicPr>
        <p:blipFill rotWithShape="1">
          <a:blip r:embed="rId4">
            <a:alphaModFix/>
          </a:blip>
          <a:srcRect b="38801" l="62958" r="0" t="3842"/>
          <a:stretch/>
        </p:blipFill>
        <p:spPr>
          <a:xfrm>
            <a:off x="6326650" y="3203716"/>
            <a:ext cx="466852" cy="406598"/>
          </a:xfrm>
          <a:prstGeom prst="rect">
            <a:avLst/>
          </a:prstGeom>
          <a:noFill/>
          <a:ln>
            <a:noFill/>
          </a:ln>
        </p:spPr>
      </p:pic>
      <p:cxnSp>
        <p:nvCxnSpPr>
          <p:cNvPr id="3750" name="Google Shape;3750;p326"/>
          <p:cNvCxnSpPr>
            <a:stCxn id="3747" idx="3"/>
            <a:endCxn id="3751" idx="0"/>
          </p:cNvCxnSpPr>
          <p:nvPr/>
        </p:nvCxnSpPr>
        <p:spPr>
          <a:xfrm flipH="1" rot="10800000">
            <a:off x="5331688" y="3116646"/>
            <a:ext cx="833100" cy="140400"/>
          </a:xfrm>
          <a:prstGeom prst="curvedConnector4">
            <a:avLst>
              <a:gd fmla="val 45221" name="adj1"/>
              <a:gd fmla="val 269662" name="adj2"/>
            </a:avLst>
          </a:prstGeom>
          <a:noFill/>
          <a:ln cap="flat" cmpd="sng" w="9525">
            <a:solidFill>
              <a:srgbClr val="DF3079"/>
            </a:solidFill>
            <a:prstDash val="solid"/>
            <a:round/>
            <a:headEnd len="med" w="med" type="none"/>
            <a:tailEnd len="med" w="med" type="triangle"/>
          </a:ln>
        </p:spPr>
      </p:cxnSp>
      <p:sp>
        <p:nvSpPr>
          <p:cNvPr id="3751" name="Google Shape;3751;p326"/>
          <p:cNvSpPr/>
          <p:nvPr/>
        </p:nvSpPr>
        <p:spPr>
          <a:xfrm>
            <a:off x="6085163" y="3116566"/>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52" name="Google Shape;3752;p326"/>
          <p:cNvSpPr/>
          <p:nvPr/>
        </p:nvSpPr>
        <p:spPr>
          <a:xfrm>
            <a:off x="5918453" y="3116566"/>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53" name="Google Shape;3753;p326"/>
          <p:cNvSpPr/>
          <p:nvPr/>
        </p:nvSpPr>
        <p:spPr>
          <a:xfrm>
            <a:off x="2751795" y="313850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54" name="Google Shape;3754;p326"/>
          <p:cNvSpPr/>
          <p:nvPr/>
        </p:nvSpPr>
        <p:spPr>
          <a:xfrm>
            <a:off x="2947995" y="3140253"/>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55" name="Google Shape;3755;p326"/>
          <p:cNvSpPr/>
          <p:nvPr/>
        </p:nvSpPr>
        <p:spPr>
          <a:xfrm>
            <a:off x="3144195" y="3139608"/>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56" name="Google Shape;3756;p326"/>
          <p:cNvSpPr/>
          <p:nvPr/>
        </p:nvSpPr>
        <p:spPr>
          <a:xfrm>
            <a:off x="3340395" y="314136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57" name="Google Shape;3757;p326"/>
          <p:cNvSpPr/>
          <p:nvPr/>
        </p:nvSpPr>
        <p:spPr>
          <a:xfrm>
            <a:off x="3536595" y="3144215"/>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58" name="Google Shape;3758;p326"/>
          <p:cNvSpPr/>
          <p:nvPr/>
        </p:nvSpPr>
        <p:spPr>
          <a:xfrm>
            <a:off x="3732795" y="3145968"/>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59" name="Google Shape;3759;p326"/>
          <p:cNvSpPr/>
          <p:nvPr/>
        </p:nvSpPr>
        <p:spPr>
          <a:xfrm rot="-5400000">
            <a:off x="3769588" y="2451821"/>
            <a:ext cx="273600" cy="28506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760" name="Google Shape;3760;p326"/>
          <p:cNvCxnSpPr/>
          <p:nvPr/>
        </p:nvCxnSpPr>
        <p:spPr>
          <a:xfrm flipH="1">
            <a:off x="2720500" y="3920752"/>
            <a:ext cx="2457600" cy="13800"/>
          </a:xfrm>
          <a:prstGeom prst="straightConnector1">
            <a:avLst/>
          </a:prstGeom>
          <a:noFill/>
          <a:ln cap="flat" cmpd="sng" w="9525">
            <a:solidFill>
              <a:schemeClr val="dk2"/>
            </a:solidFill>
            <a:prstDash val="solid"/>
            <a:round/>
            <a:headEnd len="med" w="med" type="triangle"/>
            <a:tailEnd len="med" w="med" type="none"/>
          </a:ln>
        </p:spPr>
      </p:cxnSp>
      <p:pic>
        <p:nvPicPr>
          <p:cNvPr id="3761" name="Google Shape;3761;p326"/>
          <p:cNvPicPr preferRelativeResize="0"/>
          <p:nvPr/>
        </p:nvPicPr>
        <p:blipFill rotWithShape="1">
          <a:blip r:embed="rId4">
            <a:alphaModFix/>
          </a:blip>
          <a:srcRect b="38801" l="62958" r="0" t="3842"/>
          <a:stretch/>
        </p:blipFill>
        <p:spPr>
          <a:xfrm>
            <a:off x="6326650" y="3767141"/>
            <a:ext cx="466852" cy="406597"/>
          </a:xfrm>
          <a:prstGeom prst="rect">
            <a:avLst/>
          </a:prstGeom>
          <a:noFill/>
          <a:ln>
            <a:noFill/>
          </a:ln>
        </p:spPr>
      </p:pic>
      <p:sp>
        <p:nvSpPr>
          <p:cNvPr id="3762" name="Google Shape;3762;p326"/>
          <p:cNvSpPr/>
          <p:nvPr/>
        </p:nvSpPr>
        <p:spPr>
          <a:xfrm>
            <a:off x="6085163" y="381284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3" name="Google Shape;3763;p326"/>
          <p:cNvSpPr/>
          <p:nvPr/>
        </p:nvSpPr>
        <p:spPr>
          <a:xfrm>
            <a:off x="5918453" y="381284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4" name="Google Shape;3764;p326"/>
          <p:cNvSpPr/>
          <p:nvPr/>
        </p:nvSpPr>
        <p:spPr>
          <a:xfrm>
            <a:off x="2751795" y="3758576"/>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5" name="Google Shape;3765;p326"/>
          <p:cNvSpPr/>
          <p:nvPr/>
        </p:nvSpPr>
        <p:spPr>
          <a:xfrm>
            <a:off x="2947995" y="3760328"/>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6" name="Google Shape;3766;p326"/>
          <p:cNvSpPr/>
          <p:nvPr/>
        </p:nvSpPr>
        <p:spPr>
          <a:xfrm>
            <a:off x="3144195" y="3759683"/>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7" name="Google Shape;3767;p326"/>
          <p:cNvSpPr/>
          <p:nvPr/>
        </p:nvSpPr>
        <p:spPr>
          <a:xfrm>
            <a:off x="3340395" y="3761436"/>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8" name="Google Shape;3768;p326"/>
          <p:cNvSpPr/>
          <p:nvPr/>
        </p:nvSpPr>
        <p:spPr>
          <a:xfrm>
            <a:off x="3536595" y="3764290"/>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9" name="Google Shape;3769;p326"/>
          <p:cNvSpPr/>
          <p:nvPr/>
        </p:nvSpPr>
        <p:spPr>
          <a:xfrm rot="-5400000">
            <a:off x="3798238" y="3119546"/>
            <a:ext cx="273600" cy="28506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770" name="Google Shape;3770;p326"/>
          <p:cNvCxnSpPr/>
          <p:nvPr/>
        </p:nvCxnSpPr>
        <p:spPr>
          <a:xfrm flipH="1">
            <a:off x="2749150" y="4588477"/>
            <a:ext cx="2457600" cy="13800"/>
          </a:xfrm>
          <a:prstGeom prst="straightConnector1">
            <a:avLst/>
          </a:prstGeom>
          <a:noFill/>
          <a:ln cap="flat" cmpd="sng" w="9525">
            <a:solidFill>
              <a:schemeClr val="dk2"/>
            </a:solidFill>
            <a:prstDash val="solid"/>
            <a:round/>
            <a:headEnd len="med" w="med" type="triangle"/>
            <a:tailEnd len="med" w="med" type="none"/>
          </a:ln>
        </p:spPr>
      </p:cxnSp>
      <p:pic>
        <p:nvPicPr>
          <p:cNvPr id="3771" name="Google Shape;3771;p326"/>
          <p:cNvPicPr preferRelativeResize="0"/>
          <p:nvPr/>
        </p:nvPicPr>
        <p:blipFill rotWithShape="1">
          <a:blip r:embed="rId4">
            <a:alphaModFix/>
          </a:blip>
          <a:srcRect b="38801" l="62958" r="0" t="3842"/>
          <a:stretch/>
        </p:blipFill>
        <p:spPr>
          <a:xfrm>
            <a:off x="6376725" y="4392066"/>
            <a:ext cx="466852" cy="406597"/>
          </a:xfrm>
          <a:prstGeom prst="rect">
            <a:avLst/>
          </a:prstGeom>
          <a:noFill/>
          <a:ln>
            <a:noFill/>
          </a:ln>
        </p:spPr>
      </p:pic>
      <p:sp>
        <p:nvSpPr>
          <p:cNvPr id="3772" name="Google Shape;3772;p326"/>
          <p:cNvSpPr/>
          <p:nvPr/>
        </p:nvSpPr>
        <p:spPr>
          <a:xfrm>
            <a:off x="6113813" y="440294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3" name="Google Shape;3773;p326"/>
          <p:cNvSpPr/>
          <p:nvPr/>
        </p:nvSpPr>
        <p:spPr>
          <a:xfrm>
            <a:off x="5947103" y="440294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4" name="Google Shape;3774;p326"/>
          <p:cNvSpPr/>
          <p:nvPr/>
        </p:nvSpPr>
        <p:spPr>
          <a:xfrm>
            <a:off x="2780445" y="442630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5" name="Google Shape;3775;p326"/>
          <p:cNvSpPr/>
          <p:nvPr/>
        </p:nvSpPr>
        <p:spPr>
          <a:xfrm>
            <a:off x="2976645" y="4428053"/>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6" name="Google Shape;3776;p326"/>
          <p:cNvSpPr/>
          <p:nvPr/>
        </p:nvSpPr>
        <p:spPr>
          <a:xfrm>
            <a:off x="3172845" y="4427408"/>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7" name="Google Shape;3777;p326"/>
          <p:cNvSpPr/>
          <p:nvPr/>
        </p:nvSpPr>
        <p:spPr>
          <a:xfrm>
            <a:off x="3369045" y="442916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8" name="Google Shape;3778;p326"/>
          <p:cNvSpPr/>
          <p:nvPr/>
        </p:nvSpPr>
        <p:spPr>
          <a:xfrm>
            <a:off x="3565245" y="4432015"/>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9" name="Google Shape;3779;p326"/>
          <p:cNvSpPr/>
          <p:nvPr/>
        </p:nvSpPr>
        <p:spPr>
          <a:xfrm>
            <a:off x="6099503" y="455534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0" name="Google Shape;3780;p326"/>
          <p:cNvSpPr/>
          <p:nvPr/>
        </p:nvSpPr>
        <p:spPr>
          <a:xfrm>
            <a:off x="5947103" y="455534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1" name="Google Shape;3781;p326"/>
          <p:cNvSpPr/>
          <p:nvPr/>
        </p:nvSpPr>
        <p:spPr>
          <a:xfrm>
            <a:off x="6099503" y="470774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2" name="Google Shape;3782;p326"/>
          <p:cNvSpPr/>
          <p:nvPr/>
        </p:nvSpPr>
        <p:spPr>
          <a:xfrm>
            <a:off x="5947103" y="470774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3" name="Google Shape;3783;p326"/>
          <p:cNvSpPr txBox="1"/>
          <p:nvPr/>
        </p:nvSpPr>
        <p:spPr>
          <a:xfrm>
            <a:off x="1269878" y="2401713"/>
            <a:ext cx="906000" cy="2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write() (false)</a:t>
            </a:r>
            <a:endParaRPr sz="900">
              <a:solidFill>
                <a:schemeClr val="lt2"/>
              </a:solidFill>
            </a:endParaRPr>
          </a:p>
        </p:txBody>
      </p:sp>
      <p:pic>
        <p:nvPicPr>
          <p:cNvPr id="3784" name="Google Shape;3784;p326"/>
          <p:cNvPicPr preferRelativeResize="0"/>
          <p:nvPr/>
        </p:nvPicPr>
        <p:blipFill rotWithShape="1">
          <a:blip r:embed="rId3">
            <a:alphaModFix/>
          </a:blip>
          <a:srcRect b="0" l="21175" r="14462" t="0"/>
          <a:stretch/>
        </p:blipFill>
        <p:spPr>
          <a:xfrm>
            <a:off x="497775" y="3026200"/>
            <a:ext cx="466852" cy="490880"/>
          </a:xfrm>
          <a:prstGeom prst="rect">
            <a:avLst/>
          </a:prstGeom>
          <a:noFill/>
          <a:ln>
            <a:noFill/>
          </a:ln>
        </p:spPr>
      </p:pic>
      <p:pic>
        <p:nvPicPr>
          <p:cNvPr id="3785" name="Google Shape;3785;p326"/>
          <p:cNvPicPr preferRelativeResize="0"/>
          <p:nvPr/>
        </p:nvPicPr>
        <p:blipFill rotWithShape="1">
          <a:blip r:embed="rId3">
            <a:alphaModFix/>
          </a:blip>
          <a:srcRect b="0" l="21175" r="14462" t="0"/>
          <a:stretch/>
        </p:blipFill>
        <p:spPr>
          <a:xfrm>
            <a:off x="497775" y="3725000"/>
            <a:ext cx="466852" cy="490880"/>
          </a:xfrm>
          <a:prstGeom prst="rect">
            <a:avLst/>
          </a:prstGeom>
          <a:noFill/>
          <a:ln>
            <a:noFill/>
          </a:ln>
        </p:spPr>
      </p:pic>
      <p:pic>
        <p:nvPicPr>
          <p:cNvPr id="3786" name="Google Shape;3786;p326"/>
          <p:cNvPicPr preferRelativeResize="0"/>
          <p:nvPr/>
        </p:nvPicPr>
        <p:blipFill rotWithShape="1">
          <a:blip r:embed="rId3">
            <a:alphaModFix/>
          </a:blip>
          <a:srcRect b="0" l="21175" r="14462" t="0"/>
          <a:stretch/>
        </p:blipFill>
        <p:spPr>
          <a:xfrm>
            <a:off x="483450" y="4299413"/>
            <a:ext cx="466852" cy="490880"/>
          </a:xfrm>
          <a:prstGeom prst="rect">
            <a:avLst/>
          </a:prstGeom>
          <a:noFill/>
          <a:ln>
            <a:noFill/>
          </a:ln>
        </p:spPr>
      </p:pic>
      <p:sp>
        <p:nvSpPr>
          <p:cNvPr id="3787" name="Google Shape;3787;p326"/>
          <p:cNvSpPr txBox="1"/>
          <p:nvPr/>
        </p:nvSpPr>
        <p:spPr>
          <a:xfrm>
            <a:off x="1269875" y="2859175"/>
            <a:ext cx="906000" cy="6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Be a good consumer and stop writing.. </a:t>
            </a:r>
            <a:endParaRPr sz="900">
              <a:solidFill>
                <a:schemeClr val="lt2"/>
              </a:solidFill>
            </a:endParaRPr>
          </a:p>
        </p:txBody>
      </p:sp>
      <p:sp>
        <p:nvSpPr>
          <p:cNvPr id="3788" name="Google Shape;3788;p326"/>
          <p:cNvSpPr txBox="1"/>
          <p:nvPr/>
        </p:nvSpPr>
        <p:spPr>
          <a:xfrm>
            <a:off x="1291528" y="3564475"/>
            <a:ext cx="906000" cy="2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drain ()! </a:t>
            </a:r>
            <a:endParaRPr sz="900">
              <a:solidFill>
                <a:schemeClr val="lt2"/>
              </a:solidFill>
            </a:endParaRPr>
          </a:p>
        </p:txBody>
      </p:sp>
      <p:cxnSp>
        <p:nvCxnSpPr>
          <p:cNvPr id="3789" name="Google Shape;3789;p326"/>
          <p:cNvCxnSpPr/>
          <p:nvPr/>
        </p:nvCxnSpPr>
        <p:spPr>
          <a:xfrm rot="10800000">
            <a:off x="950288" y="3833596"/>
            <a:ext cx="1516500" cy="18600"/>
          </a:xfrm>
          <a:prstGeom prst="curvedConnector3">
            <a:avLst>
              <a:gd fmla="val 49998" name="adj1"/>
            </a:avLst>
          </a:prstGeom>
          <a:noFill/>
          <a:ln cap="flat" cmpd="sng" w="9525">
            <a:solidFill>
              <a:srgbClr val="DF3079"/>
            </a:solidFill>
            <a:prstDash val="solid"/>
            <a:round/>
            <a:headEnd len="med" w="med" type="none"/>
            <a:tailEnd len="med" w="med" type="triangle"/>
          </a:ln>
        </p:spPr>
      </p:cxnSp>
      <p:sp>
        <p:nvSpPr>
          <p:cNvPr id="3790" name="Google Shape;3790;p326"/>
          <p:cNvSpPr/>
          <p:nvPr/>
        </p:nvSpPr>
        <p:spPr>
          <a:xfrm>
            <a:off x="6085163" y="3260166"/>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91" name="Google Shape;3791;p326"/>
          <p:cNvSpPr/>
          <p:nvPr/>
        </p:nvSpPr>
        <p:spPr>
          <a:xfrm>
            <a:off x="5918453" y="3260166"/>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792" name="Google Shape;3792;p326"/>
          <p:cNvCxnSpPr>
            <a:endCxn id="3763" idx="0"/>
          </p:cNvCxnSpPr>
          <p:nvPr/>
        </p:nvCxnSpPr>
        <p:spPr>
          <a:xfrm>
            <a:off x="5280503" y="3724341"/>
            <a:ext cx="717600" cy="88500"/>
          </a:xfrm>
          <a:prstGeom prst="curvedConnector2">
            <a:avLst/>
          </a:prstGeom>
          <a:noFill/>
          <a:ln cap="flat" cmpd="sng" w="9525">
            <a:solidFill>
              <a:srgbClr val="DF3079"/>
            </a:solidFill>
            <a:prstDash val="solid"/>
            <a:round/>
            <a:headEnd len="med" w="med" type="none"/>
            <a:tailEnd len="med" w="med" type="triangle"/>
          </a:ln>
        </p:spPr>
      </p:cxnSp>
      <p:sp>
        <p:nvSpPr>
          <p:cNvPr id="3793" name="Google Shape;3793;p326"/>
          <p:cNvSpPr/>
          <p:nvPr/>
        </p:nvSpPr>
        <p:spPr>
          <a:xfrm>
            <a:off x="2707383" y="2614820"/>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94" name="Google Shape;3794;p326"/>
          <p:cNvSpPr/>
          <p:nvPr/>
        </p:nvSpPr>
        <p:spPr>
          <a:xfrm>
            <a:off x="2903582" y="2616573"/>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95" name="Google Shape;3795;p326"/>
          <p:cNvSpPr/>
          <p:nvPr/>
        </p:nvSpPr>
        <p:spPr>
          <a:xfrm>
            <a:off x="3099783" y="2615928"/>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96" name="Google Shape;3796;p326"/>
          <p:cNvSpPr/>
          <p:nvPr/>
        </p:nvSpPr>
        <p:spPr>
          <a:xfrm>
            <a:off x="3295982" y="2617681"/>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97" name="Google Shape;3797;p326"/>
          <p:cNvSpPr/>
          <p:nvPr/>
        </p:nvSpPr>
        <p:spPr>
          <a:xfrm>
            <a:off x="3492183" y="2620535"/>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98" name="Google Shape;3798;p326"/>
          <p:cNvSpPr/>
          <p:nvPr/>
        </p:nvSpPr>
        <p:spPr>
          <a:xfrm>
            <a:off x="3688382" y="2622288"/>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99" name="Google Shape;3799;p326"/>
          <p:cNvSpPr/>
          <p:nvPr/>
        </p:nvSpPr>
        <p:spPr>
          <a:xfrm>
            <a:off x="3884583" y="2621643"/>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00" name="Google Shape;3800;p326"/>
          <p:cNvSpPr/>
          <p:nvPr/>
        </p:nvSpPr>
        <p:spPr>
          <a:xfrm>
            <a:off x="4080782" y="2623395"/>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01" name="Google Shape;3801;p326"/>
          <p:cNvSpPr/>
          <p:nvPr/>
        </p:nvSpPr>
        <p:spPr>
          <a:xfrm>
            <a:off x="4267365" y="2620537"/>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02" name="Google Shape;3802;p326"/>
          <p:cNvSpPr/>
          <p:nvPr/>
        </p:nvSpPr>
        <p:spPr>
          <a:xfrm>
            <a:off x="4454297" y="2623990"/>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03" name="Google Shape;3803;p326"/>
          <p:cNvSpPr/>
          <p:nvPr/>
        </p:nvSpPr>
        <p:spPr>
          <a:xfrm>
            <a:off x="4640880" y="2621133"/>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04" name="Google Shape;3804;p326"/>
          <p:cNvSpPr/>
          <p:nvPr/>
        </p:nvSpPr>
        <p:spPr>
          <a:xfrm>
            <a:off x="3934069" y="3146053"/>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805" name="Google Shape;3805;p326"/>
          <p:cNvCxnSpPr/>
          <p:nvPr/>
        </p:nvCxnSpPr>
        <p:spPr>
          <a:xfrm rot="10800000">
            <a:off x="986263" y="2710859"/>
            <a:ext cx="1516500" cy="18600"/>
          </a:xfrm>
          <a:prstGeom prst="curvedConnector3">
            <a:avLst>
              <a:gd fmla="val 49998" name="adj1"/>
            </a:avLst>
          </a:prstGeom>
          <a:noFill/>
          <a:ln cap="flat" cmpd="sng" w="9525">
            <a:solidFill>
              <a:srgbClr val="DF3079"/>
            </a:solidFill>
            <a:prstDash val="solid"/>
            <a:round/>
            <a:headEnd len="med" w="med" type="triangle"/>
            <a:tailEnd len="med" w="med" type="none"/>
          </a:ln>
        </p:spPr>
      </p:cxnSp>
      <p:sp>
        <p:nvSpPr>
          <p:cNvPr id="3806" name="Google Shape;3806;p326"/>
          <p:cNvSpPr txBox="1"/>
          <p:nvPr/>
        </p:nvSpPr>
        <p:spPr>
          <a:xfrm>
            <a:off x="1314453" y="4360388"/>
            <a:ext cx="906000" cy="2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write() (true)</a:t>
            </a:r>
            <a:endParaRPr sz="900">
              <a:solidFill>
                <a:schemeClr val="lt2"/>
              </a:solidFill>
            </a:endParaRPr>
          </a:p>
        </p:txBody>
      </p:sp>
      <p:cxnSp>
        <p:nvCxnSpPr>
          <p:cNvPr id="3807" name="Google Shape;3807;p326"/>
          <p:cNvCxnSpPr/>
          <p:nvPr/>
        </p:nvCxnSpPr>
        <p:spPr>
          <a:xfrm rot="10800000">
            <a:off x="1030838" y="4669534"/>
            <a:ext cx="1516500" cy="18600"/>
          </a:xfrm>
          <a:prstGeom prst="curvedConnector3">
            <a:avLst>
              <a:gd fmla="val 49998" name="adj1"/>
            </a:avLst>
          </a:prstGeom>
          <a:noFill/>
          <a:ln cap="flat" cmpd="sng" w="9525">
            <a:solidFill>
              <a:srgbClr val="DF3079"/>
            </a:solidFill>
            <a:prstDash val="solid"/>
            <a:round/>
            <a:headEnd len="med" w="med" type="triangle"/>
            <a:tailEnd len="med" w="med" type="none"/>
          </a:ln>
        </p:spPr>
      </p:cxnSp>
      <p:sp>
        <p:nvSpPr>
          <p:cNvPr id="3808" name="Google Shape;3808;p326"/>
          <p:cNvSpPr/>
          <p:nvPr/>
        </p:nvSpPr>
        <p:spPr>
          <a:xfrm>
            <a:off x="3761445" y="4439786"/>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09" name="Google Shape;3809;p326"/>
          <p:cNvSpPr/>
          <p:nvPr/>
        </p:nvSpPr>
        <p:spPr>
          <a:xfrm>
            <a:off x="3957645" y="4442640"/>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810" name="Google Shape;3810;p326"/>
          <p:cNvCxnSpPr/>
          <p:nvPr/>
        </p:nvCxnSpPr>
        <p:spPr>
          <a:xfrm>
            <a:off x="5292628" y="4316591"/>
            <a:ext cx="717600" cy="88500"/>
          </a:xfrm>
          <a:prstGeom prst="curvedConnector2">
            <a:avLst/>
          </a:prstGeom>
          <a:noFill/>
          <a:ln cap="flat" cmpd="sng" w="9525">
            <a:solidFill>
              <a:srgbClr val="DF3079"/>
            </a:solidFill>
            <a:prstDash val="solid"/>
            <a:round/>
            <a:headEnd len="med" w="med" type="none"/>
            <a:tailEnd len="med" w="med" type="triangle"/>
          </a:ln>
        </p:spPr>
      </p:cxnSp>
      <p:sp>
        <p:nvSpPr>
          <p:cNvPr id="3811" name="Google Shape;3811;p326"/>
          <p:cNvSpPr/>
          <p:nvPr/>
        </p:nvSpPr>
        <p:spPr>
          <a:xfrm>
            <a:off x="4819589" y="2621133"/>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2" name="Google Shape;3812;p326"/>
          <p:cNvSpPr/>
          <p:nvPr/>
        </p:nvSpPr>
        <p:spPr>
          <a:xfrm>
            <a:off x="4156982" y="3156795"/>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3" name="Google Shape;3813;p326"/>
          <p:cNvSpPr/>
          <p:nvPr/>
        </p:nvSpPr>
        <p:spPr>
          <a:xfrm>
            <a:off x="4343565" y="3153937"/>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4" name="Google Shape;3814;p326"/>
          <p:cNvSpPr/>
          <p:nvPr/>
        </p:nvSpPr>
        <p:spPr>
          <a:xfrm>
            <a:off x="4530497" y="3157390"/>
            <a:ext cx="159300" cy="131400"/>
          </a:xfrm>
          <a:prstGeom prst="rect">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8" name="Shape 3818"/>
        <p:cNvGrpSpPr/>
        <p:nvPr/>
      </p:nvGrpSpPr>
      <p:grpSpPr>
        <a:xfrm>
          <a:off x="0" y="0"/>
          <a:ext cx="0" cy="0"/>
          <a:chOff x="0" y="0"/>
          <a:chExt cx="0" cy="0"/>
        </a:xfrm>
      </p:grpSpPr>
      <p:sp>
        <p:nvSpPr>
          <p:cNvPr id="3819" name="Google Shape;3819;p3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Ending a writable stream</a:t>
            </a:r>
            <a:endParaRPr/>
          </a:p>
        </p:txBody>
      </p:sp>
      <p:sp>
        <p:nvSpPr>
          <p:cNvPr id="3820" name="Google Shape;3820;p3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Calling</a:t>
            </a:r>
            <a:r>
              <a:rPr lang="en"/>
              <a:t> end() on a writable stream</a:t>
            </a:r>
            <a:endParaRPr/>
          </a:p>
          <a:p>
            <a:pPr indent="-342900" lvl="0" marL="457200" rtl="0" algn="l">
              <a:spcBef>
                <a:spcPts val="0"/>
              </a:spcBef>
              <a:spcAft>
                <a:spcPts val="0"/>
              </a:spcAft>
              <a:buSzPts val="1800"/>
              <a:buChar char="●"/>
            </a:pPr>
            <a:r>
              <a:rPr lang="en"/>
              <a:t>Indicates that there are no more data</a:t>
            </a:r>
            <a:endParaRPr/>
          </a:p>
          <a:p>
            <a:pPr indent="-342900" lvl="0" marL="457200" rtl="0" algn="l">
              <a:spcBef>
                <a:spcPts val="0"/>
              </a:spcBef>
              <a:spcAft>
                <a:spcPts val="0"/>
              </a:spcAft>
              <a:buSzPts val="1800"/>
              <a:buChar char="●"/>
            </a:pPr>
            <a:r>
              <a:rPr lang="en"/>
              <a:t>Critical for request/response streams</a:t>
            </a:r>
            <a:endParaRPr/>
          </a:p>
          <a:p>
            <a:pPr indent="-342900" lvl="0" marL="457200" rtl="0" algn="l">
              <a:spcBef>
                <a:spcPts val="0"/>
              </a:spcBef>
              <a:spcAft>
                <a:spcPts val="0"/>
              </a:spcAft>
              <a:buSzPts val="1800"/>
              <a:buChar char="●"/>
            </a:pPr>
            <a:r>
              <a:rPr lang="en"/>
              <a:t>Tells Node to “Wrap up the request” </a:t>
            </a:r>
            <a:endParaRPr/>
          </a:p>
          <a:p>
            <a:pPr indent="-317500" lvl="1" marL="914400" rtl="0" algn="l">
              <a:spcBef>
                <a:spcPts val="0"/>
              </a:spcBef>
              <a:spcAft>
                <a:spcPts val="0"/>
              </a:spcAft>
              <a:buSzPts val="1400"/>
              <a:buChar char="○"/>
            </a:pPr>
            <a:r>
              <a:rPr lang="en"/>
              <a:t>Add </a:t>
            </a:r>
            <a:r>
              <a:rPr lang="en"/>
              <a:t>necessary</a:t>
            </a:r>
            <a:r>
              <a:rPr lang="en"/>
              <a:t> endings (\n\n http)</a:t>
            </a:r>
            <a:endParaRPr/>
          </a:p>
          <a:p>
            <a:pPr indent="-342900" lvl="0" marL="457200" rtl="0" algn="l">
              <a:spcBef>
                <a:spcPts val="0"/>
              </a:spcBef>
              <a:spcAft>
                <a:spcPts val="0"/>
              </a:spcAft>
              <a:buSzPts val="1800"/>
              <a:buChar char="●"/>
            </a:pPr>
            <a:r>
              <a:rPr lang="en"/>
              <a:t>Can’t call write after end</a:t>
            </a:r>
            <a:endParaRPr/>
          </a:p>
        </p:txBody>
      </p:sp>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4" name="Shape 3824"/>
        <p:cNvGrpSpPr/>
        <p:nvPr/>
      </p:nvGrpSpPr>
      <p:grpSpPr>
        <a:xfrm>
          <a:off x="0" y="0"/>
          <a:ext cx="0" cy="0"/>
          <a:chOff x="0" y="0"/>
          <a:chExt cx="0" cy="0"/>
        </a:xfrm>
      </p:grpSpPr>
      <p:sp>
        <p:nvSpPr>
          <p:cNvPr id="3825" name="Google Shape;3825;p3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Chaining streams</a:t>
            </a:r>
            <a:endParaRPr/>
          </a:p>
        </p:txBody>
      </p:sp>
      <p:sp>
        <p:nvSpPr>
          <p:cNvPr id="3826" name="Google Shape;3826;p3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You can chain streams together</a:t>
            </a:r>
            <a:endParaRPr/>
          </a:p>
          <a:p>
            <a:pPr indent="-342900" lvl="0" marL="457200" rtl="0" algn="l">
              <a:spcBef>
                <a:spcPts val="0"/>
              </a:spcBef>
              <a:spcAft>
                <a:spcPts val="0"/>
              </a:spcAft>
              <a:buSzPts val="1800"/>
              <a:buChar char="●"/>
            </a:pPr>
            <a:r>
              <a:rPr lang="en"/>
              <a:t>Readable into a </a:t>
            </a:r>
            <a:r>
              <a:rPr lang="en"/>
              <a:t>writable</a:t>
            </a:r>
            <a:r>
              <a:rPr lang="en"/>
              <a:t> </a:t>
            </a:r>
            <a:endParaRPr/>
          </a:p>
          <a:p>
            <a:pPr indent="-342900" lvl="0" marL="457200" rtl="0" algn="l">
              <a:spcBef>
                <a:spcPts val="0"/>
              </a:spcBef>
              <a:spcAft>
                <a:spcPts val="0"/>
              </a:spcAft>
              <a:buSzPts val="1800"/>
              <a:buChar char="●"/>
            </a:pPr>
            <a:r>
              <a:rPr lang="en"/>
              <a:t>Using pipe or pipeline</a:t>
            </a:r>
            <a:endParaRPr/>
          </a:p>
          <a:p>
            <a:pPr indent="-342900" lvl="0" marL="457200" rtl="0" algn="l">
              <a:spcBef>
                <a:spcPts val="0"/>
              </a:spcBef>
              <a:spcAft>
                <a:spcPts val="0"/>
              </a:spcAft>
              <a:buSzPts val="1800"/>
              <a:buChar char="●"/>
            </a:pPr>
            <a:r>
              <a:rPr lang="en"/>
              <a:t>Readablestream.Pipe(Writablestream) </a:t>
            </a:r>
            <a:endParaRPr/>
          </a:p>
          <a:p>
            <a:pPr indent="-342900" lvl="0" marL="457200" rtl="0" algn="l">
              <a:spcBef>
                <a:spcPts val="0"/>
              </a:spcBef>
              <a:spcAft>
                <a:spcPts val="0"/>
              </a:spcAft>
              <a:buSzPts val="1800"/>
              <a:buChar char="●"/>
            </a:pPr>
            <a:r>
              <a:rPr lang="en"/>
              <a:t>Reads from a file, pipe it to writable stream</a:t>
            </a:r>
            <a:endParaRPr/>
          </a:p>
          <a:p>
            <a:pPr indent="-342900" lvl="0" marL="457200" rtl="0" algn="l">
              <a:spcBef>
                <a:spcPts val="0"/>
              </a:spcBef>
              <a:spcAft>
                <a:spcPts val="0"/>
              </a:spcAft>
              <a:buSzPts val="1800"/>
              <a:buChar char="●"/>
            </a:pPr>
            <a:r>
              <a:rPr lang="en"/>
              <a:t>Pipeline handles errors  </a:t>
            </a:r>
            <a:endParaRPr/>
          </a:p>
        </p:txBody>
      </p:sp>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0" name="Shape 3830"/>
        <p:cNvGrpSpPr/>
        <p:nvPr/>
      </p:nvGrpSpPr>
      <p:grpSpPr>
        <a:xfrm>
          <a:off x="0" y="0"/>
          <a:ext cx="0" cy="0"/>
          <a:chOff x="0" y="0"/>
          <a:chExt cx="0" cy="0"/>
        </a:xfrm>
      </p:grpSpPr>
      <p:sp>
        <p:nvSpPr>
          <p:cNvPr id="3831" name="Google Shape;3831;p3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Duplex streams - Transformer</a:t>
            </a:r>
            <a:endParaRPr/>
          </a:p>
        </p:txBody>
      </p:sp>
      <p:sp>
        <p:nvSpPr>
          <p:cNvPr id="3832" name="Google Shape;3832;p3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They are both writable and readable stream</a:t>
            </a:r>
            <a:endParaRPr/>
          </a:p>
          <a:p>
            <a:pPr indent="-342900" lvl="0" marL="457200" rtl="0" algn="l">
              <a:spcBef>
                <a:spcPts val="0"/>
              </a:spcBef>
              <a:spcAft>
                <a:spcPts val="0"/>
              </a:spcAft>
              <a:buSzPts val="1800"/>
              <a:buChar char="●"/>
            </a:pPr>
            <a:r>
              <a:rPr lang="en"/>
              <a:t>Can act like both </a:t>
            </a:r>
            <a:endParaRPr/>
          </a:p>
          <a:p>
            <a:pPr indent="-342900" lvl="0" marL="457200" rtl="0" algn="l">
              <a:spcBef>
                <a:spcPts val="0"/>
              </a:spcBef>
              <a:spcAft>
                <a:spcPts val="0"/>
              </a:spcAft>
              <a:buSzPts val="1800"/>
              <a:buChar char="●"/>
            </a:pPr>
            <a:r>
              <a:rPr lang="en"/>
              <a:t>Example ZIP and Encryption </a:t>
            </a:r>
            <a:endParaRPr/>
          </a:p>
        </p:txBody>
      </p:sp>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6" name="Shape 3836"/>
        <p:cNvGrpSpPr/>
        <p:nvPr/>
      </p:nvGrpSpPr>
      <p:grpSpPr>
        <a:xfrm>
          <a:off x="0" y="0"/>
          <a:ext cx="0" cy="0"/>
          <a:chOff x="0" y="0"/>
          <a:chExt cx="0" cy="0"/>
        </a:xfrm>
      </p:grpSpPr>
      <p:sp>
        <p:nvSpPr>
          <p:cNvPr id="3837" name="Google Shape;3837;p3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Writing request</a:t>
            </a:r>
            <a:endParaRPr/>
          </a:p>
        </p:txBody>
      </p:sp>
      <p:pic>
        <p:nvPicPr>
          <p:cNvPr id="3838" name="Google Shape;3838;p330"/>
          <p:cNvPicPr preferRelativeResize="0"/>
          <p:nvPr/>
        </p:nvPicPr>
        <p:blipFill>
          <a:blip r:embed="rId3">
            <a:alphaModFix/>
          </a:blip>
          <a:stretch>
            <a:fillRect/>
          </a:stretch>
        </p:blipFill>
        <p:spPr>
          <a:xfrm>
            <a:off x="216800" y="1413400"/>
            <a:ext cx="6485350" cy="2815174"/>
          </a:xfrm>
          <a:prstGeom prst="rect">
            <a:avLst/>
          </a:prstGeom>
          <a:noFill/>
          <a:ln>
            <a:noFill/>
          </a:ln>
        </p:spPr>
      </p:pic>
      <p:cxnSp>
        <p:nvCxnSpPr>
          <p:cNvPr id="3839" name="Google Shape;3839;p330"/>
          <p:cNvCxnSpPr/>
          <p:nvPr/>
        </p:nvCxnSpPr>
        <p:spPr>
          <a:xfrm rot="10800000">
            <a:off x="951550" y="3849350"/>
            <a:ext cx="150300" cy="858600"/>
          </a:xfrm>
          <a:prstGeom prst="straightConnector1">
            <a:avLst/>
          </a:prstGeom>
          <a:noFill/>
          <a:ln cap="flat" cmpd="sng" w="9525">
            <a:solidFill>
              <a:srgbClr val="DF3079"/>
            </a:solidFill>
            <a:prstDash val="solid"/>
            <a:round/>
            <a:headEnd len="med" w="med" type="none"/>
            <a:tailEnd len="med" w="med" type="triangle"/>
          </a:ln>
        </p:spPr>
      </p:cxnSp>
      <p:sp>
        <p:nvSpPr>
          <p:cNvPr id="3840" name="Google Shape;3840;p330"/>
          <p:cNvSpPr txBox="1"/>
          <p:nvPr/>
        </p:nvSpPr>
        <p:spPr>
          <a:xfrm>
            <a:off x="1101850" y="4450375"/>
            <a:ext cx="15312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Writable</a:t>
            </a:r>
            <a:endParaRPr sz="1800">
              <a:solidFill>
                <a:schemeClr val="lt2"/>
              </a:solidFill>
            </a:endParaRPr>
          </a:p>
        </p:txBody>
      </p:sp>
      <p:sp>
        <p:nvSpPr>
          <p:cNvPr id="3841" name="Google Shape;3841;p330"/>
          <p:cNvSpPr txBox="1"/>
          <p:nvPr/>
        </p:nvSpPr>
        <p:spPr>
          <a:xfrm>
            <a:off x="4731550" y="1091500"/>
            <a:ext cx="15312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Readable</a:t>
            </a:r>
            <a:endParaRPr sz="1800">
              <a:solidFill>
                <a:schemeClr val="lt2"/>
              </a:solidFill>
            </a:endParaRPr>
          </a:p>
        </p:txBody>
      </p:sp>
      <p:cxnSp>
        <p:nvCxnSpPr>
          <p:cNvPr id="3842" name="Google Shape;3842;p330"/>
          <p:cNvCxnSpPr/>
          <p:nvPr/>
        </p:nvCxnSpPr>
        <p:spPr>
          <a:xfrm flipH="1">
            <a:off x="2654450" y="1538300"/>
            <a:ext cx="2146500" cy="873000"/>
          </a:xfrm>
          <a:prstGeom prst="straightConnector1">
            <a:avLst/>
          </a:prstGeom>
          <a:noFill/>
          <a:ln cap="flat" cmpd="sng" w="9525">
            <a:solidFill>
              <a:srgbClr val="DF3079"/>
            </a:solidFill>
            <a:prstDash val="solid"/>
            <a:round/>
            <a:headEnd len="med" w="med" type="none"/>
            <a:tailEnd len="med" w="med" type="triangle"/>
          </a:ln>
        </p:spPr>
      </p:cxnSp>
      <p:cxnSp>
        <p:nvCxnSpPr>
          <p:cNvPr id="3843" name="Google Shape;3843;p330"/>
          <p:cNvCxnSpPr/>
          <p:nvPr/>
        </p:nvCxnSpPr>
        <p:spPr>
          <a:xfrm rot="10800000">
            <a:off x="2463400" y="3136000"/>
            <a:ext cx="2044200" cy="420000"/>
          </a:xfrm>
          <a:prstGeom prst="straightConnector1">
            <a:avLst/>
          </a:prstGeom>
          <a:noFill/>
          <a:ln cap="flat" cmpd="sng" w="9525">
            <a:solidFill>
              <a:srgbClr val="DF3079"/>
            </a:solidFill>
            <a:prstDash val="solid"/>
            <a:round/>
            <a:headEnd len="med" w="med" type="none"/>
            <a:tailEnd len="med" w="med" type="triangle"/>
          </a:ln>
        </p:spPr>
      </p:cxnSp>
      <p:sp>
        <p:nvSpPr>
          <p:cNvPr id="3844" name="Google Shape;3844;p330"/>
          <p:cNvSpPr txBox="1"/>
          <p:nvPr/>
        </p:nvSpPr>
        <p:spPr>
          <a:xfrm>
            <a:off x="4865350" y="3304500"/>
            <a:ext cx="24756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Write data event (this calls __read()</a:t>
            </a:r>
            <a:endParaRPr sz="1800">
              <a:solidFill>
                <a:schemeClr val="lt2"/>
              </a:solidFill>
            </a:endParaRPr>
          </a:p>
        </p:txBody>
      </p:sp>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8" name="Shape 3848"/>
        <p:cNvGrpSpPr/>
        <p:nvPr/>
      </p:nvGrpSpPr>
      <p:grpSpPr>
        <a:xfrm>
          <a:off x="0" y="0"/>
          <a:ext cx="0" cy="0"/>
          <a:chOff x="0" y="0"/>
          <a:chExt cx="0" cy="0"/>
        </a:xfrm>
      </p:grpSpPr>
      <p:sp>
        <p:nvSpPr>
          <p:cNvPr id="3849" name="Google Shape;3849;p3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Server</a:t>
            </a:r>
            <a:endParaRPr/>
          </a:p>
        </p:txBody>
      </p:sp>
      <p:pic>
        <p:nvPicPr>
          <p:cNvPr id="3850" name="Google Shape;3850;p331"/>
          <p:cNvPicPr preferRelativeResize="0"/>
          <p:nvPr/>
        </p:nvPicPr>
        <p:blipFill>
          <a:blip r:embed="rId3">
            <a:alphaModFix/>
          </a:blip>
          <a:stretch>
            <a:fillRect/>
          </a:stretch>
        </p:blipFill>
        <p:spPr>
          <a:xfrm>
            <a:off x="173850" y="1017725"/>
            <a:ext cx="5234350" cy="3820973"/>
          </a:xfrm>
          <a:prstGeom prst="rect">
            <a:avLst/>
          </a:prstGeom>
          <a:noFill/>
          <a:ln>
            <a:noFill/>
          </a:ln>
        </p:spPr>
      </p:pic>
      <p:sp>
        <p:nvSpPr>
          <p:cNvPr id="3851" name="Google Shape;3851;p331"/>
          <p:cNvSpPr txBox="1"/>
          <p:nvPr/>
        </p:nvSpPr>
        <p:spPr>
          <a:xfrm>
            <a:off x="4836725" y="1588375"/>
            <a:ext cx="20319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Request (Readable)</a:t>
            </a:r>
            <a:endParaRPr>
              <a:solidFill>
                <a:schemeClr val="lt2"/>
              </a:solidFill>
            </a:endParaRPr>
          </a:p>
        </p:txBody>
      </p:sp>
      <p:sp>
        <p:nvSpPr>
          <p:cNvPr id="3852" name="Google Shape;3852;p331"/>
          <p:cNvSpPr txBox="1"/>
          <p:nvPr/>
        </p:nvSpPr>
        <p:spPr>
          <a:xfrm>
            <a:off x="4094750" y="836700"/>
            <a:ext cx="24090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Override highWaterMark</a:t>
            </a:r>
            <a:endParaRPr>
              <a:solidFill>
                <a:schemeClr val="lt2"/>
              </a:solidFill>
            </a:endParaRPr>
          </a:p>
        </p:txBody>
      </p:sp>
      <p:cxnSp>
        <p:nvCxnSpPr>
          <p:cNvPr id="3853" name="Google Shape;3853;p331"/>
          <p:cNvCxnSpPr>
            <a:stCxn id="3852" idx="1"/>
          </p:cNvCxnSpPr>
          <p:nvPr/>
        </p:nvCxnSpPr>
        <p:spPr>
          <a:xfrm flipH="1">
            <a:off x="3555950" y="1047750"/>
            <a:ext cx="538800" cy="540600"/>
          </a:xfrm>
          <a:prstGeom prst="straightConnector1">
            <a:avLst/>
          </a:prstGeom>
          <a:noFill/>
          <a:ln cap="flat" cmpd="sng" w="9525">
            <a:solidFill>
              <a:srgbClr val="DF3079"/>
            </a:solidFill>
            <a:prstDash val="solid"/>
            <a:round/>
            <a:headEnd len="med" w="med" type="none"/>
            <a:tailEnd len="med" w="med" type="triangle"/>
          </a:ln>
        </p:spPr>
      </p:cxnSp>
      <p:cxnSp>
        <p:nvCxnSpPr>
          <p:cNvPr id="3854" name="Google Shape;3854;p331"/>
          <p:cNvCxnSpPr/>
          <p:nvPr/>
        </p:nvCxnSpPr>
        <p:spPr>
          <a:xfrm rot="10800000">
            <a:off x="2468350" y="1917725"/>
            <a:ext cx="2683200" cy="157200"/>
          </a:xfrm>
          <a:prstGeom prst="straightConnector1">
            <a:avLst/>
          </a:prstGeom>
          <a:noFill/>
          <a:ln cap="flat" cmpd="sng" w="9525">
            <a:solidFill>
              <a:srgbClr val="DF3079"/>
            </a:solidFill>
            <a:prstDash val="solid"/>
            <a:round/>
            <a:headEnd len="med" w="med" type="none"/>
            <a:tailEnd len="med" w="med" type="triangle"/>
          </a:ln>
        </p:spPr>
      </p:cxnSp>
      <p:sp>
        <p:nvSpPr>
          <p:cNvPr id="3855" name="Google Shape;3855;p331"/>
          <p:cNvSpPr txBox="1"/>
          <p:nvPr/>
        </p:nvSpPr>
        <p:spPr>
          <a:xfrm>
            <a:off x="5110775" y="1876700"/>
            <a:ext cx="20319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Response (Writable)</a:t>
            </a:r>
            <a:endParaRPr>
              <a:solidFill>
                <a:schemeClr val="lt2"/>
              </a:solidFill>
            </a:endParaRPr>
          </a:p>
        </p:txBody>
      </p:sp>
      <p:pic>
        <p:nvPicPr>
          <p:cNvPr id="3856" name="Google Shape;3856;p331"/>
          <p:cNvPicPr preferRelativeResize="0"/>
          <p:nvPr/>
        </p:nvPicPr>
        <p:blipFill>
          <a:blip r:embed="rId4">
            <a:alphaModFix/>
          </a:blip>
          <a:stretch>
            <a:fillRect/>
          </a:stretch>
        </p:blipFill>
        <p:spPr>
          <a:xfrm>
            <a:off x="555600" y="1588350"/>
            <a:ext cx="4280766" cy="211075"/>
          </a:xfrm>
          <a:prstGeom prst="rect">
            <a:avLst/>
          </a:prstGeom>
          <a:noFill/>
          <a:ln>
            <a:noFill/>
          </a:ln>
        </p:spPr>
      </p:pic>
      <p:cxnSp>
        <p:nvCxnSpPr>
          <p:cNvPr id="3857" name="Google Shape;3857;p331"/>
          <p:cNvCxnSpPr/>
          <p:nvPr/>
        </p:nvCxnSpPr>
        <p:spPr>
          <a:xfrm rot="10800000">
            <a:off x="2153525" y="1781425"/>
            <a:ext cx="2683200" cy="18000"/>
          </a:xfrm>
          <a:prstGeom prst="straightConnector1">
            <a:avLst/>
          </a:prstGeom>
          <a:noFill/>
          <a:ln cap="flat" cmpd="sng" w="9525">
            <a:solidFill>
              <a:srgbClr val="DF3079"/>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44"/>
          <p:cNvPicPr preferRelativeResize="0"/>
          <p:nvPr/>
        </p:nvPicPr>
        <p:blipFill>
          <a:blip r:embed="rId3">
            <a:alphaModFix/>
          </a:blip>
          <a:stretch>
            <a:fillRect/>
          </a:stretch>
        </p:blipFill>
        <p:spPr>
          <a:xfrm>
            <a:off x="265002" y="620375"/>
            <a:ext cx="6102474" cy="4110275"/>
          </a:xfrm>
          <a:prstGeom prst="rect">
            <a:avLst/>
          </a:prstGeom>
          <a:noFill/>
          <a:ln>
            <a:noFill/>
          </a:ln>
        </p:spPr>
      </p:pic>
      <p:sp>
        <p:nvSpPr>
          <p:cNvPr id="376" name="Google Shape;376;p44"/>
          <p:cNvSpPr txBox="1"/>
          <p:nvPr/>
        </p:nvSpPr>
        <p:spPr>
          <a:xfrm>
            <a:off x="6664575" y="620375"/>
            <a:ext cx="1800600" cy="12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timer1Callback</a:t>
            </a:r>
            <a:endParaRPr sz="1500">
              <a:solidFill>
                <a:schemeClr val="lt2"/>
              </a:solidFill>
            </a:endParaRPr>
          </a:p>
          <a:p>
            <a:pPr indent="0" lvl="0" marL="0" rtl="0" algn="l">
              <a:spcBef>
                <a:spcPts val="0"/>
              </a:spcBef>
              <a:spcAft>
                <a:spcPts val="0"/>
              </a:spcAft>
              <a:buNone/>
            </a:pPr>
            <a:r>
              <a:rPr lang="en" sz="1500">
                <a:solidFill>
                  <a:schemeClr val="lt2"/>
                </a:solidFill>
              </a:rPr>
              <a:t>console.log</a:t>
            </a:r>
            <a:endParaRPr sz="1500">
              <a:solidFill>
                <a:schemeClr val="lt2"/>
              </a:solidFill>
            </a:endParaRPr>
          </a:p>
          <a:p>
            <a:pPr indent="0" lvl="0" marL="0" rtl="0" algn="l">
              <a:spcBef>
                <a:spcPts val="0"/>
              </a:spcBef>
              <a:spcAft>
                <a:spcPts val="0"/>
              </a:spcAft>
              <a:buNone/>
            </a:pPr>
            <a:r>
              <a:t/>
            </a:r>
            <a:endParaRPr sz="1500">
              <a:solidFill>
                <a:srgbClr val="E06666"/>
              </a:solidFill>
            </a:endParaRPr>
          </a:p>
        </p:txBody>
      </p:sp>
      <p:sp>
        <p:nvSpPr>
          <p:cNvPr id="377" name="Google Shape;377;p44"/>
          <p:cNvSpPr txBox="1"/>
          <p:nvPr/>
        </p:nvSpPr>
        <p:spPr>
          <a:xfrm>
            <a:off x="6664575" y="205775"/>
            <a:ext cx="15543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1C232"/>
                </a:solidFill>
              </a:rPr>
              <a:t>Execution</a:t>
            </a:r>
            <a:endParaRPr sz="1800">
              <a:solidFill>
                <a:srgbClr val="F1C232"/>
              </a:solidFill>
            </a:endParaRPr>
          </a:p>
        </p:txBody>
      </p:sp>
      <p:sp>
        <p:nvSpPr>
          <p:cNvPr id="378" name="Google Shape;378;p44"/>
          <p:cNvSpPr txBox="1"/>
          <p:nvPr/>
        </p:nvSpPr>
        <p:spPr>
          <a:xfrm>
            <a:off x="6664575" y="3246825"/>
            <a:ext cx="15543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D966"/>
                </a:solidFill>
              </a:rPr>
              <a:t>Callbacks</a:t>
            </a:r>
            <a:endParaRPr sz="1800">
              <a:solidFill>
                <a:srgbClr val="FFD966"/>
              </a:solidFill>
            </a:endParaRPr>
          </a:p>
        </p:txBody>
      </p:sp>
      <p:sp>
        <p:nvSpPr>
          <p:cNvPr id="379" name="Google Shape;379;p44"/>
          <p:cNvSpPr txBox="1"/>
          <p:nvPr/>
        </p:nvSpPr>
        <p:spPr>
          <a:xfrm>
            <a:off x="6664575" y="3661425"/>
            <a:ext cx="2056200" cy="12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6"/>
                </a:solidFill>
              </a:rPr>
              <a:t>timer1Callback</a:t>
            </a:r>
            <a:endParaRPr sz="1500">
              <a:solidFill>
                <a:schemeClr val="accent6"/>
              </a:solidFill>
            </a:endParaRPr>
          </a:p>
          <a:p>
            <a:pPr indent="0" lvl="0" marL="0" rtl="0" algn="l">
              <a:spcBef>
                <a:spcPts val="0"/>
              </a:spcBef>
              <a:spcAft>
                <a:spcPts val="0"/>
              </a:spcAft>
              <a:buNone/>
            </a:pPr>
            <a:r>
              <a:rPr lang="en" sz="1500">
                <a:solidFill>
                  <a:schemeClr val="lt2"/>
                </a:solidFill>
              </a:rPr>
              <a:t>writeFileBCallback</a:t>
            </a:r>
            <a:endParaRPr sz="1500">
              <a:solidFill>
                <a:schemeClr val="lt2"/>
              </a:solidFill>
            </a:endParaRPr>
          </a:p>
        </p:txBody>
      </p:sp>
      <p:cxnSp>
        <p:nvCxnSpPr>
          <p:cNvPr id="380" name="Google Shape;380;p44"/>
          <p:cNvCxnSpPr/>
          <p:nvPr/>
        </p:nvCxnSpPr>
        <p:spPr>
          <a:xfrm rot="10800000">
            <a:off x="5771725" y="1502025"/>
            <a:ext cx="467100" cy="6600"/>
          </a:xfrm>
          <a:prstGeom prst="straightConnector1">
            <a:avLst/>
          </a:prstGeom>
          <a:noFill/>
          <a:ln cap="flat" cmpd="sng" w="28575">
            <a:solidFill>
              <a:srgbClr val="DF3079"/>
            </a:solidFill>
            <a:prstDash val="solid"/>
            <a:round/>
            <a:headEnd len="med" w="med" type="none"/>
            <a:tailEnd len="med" w="med" type="triangle"/>
          </a:ln>
        </p:spPr>
      </p:cxnSp>
      <p:cxnSp>
        <p:nvCxnSpPr>
          <p:cNvPr id="381" name="Google Shape;381;p44"/>
          <p:cNvCxnSpPr/>
          <p:nvPr/>
        </p:nvCxnSpPr>
        <p:spPr>
          <a:xfrm flipH="1">
            <a:off x="6551225" y="3882625"/>
            <a:ext cx="1694400" cy="6600"/>
          </a:xfrm>
          <a:prstGeom prst="straightConnector1">
            <a:avLst/>
          </a:prstGeom>
          <a:noFill/>
          <a:ln cap="flat" cmpd="sng" w="9525">
            <a:solidFill>
              <a:schemeClr val="dk1"/>
            </a:solidFill>
            <a:prstDash val="solid"/>
            <a:round/>
            <a:headEnd len="med" w="med" type="none"/>
            <a:tailEnd len="med" w="med" type="none"/>
          </a:ln>
        </p:spPr>
      </p:cxnSp>
      <p:sp>
        <p:nvSpPr>
          <p:cNvPr id="382" name="Google Shape;382;p44"/>
          <p:cNvSpPr/>
          <p:nvPr/>
        </p:nvSpPr>
        <p:spPr>
          <a:xfrm>
            <a:off x="755425" y="1377525"/>
            <a:ext cx="5016300" cy="222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3" name="Google Shape;383;p44"/>
          <p:cNvSpPr txBox="1"/>
          <p:nvPr>
            <p:ph type="title"/>
          </p:nvPr>
        </p:nvSpPr>
        <p:spPr>
          <a:xfrm>
            <a:off x="265000" y="47675"/>
            <a:ext cx="57561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20"/>
              <a:t>ReadFileACallback done, pop timer1CB</a:t>
            </a:r>
            <a:endParaRPr sz="2220"/>
          </a:p>
        </p:txBody>
      </p:sp>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1" name="Shape 3861"/>
        <p:cNvGrpSpPr/>
        <p:nvPr/>
      </p:nvGrpSpPr>
      <p:grpSpPr>
        <a:xfrm>
          <a:off x="0" y="0"/>
          <a:ext cx="0" cy="0"/>
          <a:chOff x="0" y="0"/>
          <a:chExt cx="0" cy="0"/>
        </a:xfrm>
      </p:grpSpPr>
      <p:sp>
        <p:nvSpPr>
          <p:cNvPr id="3862" name="Google Shape;3862;p3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&amp; Demo</a:t>
            </a:r>
            <a:endParaRPr/>
          </a:p>
        </p:txBody>
      </p:sp>
      <p:sp>
        <p:nvSpPr>
          <p:cNvPr id="3863" name="Google Shape;3863;p3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Node Streams</a:t>
            </a:r>
            <a:endParaRPr/>
          </a:p>
          <a:p>
            <a:pPr indent="-342900" lvl="0" marL="457200" rtl="0" algn="l">
              <a:spcBef>
                <a:spcPts val="0"/>
              </a:spcBef>
              <a:spcAft>
                <a:spcPts val="0"/>
              </a:spcAft>
              <a:buSzPts val="1800"/>
              <a:buChar char="●"/>
            </a:pPr>
            <a:r>
              <a:rPr lang="en"/>
              <a:t>Code exercise →</a:t>
            </a:r>
            <a:endParaRPr/>
          </a:p>
          <a:p>
            <a:pPr indent="-317500" lvl="1" marL="914400" rtl="0" algn="l">
              <a:spcBef>
                <a:spcPts val="0"/>
              </a:spcBef>
              <a:spcAft>
                <a:spcPts val="0"/>
              </a:spcAft>
              <a:buSzPts val="1400"/>
              <a:buChar char="○"/>
            </a:pPr>
            <a:r>
              <a:rPr lang="en"/>
              <a:t>Request stream</a:t>
            </a:r>
            <a:endParaRPr/>
          </a:p>
          <a:p>
            <a:pPr indent="-317500" lvl="1" marL="914400" rtl="0" algn="l">
              <a:spcBef>
                <a:spcPts val="0"/>
              </a:spcBef>
              <a:spcAft>
                <a:spcPts val="0"/>
              </a:spcAft>
              <a:buSzPts val="1400"/>
              <a:buChar char="○"/>
            </a:pPr>
            <a:r>
              <a:rPr lang="en"/>
              <a:t>Response stream</a:t>
            </a:r>
            <a:endParaRPr/>
          </a:p>
          <a:p>
            <a:pPr indent="-317500" lvl="1" marL="914400" rtl="0" algn="l">
              <a:spcBef>
                <a:spcPts val="0"/>
              </a:spcBef>
              <a:spcAft>
                <a:spcPts val="0"/>
              </a:spcAft>
              <a:buSzPts val="1400"/>
              <a:buChar char="○"/>
            </a:pPr>
            <a:r>
              <a:rPr lang="en"/>
              <a:t>Pipe </a:t>
            </a:r>
            <a:endParaRPr/>
          </a:p>
          <a:p>
            <a:pPr indent="-317500" lvl="1" marL="914400" rtl="0" algn="l">
              <a:spcBef>
                <a:spcPts val="0"/>
              </a:spcBef>
              <a:spcAft>
                <a:spcPts val="0"/>
              </a:spcAft>
              <a:buSzPts val="1400"/>
              <a:buChar char="○"/>
            </a:pPr>
            <a:r>
              <a:rPr lang="en"/>
              <a:t>Chaining Compress-&gt;encrypt</a:t>
            </a:r>
            <a:endParaRPr/>
          </a:p>
        </p:txBody>
      </p:sp>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7" name="Shape 3867"/>
        <p:cNvGrpSpPr/>
        <p:nvPr/>
      </p:nvGrpSpPr>
      <p:grpSpPr>
        <a:xfrm>
          <a:off x="0" y="0"/>
          <a:ext cx="0" cy="0"/>
          <a:chOff x="0" y="0"/>
          <a:chExt cx="0" cy="0"/>
        </a:xfrm>
      </p:grpSpPr>
      <p:sp>
        <p:nvSpPr>
          <p:cNvPr id="3868" name="Google Shape;3868;p333"/>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Process vs Thread</a:t>
            </a:r>
            <a:endParaRPr/>
          </a:p>
        </p:txBody>
      </p:sp>
      <p:sp>
        <p:nvSpPr>
          <p:cNvPr id="3869" name="Google Shape;3869;p333"/>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Understanding the difference</a:t>
            </a:r>
            <a:endParaRPr/>
          </a:p>
        </p:txBody>
      </p:sp>
      <p:sp>
        <p:nvSpPr>
          <p:cNvPr id="3870" name="Google Shape;3870;p333"/>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4" name="Shape 3874"/>
        <p:cNvGrpSpPr/>
        <p:nvPr/>
      </p:nvGrpSpPr>
      <p:grpSpPr>
        <a:xfrm>
          <a:off x="0" y="0"/>
          <a:ext cx="0" cy="0"/>
          <a:chOff x="0" y="0"/>
          <a:chExt cx="0" cy="0"/>
        </a:xfrm>
      </p:grpSpPr>
      <p:sp>
        <p:nvSpPr>
          <p:cNvPr id="3875" name="Google Shape;3875;p334"/>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Process</a:t>
            </a:r>
            <a:endParaRPr/>
          </a:p>
        </p:txBody>
      </p:sp>
      <p:sp>
        <p:nvSpPr>
          <p:cNvPr id="3876" name="Google Shape;3876;p334"/>
          <p:cNvSpPr txBox="1"/>
          <p:nvPr>
            <p:ph idx="1" type="body"/>
          </p:nvPr>
        </p:nvSpPr>
        <p:spPr>
          <a:xfrm>
            <a:off x="259500" y="1123400"/>
            <a:ext cx="5124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An instance of a program</a:t>
            </a:r>
            <a:endParaRPr sz="2200"/>
          </a:p>
          <a:p>
            <a:pPr indent="-368300" lvl="0" marL="457200" rtl="0" algn="l">
              <a:spcBef>
                <a:spcPts val="0"/>
              </a:spcBef>
              <a:spcAft>
                <a:spcPts val="0"/>
              </a:spcAft>
              <a:buSzPts val="2200"/>
              <a:buChar char="●"/>
            </a:pPr>
            <a:r>
              <a:rPr lang="en" sz="2200"/>
              <a:t>Has dedicated code, stack, heap, data section</a:t>
            </a:r>
            <a:endParaRPr sz="2200"/>
          </a:p>
          <a:p>
            <a:pPr indent="-368300" lvl="0" marL="457200" rtl="0" algn="l">
              <a:spcBef>
                <a:spcPts val="0"/>
              </a:spcBef>
              <a:spcAft>
                <a:spcPts val="0"/>
              </a:spcAft>
              <a:buSzPts val="2200"/>
              <a:buChar char="●"/>
            </a:pPr>
            <a:r>
              <a:rPr lang="en" sz="2200"/>
              <a:t>Has context in the CPU (pc, lr, etc..)</a:t>
            </a:r>
            <a:endParaRPr sz="2200"/>
          </a:p>
          <a:p>
            <a:pPr indent="-368300" lvl="0" marL="457200" rtl="0" algn="l">
              <a:spcBef>
                <a:spcPts val="0"/>
              </a:spcBef>
              <a:spcAft>
                <a:spcPts val="0"/>
              </a:spcAft>
              <a:buSzPts val="2200"/>
              <a:buChar char="●"/>
            </a:pPr>
            <a:r>
              <a:rPr lang="en" sz="2200"/>
              <a:t>Process Control Block</a:t>
            </a:r>
            <a:endParaRPr sz="2200"/>
          </a:p>
        </p:txBody>
      </p:sp>
      <p:sp>
        <p:nvSpPr>
          <p:cNvPr id="3877" name="Google Shape;3877;p334"/>
          <p:cNvSpPr/>
          <p:nvPr/>
        </p:nvSpPr>
        <p:spPr>
          <a:xfrm>
            <a:off x="6158525" y="228800"/>
            <a:ext cx="2189400" cy="3378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878" name="Google Shape;3878;p334"/>
          <p:cNvCxnSpPr/>
          <p:nvPr/>
        </p:nvCxnSpPr>
        <p:spPr>
          <a:xfrm>
            <a:off x="8448125" y="228800"/>
            <a:ext cx="7200" cy="729900"/>
          </a:xfrm>
          <a:prstGeom prst="straightConnector1">
            <a:avLst/>
          </a:prstGeom>
          <a:noFill/>
          <a:ln cap="flat" cmpd="sng" w="9525">
            <a:solidFill>
              <a:schemeClr val="accent6"/>
            </a:solidFill>
            <a:prstDash val="solid"/>
            <a:round/>
            <a:headEnd len="med" w="med" type="none"/>
            <a:tailEnd len="med" w="med" type="triangle"/>
          </a:ln>
        </p:spPr>
      </p:cxnSp>
      <p:sp>
        <p:nvSpPr>
          <p:cNvPr id="3879" name="Google Shape;3879;p334"/>
          <p:cNvSpPr txBox="1"/>
          <p:nvPr/>
        </p:nvSpPr>
        <p:spPr>
          <a:xfrm>
            <a:off x="5342875" y="32646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0xff999999</a:t>
            </a:r>
            <a:endParaRPr sz="900">
              <a:solidFill>
                <a:schemeClr val="accent6"/>
              </a:solidFill>
            </a:endParaRPr>
          </a:p>
        </p:txBody>
      </p:sp>
      <p:sp>
        <p:nvSpPr>
          <p:cNvPr id="3880" name="Google Shape;3880;p334"/>
          <p:cNvSpPr txBox="1"/>
          <p:nvPr/>
        </p:nvSpPr>
        <p:spPr>
          <a:xfrm>
            <a:off x="8555525" y="157250"/>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Stack</a:t>
            </a:r>
            <a:endParaRPr sz="900">
              <a:solidFill>
                <a:schemeClr val="accent6"/>
              </a:solidFill>
            </a:endParaRPr>
          </a:p>
        </p:txBody>
      </p:sp>
      <p:sp>
        <p:nvSpPr>
          <p:cNvPr id="3881" name="Google Shape;3881;p334"/>
          <p:cNvSpPr/>
          <p:nvPr/>
        </p:nvSpPr>
        <p:spPr>
          <a:xfrm>
            <a:off x="6220850" y="284350"/>
            <a:ext cx="2084100" cy="729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int a</a:t>
            </a:r>
            <a:endParaRPr>
              <a:solidFill>
                <a:schemeClr val="accent6"/>
              </a:solidFill>
            </a:endParaRPr>
          </a:p>
          <a:p>
            <a:pPr indent="0" lvl="0" marL="0" rtl="0" algn="l">
              <a:spcBef>
                <a:spcPts val="0"/>
              </a:spcBef>
              <a:spcAft>
                <a:spcPts val="0"/>
              </a:spcAft>
              <a:buNone/>
            </a:pPr>
            <a:r>
              <a:t/>
            </a:r>
            <a:endParaRPr>
              <a:solidFill>
                <a:schemeClr val="accent6"/>
              </a:solidFill>
            </a:endParaRPr>
          </a:p>
        </p:txBody>
      </p:sp>
      <p:sp>
        <p:nvSpPr>
          <p:cNvPr id="3882" name="Google Shape;3882;p334"/>
          <p:cNvSpPr txBox="1"/>
          <p:nvPr/>
        </p:nvSpPr>
        <p:spPr>
          <a:xfrm>
            <a:off x="5342875" y="73766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0xff999995</a:t>
            </a:r>
            <a:endParaRPr sz="900">
              <a:solidFill>
                <a:schemeClr val="accent6"/>
              </a:solidFill>
            </a:endParaRPr>
          </a:p>
        </p:txBody>
      </p:sp>
      <p:sp>
        <p:nvSpPr>
          <p:cNvPr id="3883" name="Google Shape;3883;p334"/>
          <p:cNvSpPr txBox="1"/>
          <p:nvPr/>
        </p:nvSpPr>
        <p:spPr>
          <a:xfrm>
            <a:off x="5342875" y="116375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0xff999991</a:t>
            </a:r>
            <a:endParaRPr sz="900">
              <a:solidFill>
                <a:schemeClr val="accent6"/>
              </a:solidFill>
            </a:endParaRPr>
          </a:p>
        </p:txBody>
      </p:sp>
      <p:sp>
        <p:nvSpPr>
          <p:cNvPr id="3884" name="Google Shape;3884;p334"/>
          <p:cNvSpPr txBox="1"/>
          <p:nvPr/>
        </p:nvSpPr>
        <p:spPr>
          <a:xfrm>
            <a:off x="7389000" y="711725"/>
            <a:ext cx="808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6"/>
                </a:solidFill>
              </a:rPr>
              <a:t>function</a:t>
            </a:r>
            <a:endParaRPr sz="1300">
              <a:solidFill>
                <a:schemeClr val="accent6"/>
              </a:solidFill>
            </a:endParaRPr>
          </a:p>
        </p:txBody>
      </p:sp>
      <p:sp>
        <p:nvSpPr>
          <p:cNvPr id="3885" name="Google Shape;3885;p334"/>
          <p:cNvSpPr/>
          <p:nvPr/>
        </p:nvSpPr>
        <p:spPr>
          <a:xfrm>
            <a:off x="6211175" y="2796900"/>
            <a:ext cx="2084100" cy="7299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9CDCFE"/>
              </a:solidFill>
            </a:endParaRPr>
          </a:p>
          <a:p>
            <a:pPr indent="0" lvl="0" marL="0" rtl="0" algn="ctr">
              <a:spcBef>
                <a:spcPts val="0"/>
              </a:spcBef>
              <a:spcAft>
                <a:spcPts val="0"/>
              </a:spcAft>
              <a:buNone/>
            </a:pPr>
            <a:r>
              <a:rPr lang="en">
                <a:solidFill>
                  <a:srgbClr val="9CDCFE"/>
                </a:solidFill>
              </a:rPr>
              <a:t>Text / code</a:t>
            </a:r>
            <a:endParaRPr>
              <a:solidFill>
                <a:schemeClr val="accent6"/>
              </a:solidFill>
            </a:endParaRPr>
          </a:p>
        </p:txBody>
      </p:sp>
      <p:sp>
        <p:nvSpPr>
          <p:cNvPr id="3886" name="Google Shape;3886;p334"/>
          <p:cNvSpPr/>
          <p:nvPr/>
        </p:nvSpPr>
        <p:spPr>
          <a:xfrm>
            <a:off x="6211175" y="2222350"/>
            <a:ext cx="2084100" cy="5268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FFF12"/>
                </a:solidFill>
              </a:rPr>
              <a:t>Data (static)</a:t>
            </a:r>
            <a:endParaRPr>
              <a:solidFill>
                <a:srgbClr val="2FFF12"/>
              </a:solidFill>
            </a:endParaRPr>
          </a:p>
        </p:txBody>
      </p:sp>
      <p:sp>
        <p:nvSpPr>
          <p:cNvPr id="3887" name="Google Shape;3887;p334"/>
          <p:cNvSpPr/>
          <p:nvPr/>
        </p:nvSpPr>
        <p:spPr>
          <a:xfrm>
            <a:off x="6211175" y="1444700"/>
            <a:ext cx="2084100" cy="7299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FF"/>
                </a:solidFill>
              </a:rPr>
              <a:t>Heap</a:t>
            </a:r>
            <a:endParaRPr>
              <a:solidFill>
                <a:srgbClr val="FF00FF"/>
              </a:solidFill>
            </a:endParaRPr>
          </a:p>
        </p:txBody>
      </p:sp>
      <p:cxnSp>
        <p:nvCxnSpPr>
          <p:cNvPr id="3888" name="Google Shape;3888;p334"/>
          <p:cNvCxnSpPr/>
          <p:nvPr/>
        </p:nvCxnSpPr>
        <p:spPr>
          <a:xfrm rot="10800000">
            <a:off x="8455725" y="1481450"/>
            <a:ext cx="6900" cy="643800"/>
          </a:xfrm>
          <a:prstGeom prst="straightConnector1">
            <a:avLst/>
          </a:prstGeom>
          <a:noFill/>
          <a:ln cap="flat" cmpd="sng" w="9525">
            <a:solidFill>
              <a:srgbClr val="FF00FF"/>
            </a:solidFill>
            <a:prstDash val="solid"/>
            <a:round/>
            <a:headEnd len="med" w="med" type="none"/>
            <a:tailEnd len="med" w="med" type="triangle"/>
          </a:ln>
        </p:spPr>
      </p:cxnSp>
      <p:sp>
        <p:nvSpPr>
          <p:cNvPr id="3889" name="Google Shape;3889;p334"/>
          <p:cNvSpPr txBox="1"/>
          <p:nvPr/>
        </p:nvSpPr>
        <p:spPr>
          <a:xfrm>
            <a:off x="8519625" y="1855250"/>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FF"/>
                </a:solidFill>
              </a:rPr>
              <a:t>Heap</a:t>
            </a:r>
            <a:endParaRPr sz="900">
              <a:solidFill>
                <a:srgbClr val="FF00FF"/>
              </a:solidFill>
            </a:endParaRPr>
          </a:p>
        </p:txBody>
      </p:sp>
      <p:sp>
        <p:nvSpPr>
          <p:cNvPr id="3890" name="Google Shape;3890;p334"/>
          <p:cNvSpPr txBox="1"/>
          <p:nvPr/>
        </p:nvSpPr>
        <p:spPr>
          <a:xfrm>
            <a:off x="5342875" y="328910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0x0099991</a:t>
            </a:r>
            <a:endParaRPr sz="900">
              <a:solidFill>
                <a:schemeClr val="accent6"/>
              </a:solidFill>
            </a:endParaRPr>
          </a:p>
        </p:txBody>
      </p:sp>
      <p:sp>
        <p:nvSpPr>
          <p:cNvPr id="3891" name="Google Shape;3891;p334"/>
          <p:cNvSpPr txBox="1"/>
          <p:nvPr/>
        </p:nvSpPr>
        <p:spPr>
          <a:xfrm>
            <a:off x="5342875" y="2013388"/>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0x1000001</a:t>
            </a:r>
            <a:endParaRPr sz="900">
              <a:solidFill>
                <a:schemeClr val="accent6"/>
              </a:solidFill>
            </a:endParaRPr>
          </a:p>
        </p:txBody>
      </p:sp>
      <p:sp>
        <p:nvSpPr>
          <p:cNvPr id="3892" name="Google Shape;3892;p334"/>
          <p:cNvSpPr txBox="1"/>
          <p:nvPr/>
        </p:nvSpPr>
        <p:spPr>
          <a:xfrm>
            <a:off x="5342875" y="180777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0x1000005</a:t>
            </a:r>
            <a:endParaRPr sz="900">
              <a:solidFill>
                <a:schemeClr val="accent6"/>
              </a:solidFill>
            </a:endParaRPr>
          </a:p>
        </p:txBody>
      </p:sp>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6" name="Shape 3896"/>
        <p:cNvGrpSpPr/>
        <p:nvPr/>
      </p:nvGrpSpPr>
      <p:grpSpPr>
        <a:xfrm>
          <a:off x="0" y="0"/>
          <a:ext cx="0" cy="0"/>
          <a:chOff x="0" y="0"/>
          <a:chExt cx="0" cy="0"/>
        </a:xfrm>
      </p:grpSpPr>
      <p:sp>
        <p:nvSpPr>
          <p:cNvPr id="3897" name="Google Shape;3897;p335"/>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Process Control Block (PCB)</a:t>
            </a:r>
            <a:endParaRPr/>
          </a:p>
        </p:txBody>
      </p:sp>
      <p:sp>
        <p:nvSpPr>
          <p:cNvPr id="3898" name="Google Shape;3898;p335"/>
          <p:cNvSpPr txBox="1"/>
          <p:nvPr>
            <p:ph idx="1" type="body"/>
          </p:nvPr>
        </p:nvSpPr>
        <p:spPr>
          <a:xfrm>
            <a:off x="259500" y="1123400"/>
            <a:ext cx="9708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Kernel needs metadata about the process</a:t>
            </a:r>
            <a:endParaRPr sz="2200"/>
          </a:p>
          <a:p>
            <a:pPr indent="-368300" lvl="0" marL="457200" rtl="0" algn="l">
              <a:spcBef>
                <a:spcPts val="0"/>
              </a:spcBef>
              <a:spcAft>
                <a:spcPts val="0"/>
              </a:spcAft>
              <a:buSzPts val="2200"/>
              <a:buChar char="●"/>
            </a:pPr>
            <a:r>
              <a:rPr lang="en" sz="2200"/>
              <a:t>PCB Contains</a:t>
            </a:r>
            <a:endParaRPr sz="2200"/>
          </a:p>
          <a:p>
            <a:pPr indent="-349250" lvl="1" marL="914400" rtl="0" algn="l">
              <a:spcBef>
                <a:spcPts val="0"/>
              </a:spcBef>
              <a:spcAft>
                <a:spcPts val="0"/>
              </a:spcAft>
              <a:buSzPts val="1900"/>
              <a:buChar char="○"/>
            </a:pPr>
            <a:r>
              <a:rPr lang="en" sz="1900"/>
              <a:t>PID, Process State, Program counter, registers</a:t>
            </a:r>
            <a:endParaRPr sz="1900"/>
          </a:p>
          <a:p>
            <a:pPr indent="-349250" lvl="1" marL="914400" rtl="0" algn="l">
              <a:spcBef>
                <a:spcPts val="0"/>
              </a:spcBef>
              <a:spcAft>
                <a:spcPts val="0"/>
              </a:spcAft>
              <a:buSzPts val="1900"/>
              <a:buChar char="○"/>
            </a:pPr>
            <a:r>
              <a:rPr lang="en" sz="1900"/>
              <a:t>Process Control info (running/stopped, priority)</a:t>
            </a:r>
            <a:endParaRPr sz="1900"/>
          </a:p>
          <a:p>
            <a:pPr indent="-349250" lvl="1" marL="914400" rtl="0" algn="l">
              <a:spcBef>
                <a:spcPts val="0"/>
              </a:spcBef>
              <a:spcAft>
                <a:spcPts val="0"/>
              </a:spcAft>
              <a:buSzPts val="1900"/>
              <a:buChar char="○"/>
            </a:pPr>
            <a:r>
              <a:rPr lang="en" sz="1900"/>
              <a:t>Page Table (Virtual memory to physical mapping)</a:t>
            </a:r>
            <a:endParaRPr sz="1900"/>
          </a:p>
          <a:p>
            <a:pPr indent="-349250" lvl="1" marL="914400" rtl="0" algn="l">
              <a:spcBef>
                <a:spcPts val="0"/>
              </a:spcBef>
              <a:spcAft>
                <a:spcPts val="0"/>
              </a:spcAft>
              <a:buSzPts val="1900"/>
              <a:buChar char="○"/>
            </a:pPr>
            <a:r>
              <a:rPr lang="en" sz="1900"/>
              <a:t>Accounting (CPU/memory usage)</a:t>
            </a:r>
            <a:endParaRPr sz="1900"/>
          </a:p>
          <a:p>
            <a:pPr indent="-349250" lvl="1" marL="914400" rtl="0" algn="l">
              <a:spcBef>
                <a:spcPts val="0"/>
              </a:spcBef>
              <a:spcAft>
                <a:spcPts val="0"/>
              </a:spcAft>
              <a:buSzPts val="1900"/>
              <a:buChar char="○"/>
            </a:pPr>
            <a:r>
              <a:rPr lang="en" sz="1900"/>
              <a:t>Memory management info (Pointer to code/stack etc.)</a:t>
            </a:r>
            <a:endParaRPr sz="1900"/>
          </a:p>
          <a:p>
            <a:pPr indent="-349250" lvl="1" marL="914400" rtl="0" algn="l">
              <a:spcBef>
                <a:spcPts val="0"/>
              </a:spcBef>
              <a:spcAft>
                <a:spcPts val="0"/>
              </a:spcAft>
              <a:buSzPts val="1900"/>
              <a:buChar char="○"/>
            </a:pPr>
            <a:r>
              <a:rPr lang="en" sz="1900"/>
              <a:t>IO info (File descriptors)</a:t>
            </a:r>
            <a:endParaRPr sz="1900"/>
          </a:p>
          <a:p>
            <a:pPr indent="-349250" lvl="1" marL="914400" rtl="0" algn="l">
              <a:spcBef>
                <a:spcPts val="0"/>
              </a:spcBef>
              <a:spcAft>
                <a:spcPts val="0"/>
              </a:spcAft>
              <a:buSzPts val="1900"/>
              <a:buChar char="○"/>
            </a:pPr>
            <a:r>
              <a:rPr lang="en" sz="1900"/>
              <a:t>IPC info, semaphores, mutexes, shared memory, messages.</a:t>
            </a:r>
            <a:endParaRPr sz="1900"/>
          </a:p>
        </p:txBody>
      </p:sp>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2" name="Shape 3902"/>
        <p:cNvGrpSpPr/>
        <p:nvPr/>
      </p:nvGrpSpPr>
      <p:grpSpPr>
        <a:xfrm>
          <a:off x="0" y="0"/>
          <a:ext cx="0" cy="0"/>
          <a:chOff x="0" y="0"/>
          <a:chExt cx="0" cy="0"/>
        </a:xfrm>
      </p:grpSpPr>
      <p:sp>
        <p:nvSpPr>
          <p:cNvPr id="3903" name="Google Shape;3903;p336"/>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Kernel Process Table</a:t>
            </a:r>
            <a:endParaRPr/>
          </a:p>
        </p:txBody>
      </p:sp>
      <p:sp>
        <p:nvSpPr>
          <p:cNvPr id="3904" name="Google Shape;3904;p336"/>
          <p:cNvSpPr txBox="1"/>
          <p:nvPr>
            <p:ph idx="1" type="body"/>
          </p:nvPr>
        </p:nvSpPr>
        <p:spPr>
          <a:xfrm>
            <a:off x="259500" y="1123400"/>
            <a:ext cx="52440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Kernel needs to manage processes</a:t>
            </a:r>
            <a:endParaRPr sz="2200"/>
          </a:p>
          <a:p>
            <a:pPr indent="-368300" lvl="0" marL="457200" rtl="0" algn="l">
              <a:spcBef>
                <a:spcPts val="0"/>
              </a:spcBef>
              <a:spcAft>
                <a:spcPts val="0"/>
              </a:spcAft>
              <a:buSzPts val="2200"/>
              <a:buChar char="●"/>
            </a:pPr>
            <a:r>
              <a:rPr lang="en" sz="2200"/>
              <a:t>A mapping table from PID to PCB </a:t>
            </a:r>
            <a:endParaRPr sz="2200"/>
          </a:p>
          <a:p>
            <a:pPr indent="-368300" lvl="0" marL="457200" rtl="0" algn="l">
              <a:spcBef>
                <a:spcPts val="0"/>
              </a:spcBef>
              <a:spcAft>
                <a:spcPts val="0"/>
              </a:spcAft>
              <a:buSzPts val="2200"/>
              <a:buChar char="●"/>
            </a:pPr>
            <a:r>
              <a:rPr lang="en" sz="2200"/>
              <a:t>Process Table</a:t>
            </a:r>
            <a:endParaRPr sz="2200"/>
          </a:p>
          <a:p>
            <a:pPr indent="-368300" lvl="0" marL="457200" rtl="0" algn="l">
              <a:spcBef>
                <a:spcPts val="0"/>
              </a:spcBef>
              <a:spcAft>
                <a:spcPts val="0"/>
              </a:spcAft>
              <a:buSzPts val="2200"/>
              <a:buChar char="●"/>
            </a:pPr>
            <a:r>
              <a:rPr lang="en" sz="2200"/>
              <a:t>Quick lookup</a:t>
            </a:r>
            <a:endParaRPr sz="2200"/>
          </a:p>
          <a:p>
            <a:pPr indent="-368300" lvl="0" marL="457200" rtl="0" algn="l">
              <a:spcBef>
                <a:spcPts val="0"/>
              </a:spcBef>
              <a:spcAft>
                <a:spcPts val="0"/>
              </a:spcAft>
              <a:buSzPts val="2200"/>
              <a:buChar char="●"/>
            </a:pPr>
            <a:r>
              <a:rPr lang="en" sz="2200"/>
              <a:t>In kernel space</a:t>
            </a:r>
            <a:endParaRPr sz="2200"/>
          </a:p>
        </p:txBody>
      </p:sp>
      <p:sp>
        <p:nvSpPr>
          <p:cNvPr id="3905" name="Google Shape;3905;p336"/>
          <p:cNvSpPr/>
          <p:nvPr/>
        </p:nvSpPr>
        <p:spPr>
          <a:xfrm>
            <a:off x="6666475" y="392225"/>
            <a:ext cx="2069700" cy="67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PID |          PCB</a:t>
            </a:r>
            <a:endParaRPr/>
          </a:p>
          <a:p>
            <a:pPr indent="0" lvl="0" marL="0" rtl="0" algn="ctr">
              <a:spcBef>
                <a:spcPts val="0"/>
              </a:spcBef>
              <a:spcAft>
                <a:spcPts val="0"/>
              </a:spcAft>
              <a:buNone/>
            </a:pPr>
            <a:r>
              <a:rPr lang="en"/>
              <a:t>100 | 0x222222</a:t>
            </a:r>
            <a:endParaRPr/>
          </a:p>
          <a:p>
            <a:pPr indent="0" lvl="0" marL="0" rtl="0" algn="ctr">
              <a:spcBef>
                <a:spcPts val="0"/>
              </a:spcBef>
              <a:spcAft>
                <a:spcPts val="0"/>
              </a:spcAft>
              <a:buNone/>
            </a:pPr>
            <a:r>
              <a:rPr lang="en"/>
              <a:t>200 | 0x333333</a:t>
            </a:r>
            <a:endParaRPr/>
          </a:p>
        </p:txBody>
      </p:sp>
      <p:sp>
        <p:nvSpPr>
          <p:cNvPr id="3906" name="Google Shape;3906;p336"/>
          <p:cNvSpPr/>
          <p:nvPr/>
        </p:nvSpPr>
        <p:spPr>
          <a:xfrm>
            <a:off x="7338050" y="1410600"/>
            <a:ext cx="1467600" cy="678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100, running,</a:t>
            </a:r>
            <a:endParaRPr/>
          </a:p>
          <a:p>
            <a:pPr indent="0" lvl="0" marL="0" rtl="0" algn="ctr">
              <a:spcBef>
                <a:spcPts val="0"/>
              </a:spcBef>
              <a:spcAft>
                <a:spcPts val="0"/>
              </a:spcAft>
              <a:buNone/>
            </a:pPr>
            <a:r>
              <a:rPr lang="en"/>
              <a:t>0x555555, pc…</a:t>
            </a:r>
            <a:endParaRPr/>
          </a:p>
        </p:txBody>
      </p:sp>
      <p:sp>
        <p:nvSpPr>
          <p:cNvPr id="3907" name="Google Shape;3907;p336"/>
          <p:cNvSpPr/>
          <p:nvPr/>
        </p:nvSpPr>
        <p:spPr>
          <a:xfrm>
            <a:off x="7192425" y="4428000"/>
            <a:ext cx="1467600" cy="678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200, stopped,</a:t>
            </a:r>
            <a:endParaRPr/>
          </a:p>
          <a:p>
            <a:pPr indent="0" lvl="0" marL="0" rtl="0" algn="ctr">
              <a:spcBef>
                <a:spcPts val="0"/>
              </a:spcBef>
              <a:spcAft>
                <a:spcPts val="0"/>
              </a:spcAft>
              <a:buNone/>
            </a:pPr>
            <a:r>
              <a:rPr lang="en"/>
              <a:t>0x9999999,pc..</a:t>
            </a:r>
            <a:endParaRPr/>
          </a:p>
        </p:txBody>
      </p:sp>
      <p:sp>
        <p:nvSpPr>
          <p:cNvPr id="3908" name="Google Shape;3908;p336"/>
          <p:cNvSpPr/>
          <p:nvPr/>
        </p:nvSpPr>
        <p:spPr>
          <a:xfrm>
            <a:off x="5397900" y="1410600"/>
            <a:ext cx="1467600" cy="2322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p>
        </p:txBody>
      </p:sp>
      <p:sp>
        <p:nvSpPr>
          <p:cNvPr id="3909" name="Google Shape;3909;p336"/>
          <p:cNvSpPr/>
          <p:nvPr/>
        </p:nvSpPr>
        <p:spPr>
          <a:xfrm>
            <a:off x="5439678" y="1448789"/>
            <a:ext cx="1397100" cy="501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accent6"/>
                </a:solidFill>
              </a:rPr>
              <a:t>int a</a:t>
            </a:r>
            <a:endParaRPr sz="500">
              <a:solidFill>
                <a:schemeClr val="accent6"/>
              </a:solidFill>
            </a:endParaRPr>
          </a:p>
          <a:p>
            <a:pPr indent="0" lvl="0" marL="0" rtl="0" algn="l">
              <a:spcBef>
                <a:spcPts val="0"/>
              </a:spcBef>
              <a:spcAft>
                <a:spcPts val="0"/>
              </a:spcAft>
              <a:buNone/>
            </a:pPr>
            <a:r>
              <a:t/>
            </a:r>
            <a:endParaRPr sz="500">
              <a:solidFill>
                <a:schemeClr val="accent6"/>
              </a:solidFill>
            </a:endParaRPr>
          </a:p>
        </p:txBody>
      </p:sp>
      <p:sp>
        <p:nvSpPr>
          <p:cNvPr id="3910" name="Google Shape;3910;p336"/>
          <p:cNvSpPr/>
          <p:nvPr/>
        </p:nvSpPr>
        <p:spPr>
          <a:xfrm>
            <a:off x="5433192" y="3176093"/>
            <a:ext cx="1397100" cy="5019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500">
              <a:solidFill>
                <a:srgbClr val="9CDCFE"/>
              </a:solidFill>
            </a:endParaRPr>
          </a:p>
          <a:p>
            <a:pPr indent="0" lvl="0" marL="0" rtl="0" algn="ctr">
              <a:spcBef>
                <a:spcPts val="0"/>
              </a:spcBef>
              <a:spcAft>
                <a:spcPts val="0"/>
              </a:spcAft>
              <a:buNone/>
            </a:pPr>
            <a:r>
              <a:rPr lang="en" sz="500">
                <a:solidFill>
                  <a:srgbClr val="9CDCFE"/>
                </a:solidFill>
              </a:rPr>
              <a:t>Text / code</a:t>
            </a:r>
            <a:endParaRPr sz="500">
              <a:solidFill>
                <a:schemeClr val="accent6"/>
              </a:solidFill>
            </a:endParaRPr>
          </a:p>
        </p:txBody>
      </p:sp>
      <p:sp>
        <p:nvSpPr>
          <p:cNvPr id="3911" name="Google Shape;3911;p336"/>
          <p:cNvSpPr/>
          <p:nvPr/>
        </p:nvSpPr>
        <p:spPr>
          <a:xfrm>
            <a:off x="5433192" y="2781107"/>
            <a:ext cx="1397100" cy="3621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rgbClr val="2FFF12"/>
                </a:solidFill>
              </a:rPr>
              <a:t>Data (static)</a:t>
            </a:r>
            <a:endParaRPr sz="500">
              <a:solidFill>
                <a:srgbClr val="2FFF12"/>
              </a:solidFill>
            </a:endParaRPr>
          </a:p>
        </p:txBody>
      </p:sp>
      <p:sp>
        <p:nvSpPr>
          <p:cNvPr id="3912" name="Google Shape;3912;p336"/>
          <p:cNvSpPr/>
          <p:nvPr/>
        </p:nvSpPr>
        <p:spPr>
          <a:xfrm>
            <a:off x="5433192" y="2246495"/>
            <a:ext cx="1397100" cy="5019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rgbClr val="FF00FF"/>
                </a:solidFill>
              </a:rPr>
              <a:t>Heap</a:t>
            </a:r>
            <a:endParaRPr sz="500">
              <a:solidFill>
                <a:srgbClr val="FF00FF"/>
              </a:solidFill>
            </a:endParaRPr>
          </a:p>
        </p:txBody>
      </p:sp>
      <p:sp>
        <p:nvSpPr>
          <p:cNvPr id="3913" name="Google Shape;3913;p336"/>
          <p:cNvSpPr/>
          <p:nvPr/>
        </p:nvSpPr>
        <p:spPr>
          <a:xfrm>
            <a:off x="3314300" y="2506450"/>
            <a:ext cx="1467600" cy="2322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p>
        </p:txBody>
      </p:sp>
      <p:sp>
        <p:nvSpPr>
          <p:cNvPr id="3914" name="Google Shape;3914;p336"/>
          <p:cNvSpPr/>
          <p:nvPr/>
        </p:nvSpPr>
        <p:spPr>
          <a:xfrm>
            <a:off x="3356078" y="2544639"/>
            <a:ext cx="1397100" cy="501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accent6"/>
                </a:solidFill>
              </a:rPr>
              <a:t>int a</a:t>
            </a:r>
            <a:endParaRPr sz="500">
              <a:solidFill>
                <a:schemeClr val="accent6"/>
              </a:solidFill>
            </a:endParaRPr>
          </a:p>
          <a:p>
            <a:pPr indent="0" lvl="0" marL="0" rtl="0" algn="l">
              <a:spcBef>
                <a:spcPts val="0"/>
              </a:spcBef>
              <a:spcAft>
                <a:spcPts val="0"/>
              </a:spcAft>
              <a:buNone/>
            </a:pPr>
            <a:r>
              <a:t/>
            </a:r>
            <a:endParaRPr sz="500">
              <a:solidFill>
                <a:schemeClr val="accent6"/>
              </a:solidFill>
            </a:endParaRPr>
          </a:p>
        </p:txBody>
      </p:sp>
      <p:sp>
        <p:nvSpPr>
          <p:cNvPr id="3915" name="Google Shape;3915;p336"/>
          <p:cNvSpPr/>
          <p:nvPr/>
        </p:nvSpPr>
        <p:spPr>
          <a:xfrm>
            <a:off x="3349592" y="4271943"/>
            <a:ext cx="1397100" cy="5019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500">
              <a:solidFill>
                <a:srgbClr val="9CDCFE"/>
              </a:solidFill>
            </a:endParaRPr>
          </a:p>
          <a:p>
            <a:pPr indent="0" lvl="0" marL="0" rtl="0" algn="ctr">
              <a:spcBef>
                <a:spcPts val="0"/>
              </a:spcBef>
              <a:spcAft>
                <a:spcPts val="0"/>
              </a:spcAft>
              <a:buNone/>
            </a:pPr>
            <a:r>
              <a:rPr lang="en" sz="500">
                <a:solidFill>
                  <a:srgbClr val="9CDCFE"/>
                </a:solidFill>
              </a:rPr>
              <a:t>Text / code</a:t>
            </a:r>
            <a:endParaRPr sz="500">
              <a:solidFill>
                <a:schemeClr val="accent6"/>
              </a:solidFill>
            </a:endParaRPr>
          </a:p>
        </p:txBody>
      </p:sp>
      <p:sp>
        <p:nvSpPr>
          <p:cNvPr id="3916" name="Google Shape;3916;p336"/>
          <p:cNvSpPr/>
          <p:nvPr/>
        </p:nvSpPr>
        <p:spPr>
          <a:xfrm>
            <a:off x="3349592" y="3876957"/>
            <a:ext cx="1397100" cy="3621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rgbClr val="2FFF12"/>
                </a:solidFill>
              </a:rPr>
              <a:t>Data (static)</a:t>
            </a:r>
            <a:endParaRPr sz="500">
              <a:solidFill>
                <a:srgbClr val="2FFF12"/>
              </a:solidFill>
            </a:endParaRPr>
          </a:p>
        </p:txBody>
      </p:sp>
      <p:sp>
        <p:nvSpPr>
          <p:cNvPr id="3917" name="Google Shape;3917;p336"/>
          <p:cNvSpPr/>
          <p:nvPr/>
        </p:nvSpPr>
        <p:spPr>
          <a:xfrm>
            <a:off x="3349592" y="3342345"/>
            <a:ext cx="1397100" cy="5019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rgbClr val="FF00FF"/>
                </a:solidFill>
              </a:rPr>
              <a:t>Heap</a:t>
            </a:r>
            <a:endParaRPr sz="500">
              <a:solidFill>
                <a:srgbClr val="FF00FF"/>
              </a:solidFill>
            </a:endParaRPr>
          </a:p>
        </p:txBody>
      </p:sp>
      <p:cxnSp>
        <p:nvCxnSpPr>
          <p:cNvPr id="3918" name="Google Shape;3918;p336"/>
          <p:cNvCxnSpPr>
            <a:endCxn id="3906" idx="3"/>
          </p:cNvCxnSpPr>
          <p:nvPr/>
        </p:nvCxnSpPr>
        <p:spPr>
          <a:xfrm flipH="1" rot="-5400000">
            <a:off x="8072600" y="1016700"/>
            <a:ext cx="1036800" cy="429300"/>
          </a:xfrm>
          <a:prstGeom prst="curvedConnector4">
            <a:avLst>
              <a:gd fmla="val 33644" name="adj1"/>
              <a:gd fmla="val 155468" name="adj2"/>
            </a:avLst>
          </a:prstGeom>
          <a:noFill/>
          <a:ln cap="flat" cmpd="sng" w="9525">
            <a:solidFill>
              <a:srgbClr val="DF3079"/>
            </a:solidFill>
            <a:prstDash val="solid"/>
            <a:round/>
            <a:headEnd len="med" w="med" type="none"/>
            <a:tailEnd len="med" w="med" type="triangle"/>
          </a:ln>
        </p:spPr>
      </p:cxnSp>
      <p:cxnSp>
        <p:nvCxnSpPr>
          <p:cNvPr id="3919" name="Google Shape;3919;p336"/>
          <p:cNvCxnSpPr>
            <a:endCxn id="3907" idx="1"/>
          </p:cNvCxnSpPr>
          <p:nvPr/>
        </p:nvCxnSpPr>
        <p:spPr>
          <a:xfrm flipH="1" rot="-5400000">
            <a:off x="5269275" y="2844000"/>
            <a:ext cx="3777300" cy="69000"/>
          </a:xfrm>
          <a:prstGeom prst="curvedConnector2">
            <a:avLst/>
          </a:prstGeom>
          <a:noFill/>
          <a:ln cap="flat" cmpd="sng" w="9525">
            <a:solidFill>
              <a:srgbClr val="DF3079"/>
            </a:solidFill>
            <a:prstDash val="solid"/>
            <a:round/>
            <a:headEnd len="med" w="med" type="none"/>
            <a:tailEnd len="med" w="med" type="triangle"/>
          </a:ln>
        </p:spPr>
      </p:cxnSp>
      <p:sp>
        <p:nvSpPr>
          <p:cNvPr id="3920" name="Google Shape;3920;p336"/>
          <p:cNvSpPr txBox="1"/>
          <p:nvPr/>
        </p:nvSpPr>
        <p:spPr>
          <a:xfrm>
            <a:off x="6929525" y="110750"/>
            <a:ext cx="20283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Process table (kernel)</a:t>
            </a:r>
            <a:endParaRPr sz="1200">
              <a:solidFill>
                <a:schemeClr val="lt2"/>
              </a:solidFill>
            </a:endParaRPr>
          </a:p>
        </p:txBody>
      </p:sp>
      <p:sp>
        <p:nvSpPr>
          <p:cNvPr id="3921" name="Google Shape;3921;p336"/>
          <p:cNvSpPr txBox="1"/>
          <p:nvPr/>
        </p:nvSpPr>
        <p:spPr>
          <a:xfrm>
            <a:off x="7310350" y="4144900"/>
            <a:ext cx="20283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PCB 200</a:t>
            </a:r>
            <a:endParaRPr sz="1200">
              <a:solidFill>
                <a:schemeClr val="lt2"/>
              </a:solidFill>
            </a:endParaRPr>
          </a:p>
        </p:txBody>
      </p:sp>
      <p:sp>
        <p:nvSpPr>
          <p:cNvPr id="3922" name="Google Shape;3922;p336"/>
          <p:cNvSpPr txBox="1"/>
          <p:nvPr/>
        </p:nvSpPr>
        <p:spPr>
          <a:xfrm>
            <a:off x="7552775" y="1123400"/>
            <a:ext cx="20283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PCB 100</a:t>
            </a:r>
            <a:endParaRPr sz="1200">
              <a:solidFill>
                <a:schemeClr val="lt2"/>
              </a:solidFill>
            </a:endParaRPr>
          </a:p>
        </p:txBody>
      </p:sp>
      <p:cxnSp>
        <p:nvCxnSpPr>
          <p:cNvPr id="3923" name="Google Shape;3923;p336"/>
          <p:cNvCxnSpPr>
            <a:stCxn id="3906" idx="1"/>
          </p:cNvCxnSpPr>
          <p:nvPr/>
        </p:nvCxnSpPr>
        <p:spPr>
          <a:xfrm flipH="1">
            <a:off x="6839450" y="1749750"/>
            <a:ext cx="498600" cy="1407000"/>
          </a:xfrm>
          <a:prstGeom prst="curvedConnector2">
            <a:avLst/>
          </a:prstGeom>
          <a:noFill/>
          <a:ln cap="flat" cmpd="sng" w="9525">
            <a:solidFill>
              <a:schemeClr val="accent5"/>
            </a:solidFill>
            <a:prstDash val="solid"/>
            <a:round/>
            <a:headEnd len="med" w="med" type="none"/>
            <a:tailEnd len="med" w="med" type="triangle"/>
          </a:ln>
        </p:spPr>
      </p:cxnSp>
      <p:cxnSp>
        <p:nvCxnSpPr>
          <p:cNvPr id="3924" name="Google Shape;3924;p336"/>
          <p:cNvCxnSpPr>
            <a:stCxn id="3907" idx="1"/>
          </p:cNvCxnSpPr>
          <p:nvPr/>
        </p:nvCxnSpPr>
        <p:spPr>
          <a:xfrm rot="10800000">
            <a:off x="4755825" y="4278150"/>
            <a:ext cx="2436600" cy="489000"/>
          </a:xfrm>
          <a:prstGeom prst="curvedConnector3">
            <a:avLst>
              <a:gd fmla="val 50000" name="adj1"/>
            </a:avLst>
          </a:prstGeom>
          <a:noFill/>
          <a:ln cap="flat" cmpd="sng" w="9525">
            <a:solidFill>
              <a:schemeClr val="accent5"/>
            </a:solidFill>
            <a:prstDash val="solid"/>
            <a:round/>
            <a:headEnd len="med" w="med" type="none"/>
            <a:tailEnd len="med" w="med" type="triangle"/>
          </a:ln>
        </p:spPr>
      </p:cxnSp>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8" name="Shape 3928"/>
        <p:cNvGrpSpPr/>
        <p:nvPr/>
      </p:nvGrpSpPr>
      <p:grpSpPr>
        <a:xfrm>
          <a:off x="0" y="0"/>
          <a:ext cx="0" cy="0"/>
          <a:chOff x="0" y="0"/>
          <a:chExt cx="0" cy="0"/>
        </a:xfrm>
      </p:grpSpPr>
      <p:sp>
        <p:nvSpPr>
          <p:cNvPr id="3929" name="Google Shape;3929;p337"/>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Thread</a:t>
            </a:r>
            <a:endParaRPr/>
          </a:p>
        </p:txBody>
      </p:sp>
      <p:sp>
        <p:nvSpPr>
          <p:cNvPr id="3930" name="Google Shape;3930;p337"/>
          <p:cNvSpPr txBox="1"/>
          <p:nvPr>
            <p:ph idx="1" type="body"/>
          </p:nvPr>
        </p:nvSpPr>
        <p:spPr>
          <a:xfrm>
            <a:off x="259500" y="1123400"/>
            <a:ext cx="5124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A thread is a light weight process</a:t>
            </a:r>
            <a:endParaRPr sz="2200"/>
          </a:p>
          <a:p>
            <a:pPr indent="-368300" lvl="0" marL="457200" rtl="0" algn="l">
              <a:spcBef>
                <a:spcPts val="0"/>
              </a:spcBef>
              <a:spcAft>
                <a:spcPts val="0"/>
              </a:spcAft>
              <a:buSzPts val="2200"/>
              <a:buChar char="●"/>
            </a:pPr>
            <a:r>
              <a:rPr lang="en" sz="2200"/>
              <a:t>Shared code/heap,data and PCB</a:t>
            </a:r>
            <a:endParaRPr sz="2200"/>
          </a:p>
          <a:p>
            <a:pPr indent="-368300" lvl="0" marL="457200" rtl="0" algn="l">
              <a:spcBef>
                <a:spcPts val="0"/>
              </a:spcBef>
              <a:spcAft>
                <a:spcPts val="0"/>
              </a:spcAft>
              <a:buSzPts val="2200"/>
              <a:buChar char="●"/>
            </a:pPr>
            <a:r>
              <a:rPr lang="en" sz="2200"/>
              <a:t>Stack is different and pc</a:t>
            </a:r>
            <a:endParaRPr sz="2200"/>
          </a:p>
          <a:p>
            <a:pPr indent="-368300" lvl="0" marL="457200" rtl="0" algn="l">
              <a:spcBef>
                <a:spcPts val="0"/>
              </a:spcBef>
              <a:spcAft>
                <a:spcPts val="0"/>
              </a:spcAft>
              <a:buSzPts val="2200"/>
              <a:buChar char="●"/>
            </a:pPr>
            <a:r>
              <a:rPr lang="en" sz="2200"/>
              <a:t>Thread Stack lives in same VM</a:t>
            </a:r>
            <a:endParaRPr sz="2200"/>
          </a:p>
          <a:p>
            <a:pPr indent="0" lvl="0" marL="457200" rtl="0" algn="l">
              <a:spcBef>
                <a:spcPts val="1200"/>
              </a:spcBef>
              <a:spcAft>
                <a:spcPts val="1200"/>
              </a:spcAft>
              <a:buNone/>
            </a:pPr>
            <a:r>
              <a:t/>
            </a:r>
            <a:endParaRPr sz="2200"/>
          </a:p>
        </p:txBody>
      </p:sp>
      <p:sp>
        <p:nvSpPr>
          <p:cNvPr id="3931" name="Google Shape;3931;p337"/>
          <p:cNvSpPr/>
          <p:nvPr/>
        </p:nvSpPr>
        <p:spPr>
          <a:xfrm>
            <a:off x="6158525" y="228800"/>
            <a:ext cx="2189400" cy="4333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932" name="Google Shape;3932;p337"/>
          <p:cNvCxnSpPr/>
          <p:nvPr/>
        </p:nvCxnSpPr>
        <p:spPr>
          <a:xfrm>
            <a:off x="8448125" y="228800"/>
            <a:ext cx="7200" cy="729900"/>
          </a:xfrm>
          <a:prstGeom prst="straightConnector1">
            <a:avLst/>
          </a:prstGeom>
          <a:noFill/>
          <a:ln cap="flat" cmpd="sng" w="9525">
            <a:solidFill>
              <a:schemeClr val="accent6"/>
            </a:solidFill>
            <a:prstDash val="solid"/>
            <a:round/>
            <a:headEnd len="med" w="med" type="none"/>
            <a:tailEnd len="med" w="med" type="triangle"/>
          </a:ln>
        </p:spPr>
      </p:cxnSp>
      <p:sp>
        <p:nvSpPr>
          <p:cNvPr id="3933" name="Google Shape;3933;p337"/>
          <p:cNvSpPr txBox="1"/>
          <p:nvPr/>
        </p:nvSpPr>
        <p:spPr>
          <a:xfrm>
            <a:off x="5342875" y="17501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0xff999999</a:t>
            </a:r>
            <a:endParaRPr sz="900">
              <a:solidFill>
                <a:schemeClr val="accent6"/>
              </a:solidFill>
            </a:endParaRPr>
          </a:p>
        </p:txBody>
      </p:sp>
      <p:sp>
        <p:nvSpPr>
          <p:cNvPr id="3934" name="Google Shape;3934;p337"/>
          <p:cNvSpPr txBox="1"/>
          <p:nvPr/>
        </p:nvSpPr>
        <p:spPr>
          <a:xfrm>
            <a:off x="8555525" y="157250"/>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Stack</a:t>
            </a:r>
            <a:endParaRPr sz="900">
              <a:solidFill>
                <a:schemeClr val="accent6"/>
              </a:solidFill>
            </a:endParaRPr>
          </a:p>
        </p:txBody>
      </p:sp>
      <p:sp>
        <p:nvSpPr>
          <p:cNvPr id="3935" name="Google Shape;3935;p337"/>
          <p:cNvSpPr/>
          <p:nvPr/>
        </p:nvSpPr>
        <p:spPr>
          <a:xfrm>
            <a:off x="6220850" y="284350"/>
            <a:ext cx="2084100" cy="729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Main process stack</a:t>
            </a:r>
            <a:endParaRPr>
              <a:solidFill>
                <a:schemeClr val="accent6"/>
              </a:solidFill>
            </a:endParaRPr>
          </a:p>
        </p:txBody>
      </p:sp>
      <p:sp>
        <p:nvSpPr>
          <p:cNvPr id="3936" name="Google Shape;3936;p337"/>
          <p:cNvSpPr txBox="1"/>
          <p:nvPr/>
        </p:nvSpPr>
        <p:spPr>
          <a:xfrm>
            <a:off x="5316275" y="88996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0xff999995</a:t>
            </a:r>
            <a:endParaRPr sz="900">
              <a:solidFill>
                <a:schemeClr val="accent6"/>
              </a:solidFill>
            </a:endParaRPr>
          </a:p>
        </p:txBody>
      </p:sp>
      <p:sp>
        <p:nvSpPr>
          <p:cNvPr id="3937" name="Google Shape;3937;p337"/>
          <p:cNvSpPr txBox="1"/>
          <p:nvPr/>
        </p:nvSpPr>
        <p:spPr>
          <a:xfrm>
            <a:off x="5316275" y="131605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0xff999991</a:t>
            </a:r>
            <a:endParaRPr sz="900">
              <a:solidFill>
                <a:schemeClr val="accent6"/>
              </a:solidFill>
            </a:endParaRPr>
          </a:p>
        </p:txBody>
      </p:sp>
      <p:sp>
        <p:nvSpPr>
          <p:cNvPr id="3938" name="Google Shape;3938;p337"/>
          <p:cNvSpPr txBox="1"/>
          <p:nvPr/>
        </p:nvSpPr>
        <p:spPr>
          <a:xfrm>
            <a:off x="7389000" y="711725"/>
            <a:ext cx="808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6"/>
              </a:solidFill>
            </a:endParaRPr>
          </a:p>
        </p:txBody>
      </p:sp>
      <p:sp>
        <p:nvSpPr>
          <p:cNvPr id="3939" name="Google Shape;3939;p337"/>
          <p:cNvSpPr/>
          <p:nvPr/>
        </p:nvSpPr>
        <p:spPr>
          <a:xfrm>
            <a:off x="6211175" y="3766075"/>
            <a:ext cx="2084100" cy="7299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9CDCFE"/>
              </a:solidFill>
            </a:endParaRPr>
          </a:p>
          <a:p>
            <a:pPr indent="0" lvl="0" marL="0" rtl="0" algn="ctr">
              <a:spcBef>
                <a:spcPts val="0"/>
              </a:spcBef>
              <a:spcAft>
                <a:spcPts val="0"/>
              </a:spcAft>
              <a:buNone/>
            </a:pPr>
            <a:r>
              <a:rPr lang="en">
                <a:solidFill>
                  <a:srgbClr val="9CDCFE"/>
                </a:solidFill>
              </a:rPr>
              <a:t>Text / code</a:t>
            </a:r>
            <a:endParaRPr>
              <a:solidFill>
                <a:schemeClr val="accent6"/>
              </a:solidFill>
            </a:endParaRPr>
          </a:p>
        </p:txBody>
      </p:sp>
      <p:sp>
        <p:nvSpPr>
          <p:cNvPr id="3940" name="Google Shape;3940;p337"/>
          <p:cNvSpPr/>
          <p:nvPr/>
        </p:nvSpPr>
        <p:spPr>
          <a:xfrm>
            <a:off x="6211175" y="3191525"/>
            <a:ext cx="2084100" cy="5268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FFF12"/>
                </a:solidFill>
              </a:rPr>
              <a:t>Data (static)</a:t>
            </a:r>
            <a:endParaRPr>
              <a:solidFill>
                <a:srgbClr val="2FFF12"/>
              </a:solidFill>
            </a:endParaRPr>
          </a:p>
        </p:txBody>
      </p:sp>
      <p:sp>
        <p:nvSpPr>
          <p:cNvPr id="3941" name="Google Shape;3941;p337"/>
          <p:cNvSpPr/>
          <p:nvPr/>
        </p:nvSpPr>
        <p:spPr>
          <a:xfrm>
            <a:off x="6211175" y="2413875"/>
            <a:ext cx="2084100" cy="7299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FF"/>
                </a:solidFill>
              </a:rPr>
              <a:t>Heap</a:t>
            </a:r>
            <a:endParaRPr>
              <a:solidFill>
                <a:srgbClr val="FF00FF"/>
              </a:solidFill>
            </a:endParaRPr>
          </a:p>
        </p:txBody>
      </p:sp>
      <p:cxnSp>
        <p:nvCxnSpPr>
          <p:cNvPr id="3942" name="Google Shape;3942;p337"/>
          <p:cNvCxnSpPr/>
          <p:nvPr/>
        </p:nvCxnSpPr>
        <p:spPr>
          <a:xfrm rot="10800000">
            <a:off x="8448275" y="2389250"/>
            <a:ext cx="6900" cy="643800"/>
          </a:xfrm>
          <a:prstGeom prst="straightConnector1">
            <a:avLst/>
          </a:prstGeom>
          <a:noFill/>
          <a:ln cap="flat" cmpd="sng" w="9525">
            <a:solidFill>
              <a:srgbClr val="FF00FF"/>
            </a:solidFill>
            <a:prstDash val="solid"/>
            <a:round/>
            <a:headEnd len="med" w="med" type="none"/>
            <a:tailEnd len="med" w="med" type="triangle"/>
          </a:ln>
        </p:spPr>
      </p:cxnSp>
      <p:sp>
        <p:nvSpPr>
          <p:cNvPr id="3943" name="Google Shape;3943;p337"/>
          <p:cNvSpPr txBox="1"/>
          <p:nvPr/>
        </p:nvSpPr>
        <p:spPr>
          <a:xfrm>
            <a:off x="8505775" y="2720575"/>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FF"/>
                </a:solidFill>
              </a:rPr>
              <a:t>Heap</a:t>
            </a:r>
            <a:endParaRPr sz="900">
              <a:solidFill>
                <a:srgbClr val="FF00FF"/>
              </a:solidFill>
            </a:endParaRPr>
          </a:p>
        </p:txBody>
      </p:sp>
      <p:sp>
        <p:nvSpPr>
          <p:cNvPr id="3944" name="Google Shape;3944;p337"/>
          <p:cNvSpPr txBox="1"/>
          <p:nvPr/>
        </p:nvSpPr>
        <p:spPr>
          <a:xfrm>
            <a:off x="5342875" y="435750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0x0099991</a:t>
            </a:r>
            <a:endParaRPr sz="900">
              <a:solidFill>
                <a:schemeClr val="accent6"/>
              </a:solidFill>
            </a:endParaRPr>
          </a:p>
        </p:txBody>
      </p:sp>
      <p:sp>
        <p:nvSpPr>
          <p:cNvPr id="3945" name="Google Shape;3945;p337"/>
          <p:cNvSpPr txBox="1"/>
          <p:nvPr/>
        </p:nvSpPr>
        <p:spPr>
          <a:xfrm>
            <a:off x="5342875" y="3081788"/>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0x1000001</a:t>
            </a:r>
            <a:endParaRPr sz="900">
              <a:solidFill>
                <a:schemeClr val="accent6"/>
              </a:solidFill>
            </a:endParaRPr>
          </a:p>
        </p:txBody>
      </p:sp>
      <p:sp>
        <p:nvSpPr>
          <p:cNvPr id="3946" name="Google Shape;3946;p337"/>
          <p:cNvSpPr txBox="1"/>
          <p:nvPr/>
        </p:nvSpPr>
        <p:spPr>
          <a:xfrm>
            <a:off x="5342875" y="226040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0x1000005</a:t>
            </a:r>
            <a:endParaRPr sz="900">
              <a:solidFill>
                <a:schemeClr val="accent6"/>
              </a:solidFill>
            </a:endParaRPr>
          </a:p>
        </p:txBody>
      </p:sp>
      <p:sp>
        <p:nvSpPr>
          <p:cNvPr id="3947" name="Google Shape;3947;p337"/>
          <p:cNvSpPr/>
          <p:nvPr/>
        </p:nvSpPr>
        <p:spPr>
          <a:xfrm>
            <a:off x="6211175" y="1061675"/>
            <a:ext cx="2084100" cy="572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Thread 1 stack</a:t>
            </a:r>
            <a:endParaRPr>
              <a:solidFill>
                <a:schemeClr val="accent6"/>
              </a:solidFill>
            </a:endParaRPr>
          </a:p>
          <a:p>
            <a:pPr indent="0" lvl="0" marL="0" rtl="0" algn="l">
              <a:spcBef>
                <a:spcPts val="0"/>
              </a:spcBef>
              <a:spcAft>
                <a:spcPts val="0"/>
              </a:spcAft>
              <a:buNone/>
            </a:pPr>
            <a:r>
              <a:t/>
            </a:r>
            <a:endParaRPr>
              <a:solidFill>
                <a:schemeClr val="accent6"/>
              </a:solidFill>
            </a:endParaRPr>
          </a:p>
        </p:txBody>
      </p:sp>
      <p:sp>
        <p:nvSpPr>
          <p:cNvPr id="3948" name="Google Shape;3948;p337"/>
          <p:cNvSpPr/>
          <p:nvPr/>
        </p:nvSpPr>
        <p:spPr>
          <a:xfrm>
            <a:off x="6220850" y="1662425"/>
            <a:ext cx="2084100" cy="572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Thread 2 stack</a:t>
            </a:r>
            <a:endParaRPr>
              <a:solidFill>
                <a:schemeClr val="accent6"/>
              </a:solidFill>
            </a:endParaRPr>
          </a:p>
          <a:p>
            <a:pPr indent="0" lvl="0" marL="0" rtl="0" algn="l">
              <a:spcBef>
                <a:spcPts val="0"/>
              </a:spcBef>
              <a:spcAft>
                <a:spcPts val="0"/>
              </a:spcAft>
              <a:buNone/>
            </a:pPr>
            <a:r>
              <a:t/>
            </a:r>
            <a:endParaRPr>
              <a:solidFill>
                <a:schemeClr val="accent6"/>
              </a:solidFill>
            </a:endParaRPr>
          </a:p>
        </p:txBody>
      </p:sp>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2" name="Shape 3952"/>
        <p:cNvGrpSpPr/>
        <p:nvPr/>
      </p:nvGrpSpPr>
      <p:grpSpPr>
        <a:xfrm>
          <a:off x="0" y="0"/>
          <a:ext cx="0" cy="0"/>
          <a:chOff x="0" y="0"/>
          <a:chExt cx="0" cy="0"/>
        </a:xfrm>
      </p:grpSpPr>
      <p:sp>
        <p:nvSpPr>
          <p:cNvPr id="3953" name="Google Shape;3953;p338"/>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Thread Control Block (TCB)</a:t>
            </a:r>
            <a:endParaRPr/>
          </a:p>
        </p:txBody>
      </p:sp>
      <p:sp>
        <p:nvSpPr>
          <p:cNvPr id="3954" name="Google Shape;3954;p338"/>
          <p:cNvSpPr txBox="1"/>
          <p:nvPr>
            <p:ph idx="1" type="body"/>
          </p:nvPr>
        </p:nvSpPr>
        <p:spPr>
          <a:xfrm>
            <a:off x="259500" y="1123400"/>
            <a:ext cx="9708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Kernel needs metadata about the thread</a:t>
            </a:r>
            <a:endParaRPr sz="2200"/>
          </a:p>
          <a:p>
            <a:pPr indent="-368300" lvl="0" marL="457200" rtl="0" algn="l">
              <a:spcBef>
                <a:spcPts val="0"/>
              </a:spcBef>
              <a:spcAft>
                <a:spcPts val="0"/>
              </a:spcAft>
              <a:buSzPts val="2200"/>
              <a:buChar char="●"/>
            </a:pPr>
            <a:r>
              <a:rPr lang="en" sz="2200"/>
              <a:t>TCB Contains</a:t>
            </a:r>
            <a:endParaRPr sz="2200"/>
          </a:p>
          <a:p>
            <a:pPr indent="-349250" lvl="1" marL="914400" rtl="0" algn="l">
              <a:spcBef>
                <a:spcPts val="0"/>
              </a:spcBef>
              <a:spcAft>
                <a:spcPts val="0"/>
              </a:spcAft>
              <a:buSzPts val="1900"/>
              <a:buChar char="○"/>
            </a:pPr>
            <a:r>
              <a:rPr lang="en" sz="1900"/>
              <a:t>TID, Thread State, Program counter, registers</a:t>
            </a:r>
            <a:endParaRPr sz="1900"/>
          </a:p>
          <a:p>
            <a:pPr indent="-349250" lvl="1" marL="914400" rtl="0" algn="l">
              <a:spcBef>
                <a:spcPts val="0"/>
              </a:spcBef>
              <a:spcAft>
                <a:spcPts val="0"/>
              </a:spcAft>
              <a:buSzPts val="1900"/>
              <a:buChar char="○"/>
            </a:pPr>
            <a:r>
              <a:rPr lang="en" sz="1900"/>
              <a:t>Process Control info (running/stopped, priority)</a:t>
            </a:r>
            <a:endParaRPr sz="1900"/>
          </a:p>
          <a:p>
            <a:pPr indent="-349250" lvl="1" marL="914400" rtl="0" algn="l">
              <a:spcBef>
                <a:spcPts val="0"/>
              </a:spcBef>
              <a:spcAft>
                <a:spcPts val="0"/>
              </a:spcAft>
              <a:buSzPts val="1900"/>
              <a:buChar char="○"/>
            </a:pPr>
            <a:r>
              <a:rPr lang="en" sz="1900"/>
              <a:t>Accounting (CPU/memory usage)</a:t>
            </a:r>
            <a:endParaRPr sz="1900"/>
          </a:p>
          <a:p>
            <a:pPr indent="-349250" lvl="1" marL="914400" rtl="0" algn="l">
              <a:spcBef>
                <a:spcPts val="0"/>
              </a:spcBef>
              <a:spcAft>
                <a:spcPts val="0"/>
              </a:spcAft>
              <a:buSzPts val="1900"/>
              <a:buChar char="○"/>
            </a:pPr>
            <a:r>
              <a:rPr lang="en" sz="1900"/>
              <a:t>Memory management info (Pointer to stack etc.)</a:t>
            </a:r>
            <a:endParaRPr sz="1900"/>
          </a:p>
          <a:p>
            <a:pPr indent="-349250" lvl="1" marL="914400" rtl="0" algn="l">
              <a:spcBef>
                <a:spcPts val="0"/>
              </a:spcBef>
              <a:spcAft>
                <a:spcPts val="0"/>
              </a:spcAft>
              <a:buSzPts val="1900"/>
              <a:buChar char="○"/>
            </a:pPr>
            <a:r>
              <a:rPr lang="en" sz="1900"/>
              <a:t>Pointer to parent PCB</a:t>
            </a:r>
            <a:endParaRPr sz="1900"/>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8" name="Shape 3958"/>
        <p:cNvGrpSpPr/>
        <p:nvPr/>
      </p:nvGrpSpPr>
      <p:grpSpPr>
        <a:xfrm>
          <a:off x="0" y="0"/>
          <a:ext cx="0" cy="0"/>
          <a:chOff x="0" y="0"/>
          <a:chExt cx="0" cy="0"/>
        </a:xfrm>
      </p:grpSpPr>
      <p:sp>
        <p:nvSpPr>
          <p:cNvPr id="3959" name="Google Shape;3959;p339"/>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Kernel Thread Table</a:t>
            </a:r>
            <a:endParaRPr/>
          </a:p>
        </p:txBody>
      </p:sp>
      <p:sp>
        <p:nvSpPr>
          <p:cNvPr id="3960" name="Google Shape;3960;p339"/>
          <p:cNvSpPr txBox="1"/>
          <p:nvPr>
            <p:ph idx="1" type="body"/>
          </p:nvPr>
        </p:nvSpPr>
        <p:spPr>
          <a:xfrm>
            <a:off x="259500" y="1123400"/>
            <a:ext cx="48804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Kernel needs to manage threads</a:t>
            </a:r>
            <a:endParaRPr sz="2200"/>
          </a:p>
          <a:p>
            <a:pPr indent="-368300" lvl="0" marL="457200" rtl="0" algn="l">
              <a:spcBef>
                <a:spcPts val="0"/>
              </a:spcBef>
              <a:spcAft>
                <a:spcPts val="0"/>
              </a:spcAft>
              <a:buSzPts val="2200"/>
              <a:buChar char="●"/>
            </a:pPr>
            <a:r>
              <a:rPr lang="en" sz="2200"/>
              <a:t>A mapping table from TID to TCB </a:t>
            </a:r>
            <a:endParaRPr sz="2200"/>
          </a:p>
          <a:p>
            <a:pPr indent="-368300" lvl="0" marL="457200" rtl="0" algn="l">
              <a:spcBef>
                <a:spcPts val="0"/>
              </a:spcBef>
              <a:spcAft>
                <a:spcPts val="0"/>
              </a:spcAft>
              <a:buSzPts val="2200"/>
              <a:buChar char="●"/>
            </a:pPr>
            <a:r>
              <a:rPr lang="en" sz="2200"/>
              <a:t>Thread Table</a:t>
            </a:r>
            <a:endParaRPr sz="2200"/>
          </a:p>
          <a:p>
            <a:pPr indent="-368300" lvl="0" marL="457200" rtl="0" algn="l">
              <a:spcBef>
                <a:spcPts val="0"/>
              </a:spcBef>
              <a:spcAft>
                <a:spcPts val="0"/>
              </a:spcAft>
              <a:buSzPts val="2200"/>
              <a:buChar char="●"/>
            </a:pPr>
            <a:r>
              <a:rPr lang="en" sz="2200"/>
              <a:t>Quick lookup</a:t>
            </a:r>
            <a:endParaRPr sz="2200"/>
          </a:p>
          <a:p>
            <a:pPr indent="-368300" lvl="0" marL="457200" rtl="0" algn="l">
              <a:spcBef>
                <a:spcPts val="0"/>
              </a:spcBef>
              <a:spcAft>
                <a:spcPts val="0"/>
              </a:spcAft>
              <a:buSzPts val="2200"/>
              <a:buChar char="●"/>
            </a:pPr>
            <a:r>
              <a:rPr lang="en" sz="2200"/>
              <a:t>In kernel space</a:t>
            </a:r>
            <a:endParaRPr sz="2200"/>
          </a:p>
        </p:txBody>
      </p:sp>
      <p:sp>
        <p:nvSpPr>
          <p:cNvPr id="3961" name="Google Shape;3961;p339"/>
          <p:cNvSpPr/>
          <p:nvPr/>
        </p:nvSpPr>
        <p:spPr>
          <a:xfrm>
            <a:off x="6666475" y="392225"/>
            <a:ext cx="2069700" cy="67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PID  | TID    |      TCB</a:t>
            </a:r>
            <a:endParaRPr/>
          </a:p>
          <a:p>
            <a:pPr indent="0" lvl="0" marL="0" rtl="0" algn="ctr">
              <a:spcBef>
                <a:spcPts val="0"/>
              </a:spcBef>
              <a:spcAft>
                <a:spcPts val="0"/>
              </a:spcAft>
              <a:buNone/>
            </a:pPr>
            <a:r>
              <a:rPr lang="en"/>
              <a:t>100  | 1001 | 0x222222</a:t>
            </a:r>
            <a:endParaRPr/>
          </a:p>
          <a:p>
            <a:pPr indent="0" lvl="0" marL="0" rtl="0" algn="ctr">
              <a:spcBef>
                <a:spcPts val="0"/>
              </a:spcBef>
              <a:spcAft>
                <a:spcPts val="0"/>
              </a:spcAft>
              <a:buNone/>
            </a:pPr>
            <a:r>
              <a:rPr lang="en"/>
              <a:t>100 | 1002  | 0x333333</a:t>
            </a:r>
            <a:endParaRPr/>
          </a:p>
        </p:txBody>
      </p:sp>
      <p:sp>
        <p:nvSpPr>
          <p:cNvPr id="3962" name="Google Shape;3962;p339"/>
          <p:cNvSpPr/>
          <p:nvPr/>
        </p:nvSpPr>
        <p:spPr>
          <a:xfrm>
            <a:off x="7338050" y="1410600"/>
            <a:ext cx="1467600" cy="6783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1001, running,</a:t>
            </a:r>
            <a:endParaRPr/>
          </a:p>
          <a:p>
            <a:pPr indent="0" lvl="0" marL="0" rtl="0" algn="ctr">
              <a:spcBef>
                <a:spcPts val="0"/>
              </a:spcBef>
              <a:spcAft>
                <a:spcPts val="0"/>
              </a:spcAft>
              <a:buNone/>
            </a:pPr>
            <a:r>
              <a:rPr lang="en"/>
              <a:t>0x555555, pc1…</a:t>
            </a:r>
            <a:endParaRPr/>
          </a:p>
        </p:txBody>
      </p:sp>
      <p:sp>
        <p:nvSpPr>
          <p:cNvPr id="3963" name="Google Shape;3963;p339"/>
          <p:cNvSpPr/>
          <p:nvPr/>
        </p:nvSpPr>
        <p:spPr>
          <a:xfrm>
            <a:off x="7157825" y="2712075"/>
            <a:ext cx="1467600" cy="6783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1001, stopped,</a:t>
            </a:r>
            <a:endParaRPr/>
          </a:p>
          <a:p>
            <a:pPr indent="0" lvl="0" marL="0" rtl="0" algn="ctr">
              <a:spcBef>
                <a:spcPts val="0"/>
              </a:spcBef>
              <a:spcAft>
                <a:spcPts val="0"/>
              </a:spcAft>
              <a:buNone/>
            </a:pPr>
            <a:r>
              <a:rPr lang="en"/>
              <a:t>0x9999999,pc2..</a:t>
            </a:r>
            <a:endParaRPr/>
          </a:p>
        </p:txBody>
      </p:sp>
      <p:cxnSp>
        <p:nvCxnSpPr>
          <p:cNvPr id="3964" name="Google Shape;3964;p339"/>
          <p:cNvCxnSpPr>
            <a:endCxn id="3962" idx="3"/>
          </p:cNvCxnSpPr>
          <p:nvPr/>
        </p:nvCxnSpPr>
        <p:spPr>
          <a:xfrm flipH="1" rot="-5400000">
            <a:off x="8072600" y="1016700"/>
            <a:ext cx="1036800" cy="429300"/>
          </a:xfrm>
          <a:prstGeom prst="curvedConnector4">
            <a:avLst>
              <a:gd fmla="val 33644" name="adj1"/>
              <a:gd fmla="val 155468" name="adj2"/>
            </a:avLst>
          </a:prstGeom>
          <a:noFill/>
          <a:ln cap="flat" cmpd="sng" w="9525">
            <a:solidFill>
              <a:srgbClr val="DF3079"/>
            </a:solidFill>
            <a:prstDash val="solid"/>
            <a:round/>
            <a:headEnd len="med" w="med" type="none"/>
            <a:tailEnd len="med" w="med" type="triangle"/>
          </a:ln>
        </p:spPr>
      </p:cxnSp>
      <p:cxnSp>
        <p:nvCxnSpPr>
          <p:cNvPr id="3965" name="Google Shape;3965;p339"/>
          <p:cNvCxnSpPr>
            <a:endCxn id="3966" idx="1"/>
          </p:cNvCxnSpPr>
          <p:nvPr/>
        </p:nvCxnSpPr>
        <p:spPr>
          <a:xfrm flipH="1" rot="-5400000">
            <a:off x="6496750" y="1616425"/>
            <a:ext cx="1620300" cy="366900"/>
          </a:xfrm>
          <a:prstGeom prst="curvedConnector2">
            <a:avLst/>
          </a:prstGeom>
          <a:noFill/>
          <a:ln cap="flat" cmpd="sng" w="9525">
            <a:solidFill>
              <a:srgbClr val="DF3079"/>
            </a:solidFill>
            <a:prstDash val="solid"/>
            <a:round/>
            <a:headEnd len="med" w="med" type="none"/>
            <a:tailEnd len="med" w="med" type="triangle"/>
          </a:ln>
        </p:spPr>
      </p:cxnSp>
      <p:sp>
        <p:nvSpPr>
          <p:cNvPr id="3967" name="Google Shape;3967;p339"/>
          <p:cNvSpPr txBox="1"/>
          <p:nvPr/>
        </p:nvSpPr>
        <p:spPr>
          <a:xfrm>
            <a:off x="6929525" y="110750"/>
            <a:ext cx="20283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Thread table (kernel)</a:t>
            </a:r>
            <a:endParaRPr sz="1200">
              <a:solidFill>
                <a:schemeClr val="lt2"/>
              </a:solidFill>
            </a:endParaRPr>
          </a:p>
        </p:txBody>
      </p:sp>
      <p:sp>
        <p:nvSpPr>
          <p:cNvPr id="3966" name="Google Shape;3966;p339"/>
          <p:cNvSpPr txBox="1"/>
          <p:nvPr/>
        </p:nvSpPr>
        <p:spPr>
          <a:xfrm>
            <a:off x="7490350" y="2428975"/>
            <a:ext cx="20283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TCB 1002</a:t>
            </a:r>
            <a:endParaRPr sz="1200">
              <a:solidFill>
                <a:schemeClr val="lt2"/>
              </a:solidFill>
            </a:endParaRPr>
          </a:p>
        </p:txBody>
      </p:sp>
      <p:sp>
        <p:nvSpPr>
          <p:cNvPr id="3968" name="Google Shape;3968;p339"/>
          <p:cNvSpPr txBox="1"/>
          <p:nvPr/>
        </p:nvSpPr>
        <p:spPr>
          <a:xfrm>
            <a:off x="7552775" y="1123400"/>
            <a:ext cx="20283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TCB 1001</a:t>
            </a:r>
            <a:endParaRPr sz="1200">
              <a:solidFill>
                <a:schemeClr val="lt2"/>
              </a:solidFill>
            </a:endParaRPr>
          </a:p>
        </p:txBody>
      </p:sp>
      <p:cxnSp>
        <p:nvCxnSpPr>
          <p:cNvPr id="3969" name="Google Shape;3969;p339"/>
          <p:cNvCxnSpPr>
            <a:stCxn id="3962" idx="1"/>
          </p:cNvCxnSpPr>
          <p:nvPr/>
        </p:nvCxnSpPr>
        <p:spPr>
          <a:xfrm flipH="1">
            <a:off x="6514250" y="1749750"/>
            <a:ext cx="823800" cy="624600"/>
          </a:xfrm>
          <a:prstGeom prst="curvedConnector3">
            <a:avLst>
              <a:gd fmla="val 50000" name="adj1"/>
            </a:avLst>
          </a:prstGeom>
          <a:noFill/>
          <a:ln cap="flat" cmpd="sng" w="9525">
            <a:solidFill>
              <a:schemeClr val="accent5"/>
            </a:solidFill>
            <a:prstDash val="solid"/>
            <a:round/>
            <a:headEnd len="med" w="med" type="none"/>
            <a:tailEnd len="med" w="med" type="triangle"/>
          </a:ln>
        </p:spPr>
      </p:cxnSp>
      <p:sp>
        <p:nvSpPr>
          <p:cNvPr id="3970" name="Google Shape;3970;p339"/>
          <p:cNvSpPr/>
          <p:nvPr/>
        </p:nvSpPr>
        <p:spPr>
          <a:xfrm>
            <a:off x="5245164" y="1799618"/>
            <a:ext cx="1309200" cy="3020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71" name="Google Shape;3971;p339"/>
          <p:cNvSpPr/>
          <p:nvPr/>
        </p:nvSpPr>
        <p:spPr>
          <a:xfrm>
            <a:off x="5282433" y="1838334"/>
            <a:ext cx="1246200" cy="5088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accent6"/>
                </a:solidFill>
              </a:rPr>
              <a:t>Main process stack</a:t>
            </a:r>
            <a:endParaRPr sz="800">
              <a:solidFill>
                <a:schemeClr val="accent6"/>
              </a:solidFill>
            </a:endParaRPr>
          </a:p>
        </p:txBody>
      </p:sp>
      <p:sp>
        <p:nvSpPr>
          <p:cNvPr id="3972" name="Google Shape;3972;p339"/>
          <p:cNvSpPr txBox="1"/>
          <p:nvPr/>
        </p:nvSpPr>
        <p:spPr>
          <a:xfrm>
            <a:off x="5980950" y="2136199"/>
            <a:ext cx="483600" cy="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6"/>
              </a:solidFill>
            </a:endParaRPr>
          </a:p>
        </p:txBody>
      </p:sp>
      <p:sp>
        <p:nvSpPr>
          <p:cNvPr id="3973" name="Google Shape;3973;p339"/>
          <p:cNvSpPr/>
          <p:nvPr/>
        </p:nvSpPr>
        <p:spPr>
          <a:xfrm>
            <a:off x="5276647" y="4264968"/>
            <a:ext cx="1246200" cy="5088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9CDCFE"/>
              </a:solidFill>
            </a:endParaRPr>
          </a:p>
          <a:p>
            <a:pPr indent="0" lvl="0" marL="0" rtl="0" algn="ctr">
              <a:spcBef>
                <a:spcPts val="0"/>
              </a:spcBef>
              <a:spcAft>
                <a:spcPts val="0"/>
              </a:spcAft>
              <a:buNone/>
            </a:pPr>
            <a:r>
              <a:rPr lang="en">
                <a:solidFill>
                  <a:srgbClr val="9CDCFE"/>
                </a:solidFill>
              </a:rPr>
              <a:t>Text / code</a:t>
            </a:r>
            <a:endParaRPr>
              <a:solidFill>
                <a:schemeClr val="accent6"/>
              </a:solidFill>
            </a:endParaRPr>
          </a:p>
        </p:txBody>
      </p:sp>
      <p:sp>
        <p:nvSpPr>
          <p:cNvPr id="3974" name="Google Shape;3974;p339"/>
          <p:cNvSpPr/>
          <p:nvPr/>
        </p:nvSpPr>
        <p:spPr>
          <a:xfrm>
            <a:off x="5276647" y="3864528"/>
            <a:ext cx="1246200" cy="3672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FFF12"/>
                </a:solidFill>
              </a:rPr>
              <a:t>Data (static)</a:t>
            </a:r>
            <a:endParaRPr>
              <a:solidFill>
                <a:srgbClr val="2FFF12"/>
              </a:solidFill>
            </a:endParaRPr>
          </a:p>
        </p:txBody>
      </p:sp>
      <p:sp>
        <p:nvSpPr>
          <p:cNvPr id="3975" name="Google Shape;3975;p339"/>
          <p:cNvSpPr/>
          <p:nvPr/>
        </p:nvSpPr>
        <p:spPr>
          <a:xfrm>
            <a:off x="5276647" y="3322535"/>
            <a:ext cx="1246200" cy="5088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FF"/>
                </a:solidFill>
              </a:rPr>
              <a:t>Heap</a:t>
            </a:r>
            <a:endParaRPr>
              <a:solidFill>
                <a:srgbClr val="FF00FF"/>
              </a:solidFill>
            </a:endParaRPr>
          </a:p>
        </p:txBody>
      </p:sp>
      <p:sp>
        <p:nvSpPr>
          <p:cNvPr id="3976" name="Google Shape;3976;p339"/>
          <p:cNvSpPr/>
          <p:nvPr/>
        </p:nvSpPr>
        <p:spPr>
          <a:xfrm>
            <a:off x="5276647" y="2380101"/>
            <a:ext cx="1246200" cy="3993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6"/>
                </a:solidFill>
              </a:rPr>
              <a:t>Thread 1 stack</a:t>
            </a:r>
            <a:endParaRPr sz="1000">
              <a:solidFill>
                <a:schemeClr val="accent6"/>
              </a:solidFill>
            </a:endParaRPr>
          </a:p>
          <a:p>
            <a:pPr indent="0" lvl="0" marL="0" rtl="0" algn="l">
              <a:spcBef>
                <a:spcPts val="0"/>
              </a:spcBef>
              <a:spcAft>
                <a:spcPts val="0"/>
              </a:spcAft>
              <a:buNone/>
            </a:pPr>
            <a:r>
              <a:t/>
            </a:r>
            <a:endParaRPr>
              <a:solidFill>
                <a:schemeClr val="accent6"/>
              </a:solidFill>
            </a:endParaRPr>
          </a:p>
        </p:txBody>
      </p:sp>
      <p:sp>
        <p:nvSpPr>
          <p:cNvPr id="3977" name="Google Shape;3977;p339"/>
          <p:cNvSpPr/>
          <p:nvPr/>
        </p:nvSpPr>
        <p:spPr>
          <a:xfrm>
            <a:off x="5282433" y="2798802"/>
            <a:ext cx="1246200" cy="3993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6"/>
                </a:solidFill>
              </a:rPr>
              <a:t>Thread 2 stack</a:t>
            </a:r>
            <a:endParaRPr sz="1000">
              <a:solidFill>
                <a:schemeClr val="accent6"/>
              </a:solidFill>
            </a:endParaRPr>
          </a:p>
          <a:p>
            <a:pPr indent="0" lvl="0" marL="0" rtl="0" algn="l">
              <a:spcBef>
                <a:spcPts val="0"/>
              </a:spcBef>
              <a:spcAft>
                <a:spcPts val="0"/>
              </a:spcAft>
              <a:buNone/>
            </a:pPr>
            <a:r>
              <a:t/>
            </a:r>
            <a:endParaRPr>
              <a:solidFill>
                <a:schemeClr val="accent6"/>
              </a:solidFill>
            </a:endParaRPr>
          </a:p>
        </p:txBody>
      </p:sp>
      <p:cxnSp>
        <p:nvCxnSpPr>
          <p:cNvPr id="3978" name="Google Shape;3978;p339"/>
          <p:cNvCxnSpPr>
            <a:stCxn id="3963" idx="1"/>
          </p:cNvCxnSpPr>
          <p:nvPr/>
        </p:nvCxnSpPr>
        <p:spPr>
          <a:xfrm rot="10800000">
            <a:off x="6590225" y="2824425"/>
            <a:ext cx="567600" cy="226800"/>
          </a:xfrm>
          <a:prstGeom prst="curvedConnector3">
            <a:avLst>
              <a:gd fmla="val 50000" name="adj1"/>
            </a:avLst>
          </a:prstGeom>
          <a:noFill/>
          <a:ln cap="flat" cmpd="sng" w="9525">
            <a:solidFill>
              <a:schemeClr val="accent5"/>
            </a:solidFill>
            <a:prstDash val="solid"/>
            <a:round/>
            <a:headEnd len="med" w="med" type="none"/>
            <a:tailEnd len="med" w="med" type="triangle"/>
          </a:ln>
        </p:spPr>
      </p:cxnSp>
      <p:sp>
        <p:nvSpPr>
          <p:cNvPr id="3979" name="Google Shape;3979;p339"/>
          <p:cNvSpPr/>
          <p:nvPr/>
        </p:nvSpPr>
        <p:spPr>
          <a:xfrm>
            <a:off x="6898075" y="4114425"/>
            <a:ext cx="1467600" cy="678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200, running,</a:t>
            </a:r>
            <a:endParaRPr/>
          </a:p>
          <a:p>
            <a:pPr indent="0" lvl="0" marL="0" rtl="0" algn="ctr">
              <a:spcBef>
                <a:spcPts val="0"/>
              </a:spcBef>
              <a:spcAft>
                <a:spcPts val="0"/>
              </a:spcAft>
              <a:buNone/>
            </a:pPr>
            <a:r>
              <a:rPr lang="en"/>
              <a:t>0x4311332,pc..</a:t>
            </a:r>
            <a:endParaRPr/>
          </a:p>
        </p:txBody>
      </p:sp>
      <p:sp>
        <p:nvSpPr>
          <p:cNvPr id="3980" name="Google Shape;3980;p339"/>
          <p:cNvSpPr txBox="1"/>
          <p:nvPr/>
        </p:nvSpPr>
        <p:spPr>
          <a:xfrm>
            <a:off x="7123450" y="3831325"/>
            <a:ext cx="20283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PCB 100</a:t>
            </a:r>
            <a:endParaRPr sz="1200">
              <a:solidFill>
                <a:schemeClr val="lt2"/>
              </a:solidFill>
            </a:endParaRPr>
          </a:p>
        </p:txBody>
      </p:sp>
      <p:cxnSp>
        <p:nvCxnSpPr>
          <p:cNvPr id="3981" name="Google Shape;3981;p339"/>
          <p:cNvCxnSpPr>
            <a:stCxn id="3963" idx="2"/>
            <a:endCxn id="3979" idx="3"/>
          </p:cNvCxnSpPr>
          <p:nvPr/>
        </p:nvCxnSpPr>
        <p:spPr>
          <a:xfrm flipH="1" rot="-5400000">
            <a:off x="7597025" y="3684975"/>
            <a:ext cx="1063200" cy="474000"/>
          </a:xfrm>
          <a:prstGeom prst="curvedConnector4">
            <a:avLst>
              <a:gd fmla="val 34051" name="adj1"/>
              <a:gd fmla="val 150248" name="adj2"/>
            </a:avLst>
          </a:prstGeom>
          <a:noFill/>
          <a:ln cap="flat" cmpd="sng" w="9525">
            <a:solidFill>
              <a:schemeClr val="accent5"/>
            </a:solidFill>
            <a:prstDash val="solid"/>
            <a:round/>
            <a:headEnd len="med" w="med" type="none"/>
            <a:tailEnd len="med" w="med" type="triangle"/>
          </a:ln>
        </p:spPr>
      </p:cxnSp>
      <p:cxnSp>
        <p:nvCxnSpPr>
          <p:cNvPr id="3982" name="Google Shape;3982;p339"/>
          <p:cNvCxnSpPr>
            <a:stCxn id="3962" idx="3"/>
            <a:endCxn id="3979" idx="2"/>
          </p:cNvCxnSpPr>
          <p:nvPr/>
        </p:nvCxnSpPr>
        <p:spPr>
          <a:xfrm flipH="1">
            <a:off x="7631750" y="1749750"/>
            <a:ext cx="1173900" cy="3042900"/>
          </a:xfrm>
          <a:prstGeom prst="curvedConnector4">
            <a:avLst>
              <a:gd fmla="val -20285" name="adj1"/>
              <a:gd fmla="val 107828" name="adj2"/>
            </a:avLst>
          </a:prstGeom>
          <a:noFill/>
          <a:ln cap="flat" cmpd="sng" w="9525">
            <a:solidFill>
              <a:schemeClr val="accent5"/>
            </a:solidFill>
            <a:prstDash val="solid"/>
            <a:round/>
            <a:headEnd len="med" w="med" type="none"/>
            <a:tailEnd len="med" w="med" type="triangle"/>
          </a:ln>
        </p:spPr>
      </p:cxnSp>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6" name="Shape 3986"/>
        <p:cNvGrpSpPr/>
        <p:nvPr/>
      </p:nvGrpSpPr>
      <p:grpSpPr>
        <a:xfrm>
          <a:off x="0" y="0"/>
          <a:ext cx="0" cy="0"/>
          <a:chOff x="0" y="0"/>
          <a:chExt cx="0" cy="0"/>
        </a:xfrm>
      </p:grpSpPr>
      <p:sp>
        <p:nvSpPr>
          <p:cNvPr id="3987" name="Google Shape;3987;p340"/>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Shared Memory</a:t>
            </a:r>
            <a:endParaRPr/>
          </a:p>
        </p:txBody>
      </p:sp>
      <p:sp>
        <p:nvSpPr>
          <p:cNvPr id="3988" name="Google Shape;3988;p340"/>
          <p:cNvSpPr txBox="1"/>
          <p:nvPr>
            <p:ph idx="1" type="body"/>
          </p:nvPr>
        </p:nvSpPr>
        <p:spPr>
          <a:xfrm>
            <a:off x="259500" y="1123400"/>
            <a:ext cx="9708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Multiple processes/threads can share memory</a:t>
            </a:r>
            <a:endParaRPr sz="2200"/>
          </a:p>
          <a:p>
            <a:pPr indent="-368300" lvl="0" marL="457200" rtl="0" algn="l">
              <a:spcBef>
                <a:spcPts val="0"/>
              </a:spcBef>
              <a:spcAft>
                <a:spcPts val="0"/>
              </a:spcAft>
              <a:buSzPts val="2200"/>
              <a:buChar char="●"/>
            </a:pPr>
            <a:r>
              <a:rPr lang="en" sz="2200"/>
              <a:t>mmap</a:t>
            </a:r>
            <a:endParaRPr sz="2200"/>
          </a:p>
          <a:p>
            <a:pPr indent="-368300" lvl="0" marL="457200" rtl="0" algn="l">
              <a:spcBef>
                <a:spcPts val="0"/>
              </a:spcBef>
              <a:spcAft>
                <a:spcPts val="0"/>
              </a:spcAft>
              <a:buSzPts val="2200"/>
              <a:buChar char="●"/>
            </a:pPr>
            <a:r>
              <a:rPr lang="en" sz="2200"/>
              <a:t>Virtual memory different, physical memory same</a:t>
            </a:r>
            <a:endParaRPr sz="2200"/>
          </a:p>
          <a:p>
            <a:pPr indent="-368300" lvl="0" marL="457200" rtl="0" algn="l">
              <a:spcBef>
                <a:spcPts val="0"/>
              </a:spcBef>
              <a:spcAft>
                <a:spcPts val="0"/>
              </a:spcAft>
              <a:buSzPts val="2200"/>
              <a:buChar char="●"/>
            </a:pPr>
            <a:r>
              <a:rPr lang="en" sz="2200"/>
              <a:t>Shared Buffers in databases</a:t>
            </a:r>
            <a:endParaRPr sz="2200"/>
          </a:p>
        </p:txBody>
      </p:sp>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2" name="Shape 3992"/>
        <p:cNvGrpSpPr/>
        <p:nvPr/>
      </p:nvGrpSpPr>
      <p:grpSpPr>
        <a:xfrm>
          <a:off x="0" y="0"/>
          <a:ext cx="0" cy="0"/>
          <a:chOff x="0" y="0"/>
          <a:chExt cx="0" cy="0"/>
        </a:xfrm>
      </p:grpSpPr>
      <p:sp>
        <p:nvSpPr>
          <p:cNvPr id="3993" name="Google Shape;3993;p341"/>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Postgres Processes</a:t>
            </a:r>
            <a:endParaRPr/>
          </a:p>
        </p:txBody>
      </p:sp>
      <p:sp>
        <p:nvSpPr>
          <p:cNvPr id="3994" name="Google Shape;3994;p341"/>
          <p:cNvSpPr txBox="1"/>
          <p:nvPr>
            <p:ph idx="1" type="body"/>
          </p:nvPr>
        </p:nvSpPr>
        <p:spPr>
          <a:xfrm>
            <a:off x="259500" y="1123400"/>
            <a:ext cx="9708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Postgres uses processes</a:t>
            </a:r>
            <a:endParaRPr sz="2200"/>
          </a:p>
          <a:p>
            <a:pPr indent="-368300" lvl="0" marL="457200" rtl="0" algn="l">
              <a:spcBef>
                <a:spcPts val="0"/>
              </a:spcBef>
              <a:spcAft>
                <a:spcPts val="0"/>
              </a:spcAft>
              <a:buSzPts val="2200"/>
              <a:buChar char="●"/>
            </a:pPr>
            <a:r>
              <a:rPr lang="en" sz="2200"/>
              <a:t>Should Postgres move to threads? </a:t>
            </a:r>
            <a:endParaRPr sz="2200"/>
          </a:p>
          <a:p>
            <a:pPr indent="-368300" lvl="0" marL="457200" rtl="0" algn="l">
              <a:spcBef>
                <a:spcPts val="0"/>
              </a:spcBef>
              <a:spcAft>
                <a:spcPts val="0"/>
              </a:spcAft>
              <a:buSzPts val="2200"/>
              <a:buChar char="●"/>
            </a:pPr>
            <a:r>
              <a:rPr lang="en" sz="2200"/>
              <a:t>Long running discussions</a:t>
            </a:r>
            <a:endParaRPr sz="2200"/>
          </a:p>
        </p:txBody>
      </p:sp>
      <p:pic>
        <p:nvPicPr>
          <p:cNvPr id="3995" name="Google Shape;3995;p341"/>
          <p:cNvPicPr preferRelativeResize="0"/>
          <p:nvPr/>
        </p:nvPicPr>
        <p:blipFill>
          <a:blip r:embed="rId3">
            <a:alphaModFix/>
          </a:blip>
          <a:stretch>
            <a:fillRect/>
          </a:stretch>
        </p:blipFill>
        <p:spPr>
          <a:xfrm>
            <a:off x="5511000" y="313500"/>
            <a:ext cx="2996100" cy="3745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45"/>
          <p:cNvPicPr preferRelativeResize="0"/>
          <p:nvPr/>
        </p:nvPicPr>
        <p:blipFill>
          <a:blip r:embed="rId3">
            <a:alphaModFix/>
          </a:blip>
          <a:stretch>
            <a:fillRect/>
          </a:stretch>
        </p:blipFill>
        <p:spPr>
          <a:xfrm>
            <a:off x="265002" y="620375"/>
            <a:ext cx="6102474" cy="4110275"/>
          </a:xfrm>
          <a:prstGeom prst="rect">
            <a:avLst/>
          </a:prstGeom>
          <a:noFill/>
          <a:ln>
            <a:noFill/>
          </a:ln>
        </p:spPr>
      </p:pic>
      <p:sp>
        <p:nvSpPr>
          <p:cNvPr id="389" name="Google Shape;389;p45"/>
          <p:cNvSpPr txBox="1"/>
          <p:nvPr/>
        </p:nvSpPr>
        <p:spPr>
          <a:xfrm>
            <a:off x="6664575" y="620375"/>
            <a:ext cx="1989300" cy="12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writeFileBCallback</a:t>
            </a:r>
            <a:endParaRPr sz="1500">
              <a:solidFill>
                <a:schemeClr val="lt2"/>
              </a:solidFill>
            </a:endParaRPr>
          </a:p>
          <a:p>
            <a:pPr indent="0" lvl="0" marL="0" rtl="0" algn="l">
              <a:spcBef>
                <a:spcPts val="0"/>
              </a:spcBef>
              <a:spcAft>
                <a:spcPts val="0"/>
              </a:spcAft>
              <a:buNone/>
            </a:pPr>
            <a:r>
              <a:rPr lang="en" sz="1500">
                <a:solidFill>
                  <a:schemeClr val="lt2"/>
                </a:solidFill>
              </a:rPr>
              <a:t>console.log</a:t>
            </a:r>
            <a:endParaRPr sz="1500">
              <a:solidFill>
                <a:schemeClr val="lt2"/>
              </a:solidFill>
            </a:endParaRPr>
          </a:p>
          <a:p>
            <a:pPr indent="0" lvl="0" marL="0" rtl="0" algn="l">
              <a:spcBef>
                <a:spcPts val="0"/>
              </a:spcBef>
              <a:spcAft>
                <a:spcPts val="0"/>
              </a:spcAft>
              <a:buNone/>
            </a:pPr>
            <a:r>
              <a:t/>
            </a:r>
            <a:endParaRPr sz="1500">
              <a:solidFill>
                <a:srgbClr val="E06666"/>
              </a:solidFill>
            </a:endParaRPr>
          </a:p>
        </p:txBody>
      </p:sp>
      <p:sp>
        <p:nvSpPr>
          <p:cNvPr id="390" name="Google Shape;390;p45"/>
          <p:cNvSpPr txBox="1"/>
          <p:nvPr/>
        </p:nvSpPr>
        <p:spPr>
          <a:xfrm>
            <a:off x="6664575" y="205775"/>
            <a:ext cx="15543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1C232"/>
                </a:solidFill>
              </a:rPr>
              <a:t>Execution</a:t>
            </a:r>
            <a:endParaRPr sz="1800">
              <a:solidFill>
                <a:srgbClr val="F1C232"/>
              </a:solidFill>
            </a:endParaRPr>
          </a:p>
        </p:txBody>
      </p:sp>
      <p:sp>
        <p:nvSpPr>
          <p:cNvPr id="391" name="Google Shape;391;p45"/>
          <p:cNvSpPr txBox="1"/>
          <p:nvPr/>
        </p:nvSpPr>
        <p:spPr>
          <a:xfrm>
            <a:off x="6664575" y="3246825"/>
            <a:ext cx="15543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D966"/>
                </a:solidFill>
              </a:rPr>
              <a:t>Callbacks</a:t>
            </a:r>
            <a:endParaRPr sz="1800">
              <a:solidFill>
                <a:srgbClr val="FFD966"/>
              </a:solidFill>
            </a:endParaRPr>
          </a:p>
        </p:txBody>
      </p:sp>
      <p:sp>
        <p:nvSpPr>
          <p:cNvPr id="392" name="Google Shape;392;p45"/>
          <p:cNvSpPr txBox="1"/>
          <p:nvPr/>
        </p:nvSpPr>
        <p:spPr>
          <a:xfrm>
            <a:off x="6664575" y="3661425"/>
            <a:ext cx="1989300" cy="12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6"/>
                </a:solidFill>
              </a:rPr>
              <a:t>writeFileBCallback</a:t>
            </a:r>
            <a:endParaRPr sz="1500">
              <a:solidFill>
                <a:schemeClr val="accent6"/>
              </a:solidFill>
            </a:endParaRPr>
          </a:p>
          <a:p>
            <a:pPr indent="0" lvl="0" marL="0" rtl="0" algn="l">
              <a:spcBef>
                <a:spcPts val="0"/>
              </a:spcBef>
              <a:spcAft>
                <a:spcPts val="0"/>
              </a:spcAft>
              <a:buNone/>
            </a:pPr>
            <a:r>
              <a:t/>
            </a:r>
            <a:endParaRPr sz="1500">
              <a:solidFill>
                <a:srgbClr val="E06666"/>
              </a:solidFill>
            </a:endParaRPr>
          </a:p>
        </p:txBody>
      </p:sp>
      <p:cxnSp>
        <p:nvCxnSpPr>
          <p:cNvPr id="393" name="Google Shape;393;p45"/>
          <p:cNvCxnSpPr/>
          <p:nvPr/>
        </p:nvCxnSpPr>
        <p:spPr>
          <a:xfrm rot="10800000">
            <a:off x="4289475" y="2230550"/>
            <a:ext cx="467100" cy="6600"/>
          </a:xfrm>
          <a:prstGeom prst="straightConnector1">
            <a:avLst/>
          </a:prstGeom>
          <a:noFill/>
          <a:ln cap="flat" cmpd="sng" w="28575">
            <a:solidFill>
              <a:srgbClr val="DF3079"/>
            </a:solidFill>
            <a:prstDash val="solid"/>
            <a:round/>
            <a:headEnd len="med" w="med" type="none"/>
            <a:tailEnd len="med" w="med" type="triangle"/>
          </a:ln>
        </p:spPr>
      </p:cxnSp>
      <p:cxnSp>
        <p:nvCxnSpPr>
          <p:cNvPr id="394" name="Google Shape;394;p45"/>
          <p:cNvCxnSpPr/>
          <p:nvPr/>
        </p:nvCxnSpPr>
        <p:spPr>
          <a:xfrm flipH="1">
            <a:off x="6551225" y="3882625"/>
            <a:ext cx="1694400" cy="6600"/>
          </a:xfrm>
          <a:prstGeom prst="straightConnector1">
            <a:avLst/>
          </a:prstGeom>
          <a:noFill/>
          <a:ln cap="flat" cmpd="sng" w="9525">
            <a:solidFill>
              <a:schemeClr val="dk1"/>
            </a:solidFill>
            <a:prstDash val="solid"/>
            <a:round/>
            <a:headEnd len="med" w="med" type="none"/>
            <a:tailEnd len="med" w="med" type="none"/>
          </a:ln>
        </p:spPr>
      </p:cxnSp>
      <p:sp>
        <p:nvSpPr>
          <p:cNvPr id="395" name="Google Shape;395;p45"/>
          <p:cNvSpPr/>
          <p:nvPr/>
        </p:nvSpPr>
        <p:spPr>
          <a:xfrm>
            <a:off x="788950" y="1993075"/>
            <a:ext cx="3421500" cy="906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6" name="Google Shape;396;p45"/>
          <p:cNvSpPr txBox="1"/>
          <p:nvPr>
            <p:ph type="title"/>
          </p:nvPr>
        </p:nvSpPr>
        <p:spPr>
          <a:xfrm>
            <a:off x="265000" y="47675"/>
            <a:ext cx="53454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20"/>
              <a:t>Pop writeFile b.txt callback</a:t>
            </a:r>
            <a:endParaRPr sz="2220"/>
          </a:p>
        </p:txBody>
      </p:sp>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9" name="Shape 3999"/>
        <p:cNvGrpSpPr/>
        <p:nvPr/>
      </p:nvGrpSpPr>
      <p:grpSpPr>
        <a:xfrm>
          <a:off x="0" y="0"/>
          <a:ext cx="0" cy="0"/>
          <a:chOff x="0" y="0"/>
          <a:chExt cx="0" cy="0"/>
        </a:xfrm>
      </p:grpSpPr>
      <p:sp>
        <p:nvSpPr>
          <p:cNvPr id="4000" name="Google Shape;4000;p3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Fork</a:t>
            </a:r>
            <a:endParaRPr/>
          </a:p>
        </p:txBody>
      </p:sp>
      <p:sp>
        <p:nvSpPr>
          <p:cNvPr id="4001" name="Google Shape;4001;p3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Fork creates a new process</a:t>
            </a:r>
            <a:endParaRPr/>
          </a:p>
          <a:p>
            <a:pPr indent="-342900" lvl="0" marL="457200" rtl="0" algn="l">
              <a:spcBef>
                <a:spcPts val="0"/>
              </a:spcBef>
              <a:spcAft>
                <a:spcPts val="0"/>
              </a:spcAft>
              <a:buSzPts val="1800"/>
              <a:buChar char="●"/>
            </a:pPr>
            <a:r>
              <a:rPr lang="en"/>
              <a:t>Child must have new virtual memory </a:t>
            </a:r>
            <a:endParaRPr/>
          </a:p>
          <a:p>
            <a:pPr indent="-342900" lvl="0" marL="457200" rtl="0" algn="l">
              <a:spcBef>
                <a:spcPts val="0"/>
              </a:spcBef>
              <a:spcAft>
                <a:spcPts val="0"/>
              </a:spcAft>
              <a:buSzPts val="1800"/>
              <a:buChar char="●"/>
            </a:pPr>
            <a:r>
              <a:rPr lang="en"/>
              <a:t>But OS uses CoW so pages can be shared unless a write happens </a:t>
            </a:r>
            <a:endParaRPr/>
          </a:p>
          <a:p>
            <a:pPr indent="-342900" lvl="0" marL="457200" rtl="0" algn="l">
              <a:spcBef>
                <a:spcPts val="0"/>
              </a:spcBef>
              <a:spcAft>
                <a:spcPts val="0"/>
              </a:spcAft>
              <a:buSzPts val="1800"/>
              <a:buChar char="●"/>
            </a:pPr>
            <a:r>
              <a:rPr lang="en"/>
              <a:t>Redis Asynchronous durability </a:t>
            </a:r>
            <a:endParaRPr/>
          </a:p>
          <a:p>
            <a:pPr indent="0" lvl="0" marL="0" rtl="0" algn="l">
              <a:spcBef>
                <a:spcPts val="1200"/>
              </a:spcBef>
              <a:spcAft>
                <a:spcPts val="1200"/>
              </a:spcAft>
              <a:buNone/>
            </a:pPr>
            <a:r>
              <a:t/>
            </a:r>
            <a:endParaRPr/>
          </a:p>
        </p:txBody>
      </p:sp>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5" name="Shape 4005"/>
        <p:cNvGrpSpPr/>
        <p:nvPr/>
      </p:nvGrpSpPr>
      <p:grpSpPr>
        <a:xfrm>
          <a:off x="0" y="0"/>
          <a:ext cx="0" cy="0"/>
          <a:chOff x="0" y="0"/>
          <a:chExt cx="0" cy="0"/>
        </a:xfrm>
      </p:grpSpPr>
      <p:sp>
        <p:nvSpPr>
          <p:cNvPr id="4006" name="Google Shape;4006;p343"/>
          <p:cNvSpPr txBox="1"/>
          <p:nvPr>
            <p:ph type="title"/>
          </p:nvPr>
        </p:nvSpPr>
        <p:spPr>
          <a:xfrm>
            <a:off x="190575" y="181850"/>
            <a:ext cx="3073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Copy on Write</a:t>
            </a:r>
            <a:endParaRPr/>
          </a:p>
        </p:txBody>
      </p:sp>
      <p:sp>
        <p:nvSpPr>
          <p:cNvPr id="4007" name="Google Shape;4007;p343"/>
          <p:cNvSpPr/>
          <p:nvPr/>
        </p:nvSpPr>
        <p:spPr>
          <a:xfrm>
            <a:off x="684850" y="1248413"/>
            <a:ext cx="936900" cy="945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4008" name="Google Shape;4008;p343"/>
          <p:cNvSpPr/>
          <p:nvPr/>
        </p:nvSpPr>
        <p:spPr>
          <a:xfrm>
            <a:off x="722750" y="1286991"/>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P4</a:t>
            </a:r>
            <a:endParaRPr sz="1000">
              <a:solidFill>
                <a:srgbClr val="FFFFFF"/>
              </a:solidFill>
            </a:endParaRPr>
          </a:p>
        </p:txBody>
      </p:sp>
      <p:sp>
        <p:nvSpPr>
          <p:cNvPr id="4009" name="Google Shape;4009;p343"/>
          <p:cNvSpPr/>
          <p:nvPr/>
        </p:nvSpPr>
        <p:spPr>
          <a:xfrm>
            <a:off x="722750" y="1456241"/>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P3</a:t>
            </a:r>
            <a:endParaRPr sz="1000">
              <a:solidFill>
                <a:srgbClr val="FFFFFF"/>
              </a:solidFill>
            </a:endParaRPr>
          </a:p>
        </p:txBody>
      </p:sp>
      <p:sp>
        <p:nvSpPr>
          <p:cNvPr id="4010" name="Google Shape;4010;p343"/>
          <p:cNvSpPr/>
          <p:nvPr/>
        </p:nvSpPr>
        <p:spPr>
          <a:xfrm>
            <a:off x="722850" y="1624860"/>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P2</a:t>
            </a:r>
            <a:endParaRPr sz="1000">
              <a:solidFill>
                <a:srgbClr val="FFFFFF"/>
              </a:solidFill>
            </a:endParaRPr>
          </a:p>
        </p:txBody>
      </p:sp>
      <p:sp>
        <p:nvSpPr>
          <p:cNvPr id="4011" name="Google Shape;4011;p343"/>
          <p:cNvSpPr/>
          <p:nvPr/>
        </p:nvSpPr>
        <p:spPr>
          <a:xfrm>
            <a:off x="722700" y="1796753"/>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P1</a:t>
            </a:r>
            <a:endParaRPr sz="1000">
              <a:solidFill>
                <a:srgbClr val="FFFFFF"/>
              </a:solidFill>
            </a:endParaRPr>
          </a:p>
        </p:txBody>
      </p:sp>
      <p:sp>
        <p:nvSpPr>
          <p:cNvPr id="4012" name="Google Shape;4012;p343"/>
          <p:cNvSpPr/>
          <p:nvPr/>
        </p:nvSpPr>
        <p:spPr>
          <a:xfrm>
            <a:off x="6283550" y="864875"/>
            <a:ext cx="2335200" cy="3235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3" name="Google Shape;4013;p343"/>
          <p:cNvSpPr/>
          <p:nvPr/>
        </p:nvSpPr>
        <p:spPr>
          <a:xfrm>
            <a:off x="6378397" y="988972"/>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A.P4</a:t>
            </a:r>
            <a:endParaRPr>
              <a:solidFill>
                <a:srgbClr val="FFFFFF"/>
              </a:solidFill>
            </a:endParaRPr>
          </a:p>
        </p:txBody>
      </p:sp>
      <p:sp>
        <p:nvSpPr>
          <p:cNvPr id="4014" name="Google Shape;4014;p343"/>
          <p:cNvSpPr/>
          <p:nvPr/>
        </p:nvSpPr>
        <p:spPr>
          <a:xfrm>
            <a:off x="6378397" y="1222171"/>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A.P3</a:t>
            </a:r>
            <a:endParaRPr>
              <a:solidFill>
                <a:srgbClr val="FFFFFF"/>
              </a:solidFill>
            </a:endParaRPr>
          </a:p>
        </p:txBody>
      </p:sp>
      <p:sp>
        <p:nvSpPr>
          <p:cNvPr id="4015" name="Google Shape;4015;p343"/>
          <p:cNvSpPr/>
          <p:nvPr/>
        </p:nvSpPr>
        <p:spPr>
          <a:xfrm>
            <a:off x="6378397" y="1455370"/>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A.P2</a:t>
            </a:r>
            <a:endParaRPr>
              <a:solidFill>
                <a:srgbClr val="FFFFFF"/>
              </a:solidFill>
            </a:endParaRPr>
          </a:p>
        </p:txBody>
      </p:sp>
      <p:sp>
        <p:nvSpPr>
          <p:cNvPr id="4016" name="Google Shape;4016;p343"/>
          <p:cNvSpPr/>
          <p:nvPr/>
        </p:nvSpPr>
        <p:spPr>
          <a:xfrm>
            <a:off x="6378497" y="1688568"/>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17" name="Google Shape;4017;p343"/>
          <p:cNvSpPr/>
          <p:nvPr/>
        </p:nvSpPr>
        <p:spPr>
          <a:xfrm>
            <a:off x="6378497" y="1921767"/>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18" name="Google Shape;4018;p343"/>
          <p:cNvSpPr/>
          <p:nvPr/>
        </p:nvSpPr>
        <p:spPr>
          <a:xfrm>
            <a:off x="6378397" y="2388164"/>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9" name="Google Shape;4019;p343"/>
          <p:cNvSpPr/>
          <p:nvPr/>
        </p:nvSpPr>
        <p:spPr>
          <a:xfrm>
            <a:off x="6378397" y="2621363"/>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20" name="Google Shape;4020;p343"/>
          <p:cNvSpPr/>
          <p:nvPr/>
        </p:nvSpPr>
        <p:spPr>
          <a:xfrm>
            <a:off x="6378397" y="2854561"/>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21" name="Google Shape;4021;p343"/>
          <p:cNvSpPr/>
          <p:nvPr/>
        </p:nvSpPr>
        <p:spPr>
          <a:xfrm>
            <a:off x="6378384" y="3320960"/>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22" name="Google Shape;4022;p343"/>
          <p:cNvSpPr/>
          <p:nvPr/>
        </p:nvSpPr>
        <p:spPr>
          <a:xfrm>
            <a:off x="6378384" y="3554159"/>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23" name="Google Shape;4023;p343"/>
          <p:cNvSpPr/>
          <p:nvPr/>
        </p:nvSpPr>
        <p:spPr>
          <a:xfrm>
            <a:off x="6378497" y="2154971"/>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A.P1</a:t>
            </a:r>
            <a:endParaRPr>
              <a:solidFill>
                <a:srgbClr val="FFFFFF"/>
              </a:solidFill>
            </a:endParaRPr>
          </a:p>
        </p:txBody>
      </p:sp>
      <p:sp>
        <p:nvSpPr>
          <p:cNvPr id="4024" name="Google Shape;4024;p343"/>
          <p:cNvSpPr/>
          <p:nvPr/>
        </p:nvSpPr>
        <p:spPr>
          <a:xfrm>
            <a:off x="6378497" y="3087754"/>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025" name="Google Shape;4025;p343"/>
          <p:cNvSpPr txBox="1"/>
          <p:nvPr>
            <p:ph idx="1" type="body"/>
          </p:nvPr>
        </p:nvSpPr>
        <p:spPr>
          <a:xfrm>
            <a:off x="920650" y="839275"/>
            <a:ext cx="701100" cy="60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a:t>
            </a:r>
            <a:endParaRPr/>
          </a:p>
        </p:txBody>
      </p:sp>
      <p:sp>
        <p:nvSpPr>
          <p:cNvPr id="4026" name="Google Shape;4026;p343"/>
          <p:cNvSpPr txBox="1"/>
          <p:nvPr/>
        </p:nvSpPr>
        <p:spPr>
          <a:xfrm>
            <a:off x="5976942" y="3889350"/>
            <a:ext cx="3066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a:t>
            </a:r>
            <a:endParaRPr sz="900">
              <a:solidFill>
                <a:schemeClr val="accent6"/>
              </a:solidFill>
            </a:endParaRPr>
          </a:p>
        </p:txBody>
      </p:sp>
      <p:sp>
        <p:nvSpPr>
          <p:cNvPr id="4027" name="Google Shape;4027;p343"/>
          <p:cNvSpPr txBox="1"/>
          <p:nvPr/>
        </p:nvSpPr>
        <p:spPr>
          <a:xfrm>
            <a:off x="5881875" y="34505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a:t>
            </a:r>
            <a:endParaRPr sz="700">
              <a:solidFill>
                <a:schemeClr val="accent6"/>
              </a:solidFill>
            </a:endParaRPr>
          </a:p>
        </p:txBody>
      </p:sp>
      <p:sp>
        <p:nvSpPr>
          <p:cNvPr id="4028" name="Google Shape;4028;p343"/>
          <p:cNvSpPr txBox="1"/>
          <p:nvPr/>
        </p:nvSpPr>
        <p:spPr>
          <a:xfrm>
            <a:off x="5881875" y="32219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8,000</a:t>
            </a:r>
            <a:endParaRPr sz="700">
              <a:solidFill>
                <a:schemeClr val="accent6"/>
              </a:solidFill>
            </a:endParaRPr>
          </a:p>
        </p:txBody>
      </p:sp>
      <p:sp>
        <p:nvSpPr>
          <p:cNvPr id="4029" name="Google Shape;4029;p343"/>
          <p:cNvSpPr txBox="1"/>
          <p:nvPr/>
        </p:nvSpPr>
        <p:spPr>
          <a:xfrm>
            <a:off x="5881875" y="29933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12,000</a:t>
            </a:r>
            <a:endParaRPr sz="700">
              <a:solidFill>
                <a:schemeClr val="accent6"/>
              </a:solidFill>
            </a:endParaRPr>
          </a:p>
        </p:txBody>
      </p:sp>
      <p:sp>
        <p:nvSpPr>
          <p:cNvPr id="4030" name="Google Shape;4030;p343"/>
          <p:cNvSpPr txBox="1"/>
          <p:nvPr/>
        </p:nvSpPr>
        <p:spPr>
          <a:xfrm>
            <a:off x="5881875" y="27647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16,000</a:t>
            </a:r>
            <a:endParaRPr sz="700">
              <a:solidFill>
                <a:schemeClr val="accent6"/>
              </a:solidFill>
            </a:endParaRPr>
          </a:p>
        </p:txBody>
      </p:sp>
      <p:sp>
        <p:nvSpPr>
          <p:cNvPr id="4031" name="Google Shape;4031;p343"/>
          <p:cNvSpPr txBox="1"/>
          <p:nvPr/>
        </p:nvSpPr>
        <p:spPr>
          <a:xfrm>
            <a:off x="5881875" y="25361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20,000</a:t>
            </a:r>
            <a:endParaRPr sz="700">
              <a:solidFill>
                <a:schemeClr val="accent6"/>
              </a:solidFill>
            </a:endParaRPr>
          </a:p>
        </p:txBody>
      </p:sp>
      <p:sp>
        <p:nvSpPr>
          <p:cNvPr id="4032" name="Google Shape;4032;p343"/>
          <p:cNvSpPr txBox="1"/>
          <p:nvPr/>
        </p:nvSpPr>
        <p:spPr>
          <a:xfrm>
            <a:off x="5881875" y="23075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24,000</a:t>
            </a:r>
            <a:endParaRPr sz="700">
              <a:solidFill>
                <a:schemeClr val="accent6"/>
              </a:solidFill>
            </a:endParaRPr>
          </a:p>
        </p:txBody>
      </p:sp>
      <p:sp>
        <p:nvSpPr>
          <p:cNvPr id="4033" name="Google Shape;4033;p343"/>
          <p:cNvSpPr txBox="1"/>
          <p:nvPr/>
        </p:nvSpPr>
        <p:spPr>
          <a:xfrm>
            <a:off x="5881875" y="20789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28,000</a:t>
            </a:r>
            <a:endParaRPr sz="700">
              <a:solidFill>
                <a:schemeClr val="accent6"/>
              </a:solidFill>
            </a:endParaRPr>
          </a:p>
        </p:txBody>
      </p:sp>
      <p:sp>
        <p:nvSpPr>
          <p:cNvPr id="4034" name="Google Shape;4034;p343"/>
          <p:cNvSpPr txBox="1"/>
          <p:nvPr/>
        </p:nvSpPr>
        <p:spPr>
          <a:xfrm>
            <a:off x="5881875" y="18503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32,000</a:t>
            </a:r>
            <a:endParaRPr sz="700">
              <a:solidFill>
                <a:schemeClr val="accent6"/>
              </a:solidFill>
            </a:endParaRPr>
          </a:p>
        </p:txBody>
      </p:sp>
      <p:sp>
        <p:nvSpPr>
          <p:cNvPr id="4035" name="Google Shape;4035;p343"/>
          <p:cNvSpPr txBox="1"/>
          <p:nvPr/>
        </p:nvSpPr>
        <p:spPr>
          <a:xfrm>
            <a:off x="5881875" y="16217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36,000</a:t>
            </a:r>
            <a:endParaRPr sz="700">
              <a:solidFill>
                <a:schemeClr val="accent6"/>
              </a:solidFill>
            </a:endParaRPr>
          </a:p>
        </p:txBody>
      </p:sp>
      <p:sp>
        <p:nvSpPr>
          <p:cNvPr id="4036" name="Google Shape;4036;p343"/>
          <p:cNvSpPr txBox="1"/>
          <p:nvPr/>
        </p:nvSpPr>
        <p:spPr>
          <a:xfrm>
            <a:off x="5881875" y="13446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40,000</a:t>
            </a:r>
            <a:endParaRPr sz="700">
              <a:solidFill>
                <a:schemeClr val="accent6"/>
              </a:solidFill>
            </a:endParaRPr>
          </a:p>
        </p:txBody>
      </p:sp>
      <p:sp>
        <p:nvSpPr>
          <p:cNvPr id="4037" name="Google Shape;4037;p343"/>
          <p:cNvSpPr txBox="1"/>
          <p:nvPr/>
        </p:nvSpPr>
        <p:spPr>
          <a:xfrm>
            <a:off x="5881875" y="11160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44,000</a:t>
            </a:r>
            <a:endParaRPr sz="700">
              <a:solidFill>
                <a:schemeClr val="accent6"/>
              </a:solidFill>
            </a:endParaRPr>
          </a:p>
        </p:txBody>
      </p:sp>
      <p:sp>
        <p:nvSpPr>
          <p:cNvPr id="4038" name="Google Shape;4038;p343"/>
          <p:cNvSpPr txBox="1"/>
          <p:nvPr/>
        </p:nvSpPr>
        <p:spPr>
          <a:xfrm>
            <a:off x="5881875" y="8874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48,000</a:t>
            </a:r>
            <a:endParaRPr sz="700">
              <a:solidFill>
                <a:schemeClr val="accent6"/>
              </a:solidFill>
            </a:endParaRPr>
          </a:p>
        </p:txBody>
      </p:sp>
      <p:sp>
        <p:nvSpPr>
          <p:cNvPr id="4039" name="Google Shape;4039;p343"/>
          <p:cNvSpPr txBox="1"/>
          <p:nvPr/>
        </p:nvSpPr>
        <p:spPr>
          <a:xfrm>
            <a:off x="5881875" y="6588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52,000</a:t>
            </a:r>
            <a:endParaRPr sz="700">
              <a:solidFill>
                <a:schemeClr val="accent6"/>
              </a:solidFill>
            </a:endParaRPr>
          </a:p>
        </p:txBody>
      </p:sp>
      <p:sp>
        <p:nvSpPr>
          <p:cNvPr id="4040" name="Google Shape;4040;p343"/>
          <p:cNvSpPr txBox="1"/>
          <p:nvPr/>
        </p:nvSpPr>
        <p:spPr>
          <a:xfrm>
            <a:off x="279825" y="167405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a:t>
            </a:r>
            <a:endParaRPr sz="700">
              <a:solidFill>
                <a:schemeClr val="accent6"/>
              </a:solidFill>
            </a:endParaRPr>
          </a:p>
        </p:txBody>
      </p:sp>
      <p:sp>
        <p:nvSpPr>
          <p:cNvPr id="4041" name="Google Shape;4041;p343"/>
          <p:cNvSpPr txBox="1"/>
          <p:nvPr/>
        </p:nvSpPr>
        <p:spPr>
          <a:xfrm>
            <a:off x="279825" y="1507812"/>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8,000</a:t>
            </a:r>
            <a:endParaRPr sz="700">
              <a:solidFill>
                <a:schemeClr val="accent6"/>
              </a:solidFill>
            </a:endParaRPr>
          </a:p>
        </p:txBody>
      </p:sp>
      <p:sp>
        <p:nvSpPr>
          <p:cNvPr id="4042" name="Google Shape;4042;p343"/>
          <p:cNvSpPr txBox="1"/>
          <p:nvPr/>
        </p:nvSpPr>
        <p:spPr>
          <a:xfrm>
            <a:off x="279825" y="1327670"/>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12,000</a:t>
            </a:r>
            <a:endParaRPr sz="700">
              <a:solidFill>
                <a:schemeClr val="accent6"/>
              </a:solidFill>
            </a:endParaRPr>
          </a:p>
        </p:txBody>
      </p:sp>
      <p:sp>
        <p:nvSpPr>
          <p:cNvPr id="4043" name="Google Shape;4043;p343"/>
          <p:cNvSpPr txBox="1"/>
          <p:nvPr/>
        </p:nvSpPr>
        <p:spPr>
          <a:xfrm>
            <a:off x="279825" y="114065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16,000</a:t>
            </a:r>
            <a:endParaRPr sz="700">
              <a:solidFill>
                <a:schemeClr val="accent6"/>
              </a:solidFill>
            </a:endParaRPr>
          </a:p>
        </p:txBody>
      </p:sp>
      <p:sp>
        <p:nvSpPr>
          <p:cNvPr id="4044" name="Google Shape;4044;p343"/>
          <p:cNvSpPr txBox="1"/>
          <p:nvPr/>
        </p:nvSpPr>
        <p:spPr>
          <a:xfrm>
            <a:off x="279813" y="201035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0</a:t>
            </a:r>
            <a:endParaRPr sz="700">
              <a:solidFill>
                <a:schemeClr val="accent6"/>
              </a:solidFill>
            </a:endParaRPr>
          </a:p>
        </p:txBody>
      </p:sp>
      <p:sp>
        <p:nvSpPr>
          <p:cNvPr id="4045" name="Google Shape;4045;p343"/>
          <p:cNvSpPr txBox="1"/>
          <p:nvPr/>
        </p:nvSpPr>
        <p:spPr>
          <a:xfrm>
            <a:off x="279825" y="1841695"/>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2,000</a:t>
            </a:r>
            <a:endParaRPr sz="700">
              <a:solidFill>
                <a:schemeClr val="accent6"/>
              </a:solidFill>
            </a:endParaRPr>
          </a:p>
        </p:txBody>
      </p:sp>
      <p:sp>
        <p:nvSpPr>
          <p:cNvPr id="4046" name="Google Shape;4046;p343"/>
          <p:cNvSpPr txBox="1"/>
          <p:nvPr/>
        </p:nvSpPr>
        <p:spPr>
          <a:xfrm>
            <a:off x="418275" y="2495175"/>
            <a:ext cx="10215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A page table</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p:txBody>
      </p:sp>
      <p:graphicFrame>
        <p:nvGraphicFramePr>
          <p:cNvPr id="4047" name="Google Shape;4047;p343"/>
          <p:cNvGraphicFramePr/>
          <p:nvPr/>
        </p:nvGraphicFramePr>
        <p:xfrm>
          <a:off x="336800" y="2858425"/>
          <a:ext cx="3000000" cy="3000000"/>
        </p:xfrm>
        <a:graphic>
          <a:graphicData uri="http://schemas.openxmlformats.org/drawingml/2006/table">
            <a:tbl>
              <a:tblPr>
                <a:noFill/>
                <a:tableStyleId>{6CB977DC-FBA6-4812-B43B-BB211B032B7F}</a:tableStyleId>
              </a:tblPr>
              <a:tblGrid>
                <a:gridCol w="568400"/>
                <a:gridCol w="568400"/>
              </a:tblGrid>
              <a:tr h="175525">
                <a:tc>
                  <a:txBody>
                    <a:bodyPr/>
                    <a:lstStyle/>
                    <a:p>
                      <a:pPr indent="0" lvl="0" marL="0" rtl="0" algn="l">
                        <a:spcBef>
                          <a:spcPts val="0"/>
                        </a:spcBef>
                        <a:spcAft>
                          <a:spcPts val="0"/>
                        </a:spcAft>
                        <a:buNone/>
                      </a:pPr>
                      <a:r>
                        <a:rPr b="1" lang="en" sz="800">
                          <a:solidFill>
                            <a:schemeClr val="accent2"/>
                          </a:solidFill>
                        </a:rPr>
                        <a:t>VMA</a:t>
                      </a:r>
                      <a:endParaRPr b="1" sz="800">
                        <a:solidFill>
                          <a:schemeClr val="accent2"/>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 sz="800">
                          <a:solidFill>
                            <a:schemeClr val="accent2"/>
                          </a:solidFill>
                        </a:rPr>
                        <a:t>PA</a:t>
                      </a:r>
                      <a:endParaRPr b="1" sz="800">
                        <a:solidFill>
                          <a:schemeClr val="accent2"/>
                        </a:solidFill>
                      </a:endParaRPr>
                    </a:p>
                  </a:txBody>
                  <a:tcPr marT="91425" marB="91425" marR="91425" marL="91425">
                    <a:solidFill>
                      <a:srgbClr val="666666"/>
                    </a:solidFill>
                  </a:tcPr>
                </a:tc>
              </a:tr>
              <a:tr h="198600">
                <a:tc>
                  <a:txBody>
                    <a:bodyPr/>
                    <a:lstStyle/>
                    <a:p>
                      <a:pPr indent="0" lvl="0" marL="0" rtl="0" algn="l">
                        <a:spcBef>
                          <a:spcPts val="0"/>
                        </a:spcBef>
                        <a:spcAft>
                          <a:spcPts val="0"/>
                        </a:spcAft>
                        <a:buNone/>
                      </a:pPr>
                      <a:r>
                        <a:rPr b="1" lang="en" sz="800">
                          <a:solidFill>
                            <a:schemeClr val="accent2"/>
                          </a:solidFill>
                        </a:rPr>
                        <a:t>4000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28,000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8000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40,000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12,000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44,000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16,000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48,000</a:t>
                      </a:r>
                      <a:endParaRPr b="1" sz="800">
                        <a:solidFill>
                          <a:schemeClr val="accent2"/>
                        </a:solidFill>
                      </a:endParaRPr>
                    </a:p>
                  </a:txBody>
                  <a:tcPr marT="91425" marB="91425" marR="91425" marL="91425"/>
                </a:tc>
              </a:tr>
            </a:tbl>
          </a:graphicData>
        </a:graphic>
      </p:graphicFrame>
      <p:sp>
        <p:nvSpPr>
          <p:cNvPr id="4048" name="Google Shape;4048;p343"/>
          <p:cNvSpPr txBox="1"/>
          <p:nvPr/>
        </p:nvSpPr>
        <p:spPr>
          <a:xfrm>
            <a:off x="74100" y="4729850"/>
            <a:ext cx="83508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lt2"/>
                </a:solidFill>
              </a:rPr>
              <a:t>A is the only running process., B is about to be forked from A</a:t>
            </a:r>
            <a:endParaRPr i="1" sz="1000">
              <a:solidFill>
                <a:schemeClr val="lt2"/>
              </a:solidFill>
            </a:endParaRPr>
          </a:p>
        </p:txBody>
      </p:sp>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2" name="Shape 4052"/>
        <p:cNvGrpSpPr/>
        <p:nvPr/>
      </p:nvGrpSpPr>
      <p:grpSpPr>
        <a:xfrm>
          <a:off x="0" y="0"/>
          <a:ext cx="0" cy="0"/>
          <a:chOff x="0" y="0"/>
          <a:chExt cx="0" cy="0"/>
        </a:xfrm>
      </p:grpSpPr>
      <p:sp>
        <p:nvSpPr>
          <p:cNvPr id="4053" name="Google Shape;4053;p344"/>
          <p:cNvSpPr txBox="1"/>
          <p:nvPr>
            <p:ph type="title"/>
          </p:nvPr>
        </p:nvSpPr>
        <p:spPr>
          <a:xfrm>
            <a:off x="190575" y="181850"/>
            <a:ext cx="3073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Copy on Write</a:t>
            </a:r>
            <a:endParaRPr/>
          </a:p>
        </p:txBody>
      </p:sp>
      <p:sp>
        <p:nvSpPr>
          <p:cNvPr id="4054" name="Google Shape;4054;p344"/>
          <p:cNvSpPr/>
          <p:nvPr/>
        </p:nvSpPr>
        <p:spPr>
          <a:xfrm>
            <a:off x="684850" y="1248413"/>
            <a:ext cx="936900" cy="945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4055" name="Google Shape;4055;p344"/>
          <p:cNvSpPr/>
          <p:nvPr/>
        </p:nvSpPr>
        <p:spPr>
          <a:xfrm>
            <a:off x="722750" y="1286991"/>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P4</a:t>
            </a:r>
            <a:endParaRPr sz="1000">
              <a:solidFill>
                <a:srgbClr val="FFFFFF"/>
              </a:solidFill>
            </a:endParaRPr>
          </a:p>
        </p:txBody>
      </p:sp>
      <p:sp>
        <p:nvSpPr>
          <p:cNvPr id="4056" name="Google Shape;4056;p344"/>
          <p:cNvSpPr/>
          <p:nvPr/>
        </p:nvSpPr>
        <p:spPr>
          <a:xfrm>
            <a:off x="722750" y="1456241"/>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P3</a:t>
            </a:r>
            <a:endParaRPr sz="1000">
              <a:solidFill>
                <a:srgbClr val="FFFFFF"/>
              </a:solidFill>
            </a:endParaRPr>
          </a:p>
        </p:txBody>
      </p:sp>
      <p:sp>
        <p:nvSpPr>
          <p:cNvPr id="4057" name="Google Shape;4057;p344"/>
          <p:cNvSpPr/>
          <p:nvPr/>
        </p:nvSpPr>
        <p:spPr>
          <a:xfrm>
            <a:off x="722850" y="1624860"/>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P2</a:t>
            </a:r>
            <a:endParaRPr sz="1000">
              <a:solidFill>
                <a:srgbClr val="FFFFFF"/>
              </a:solidFill>
            </a:endParaRPr>
          </a:p>
        </p:txBody>
      </p:sp>
      <p:sp>
        <p:nvSpPr>
          <p:cNvPr id="4058" name="Google Shape;4058;p344"/>
          <p:cNvSpPr/>
          <p:nvPr/>
        </p:nvSpPr>
        <p:spPr>
          <a:xfrm>
            <a:off x="722700" y="1796753"/>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P1</a:t>
            </a:r>
            <a:endParaRPr sz="1000">
              <a:solidFill>
                <a:srgbClr val="FFFFFF"/>
              </a:solidFill>
            </a:endParaRPr>
          </a:p>
        </p:txBody>
      </p:sp>
      <p:sp>
        <p:nvSpPr>
          <p:cNvPr id="4059" name="Google Shape;4059;p344"/>
          <p:cNvSpPr/>
          <p:nvPr/>
        </p:nvSpPr>
        <p:spPr>
          <a:xfrm>
            <a:off x="6283550" y="864875"/>
            <a:ext cx="2335200" cy="3235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60" name="Google Shape;4060;p344"/>
          <p:cNvSpPr/>
          <p:nvPr/>
        </p:nvSpPr>
        <p:spPr>
          <a:xfrm>
            <a:off x="6378397" y="988972"/>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A.P4</a:t>
            </a:r>
            <a:endParaRPr>
              <a:solidFill>
                <a:srgbClr val="FFFFFF"/>
              </a:solidFill>
            </a:endParaRPr>
          </a:p>
        </p:txBody>
      </p:sp>
      <p:sp>
        <p:nvSpPr>
          <p:cNvPr id="4061" name="Google Shape;4061;p344"/>
          <p:cNvSpPr/>
          <p:nvPr/>
        </p:nvSpPr>
        <p:spPr>
          <a:xfrm>
            <a:off x="6378397" y="1222171"/>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A.P3</a:t>
            </a:r>
            <a:endParaRPr>
              <a:solidFill>
                <a:srgbClr val="FFFFFF"/>
              </a:solidFill>
            </a:endParaRPr>
          </a:p>
        </p:txBody>
      </p:sp>
      <p:sp>
        <p:nvSpPr>
          <p:cNvPr id="4062" name="Google Shape;4062;p344"/>
          <p:cNvSpPr/>
          <p:nvPr/>
        </p:nvSpPr>
        <p:spPr>
          <a:xfrm>
            <a:off x="6378397" y="1455370"/>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A.P2</a:t>
            </a:r>
            <a:endParaRPr>
              <a:solidFill>
                <a:srgbClr val="FFFFFF"/>
              </a:solidFill>
            </a:endParaRPr>
          </a:p>
        </p:txBody>
      </p:sp>
      <p:sp>
        <p:nvSpPr>
          <p:cNvPr id="4063" name="Google Shape;4063;p344"/>
          <p:cNvSpPr/>
          <p:nvPr/>
        </p:nvSpPr>
        <p:spPr>
          <a:xfrm>
            <a:off x="6378497" y="1688568"/>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64" name="Google Shape;4064;p344"/>
          <p:cNvSpPr/>
          <p:nvPr/>
        </p:nvSpPr>
        <p:spPr>
          <a:xfrm>
            <a:off x="6378497" y="1921767"/>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65" name="Google Shape;4065;p344"/>
          <p:cNvSpPr/>
          <p:nvPr/>
        </p:nvSpPr>
        <p:spPr>
          <a:xfrm>
            <a:off x="6378397" y="2388164"/>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66" name="Google Shape;4066;p344"/>
          <p:cNvSpPr/>
          <p:nvPr/>
        </p:nvSpPr>
        <p:spPr>
          <a:xfrm>
            <a:off x="6378397" y="2621363"/>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67" name="Google Shape;4067;p344"/>
          <p:cNvSpPr/>
          <p:nvPr/>
        </p:nvSpPr>
        <p:spPr>
          <a:xfrm>
            <a:off x="6378397" y="2854561"/>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68" name="Google Shape;4068;p344"/>
          <p:cNvSpPr/>
          <p:nvPr/>
        </p:nvSpPr>
        <p:spPr>
          <a:xfrm>
            <a:off x="6378384" y="3320960"/>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69" name="Google Shape;4069;p344"/>
          <p:cNvSpPr/>
          <p:nvPr/>
        </p:nvSpPr>
        <p:spPr>
          <a:xfrm>
            <a:off x="6378384" y="3554159"/>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70" name="Google Shape;4070;p344"/>
          <p:cNvSpPr/>
          <p:nvPr/>
        </p:nvSpPr>
        <p:spPr>
          <a:xfrm>
            <a:off x="6378497" y="2154971"/>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A.P1</a:t>
            </a:r>
            <a:endParaRPr>
              <a:solidFill>
                <a:srgbClr val="FFFFFF"/>
              </a:solidFill>
            </a:endParaRPr>
          </a:p>
        </p:txBody>
      </p:sp>
      <p:sp>
        <p:nvSpPr>
          <p:cNvPr id="4071" name="Google Shape;4071;p344"/>
          <p:cNvSpPr/>
          <p:nvPr/>
        </p:nvSpPr>
        <p:spPr>
          <a:xfrm>
            <a:off x="6378497" y="3087754"/>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072" name="Google Shape;4072;p344"/>
          <p:cNvSpPr txBox="1"/>
          <p:nvPr>
            <p:ph idx="1" type="body"/>
          </p:nvPr>
        </p:nvSpPr>
        <p:spPr>
          <a:xfrm>
            <a:off x="920650" y="839275"/>
            <a:ext cx="701100" cy="60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a:t>
            </a:r>
            <a:endParaRPr/>
          </a:p>
        </p:txBody>
      </p:sp>
      <p:sp>
        <p:nvSpPr>
          <p:cNvPr id="4073" name="Google Shape;4073;p344"/>
          <p:cNvSpPr txBox="1"/>
          <p:nvPr/>
        </p:nvSpPr>
        <p:spPr>
          <a:xfrm>
            <a:off x="5976942" y="3889350"/>
            <a:ext cx="3066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a:t>
            </a:r>
            <a:endParaRPr sz="900">
              <a:solidFill>
                <a:schemeClr val="accent6"/>
              </a:solidFill>
            </a:endParaRPr>
          </a:p>
        </p:txBody>
      </p:sp>
      <p:sp>
        <p:nvSpPr>
          <p:cNvPr id="4074" name="Google Shape;4074;p344"/>
          <p:cNvSpPr txBox="1"/>
          <p:nvPr/>
        </p:nvSpPr>
        <p:spPr>
          <a:xfrm>
            <a:off x="5881875" y="34505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a:t>
            </a:r>
            <a:endParaRPr sz="700">
              <a:solidFill>
                <a:schemeClr val="accent6"/>
              </a:solidFill>
            </a:endParaRPr>
          </a:p>
        </p:txBody>
      </p:sp>
      <p:sp>
        <p:nvSpPr>
          <p:cNvPr id="4075" name="Google Shape;4075;p344"/>
          <p:cNvSpPr txBox="1"/>
          <p:nvPr/>
        </p:nvSpPr>
        <p:spPr>
          <a:xfrm>
            <a:off x="5881875" y="32219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8,000</a:t>
            </a:r>
            <a:endParaRPr sz="700">
              <a:solidFill>
                <a:schemeClr val="accent6"/>
              </a:solidFill>
            </a:endParaRPr>
          </a:p>
        </p:txBody>
      </p:sp>
      <p:sp>
        <p:nvSpPr>
          <p:cNvPr id="4076" name="Google Shape;4076;p344"/>
          <p:cNvSpPr txBox="1"/>
          <p:nvPr/>
        </p:nvSpPr>
        <p:spPr>
          <a:xfrm>
            <a:off x="5881875" y="29933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12,000</a:t>
            </a:r>
            <a:endParaRPr sz="700">
              <a:solidFill>
                <a:schemeClr val="accent6"/>
              </a:solidFill>
            </a:endParaRPr>
          </a:p>
        </p:txBody>
      </p:sp>
      <p:sp>
        <p:nvSpPr>
          <p:cNvPr id="4077" name="Google Shape;4077;p344"/>
          <p:cNvSpPr txBox="1"/>
          <p:nvPr/>
        </p:nvSpPr>
        <p:spPr>
          <a:xfrm>
            <a:off x="5881875" y="27647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16,000</a:t>
            </a:r>
            <a:endParaRPr sz="700">
              <a:solidFill>
                <a:schemeClr val="accent6"/>
              </a:solidFill>
            </a:endParaRPr>
          </a:p>
        </p:txBody>
      </p:sp>
      <p:sp>
        <p:nvSpPr>
          <p:cNvPr id="4078" name="Google Shape;4078;p344"/>
          <p:cNvSpPr txBox="1"/>
          <p:nvPr/>
        </p:nvSpPr>
        <p:spPr>
          <a:xfrm>
            <a:off x="5881875" y="25361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20,000</a:t>
            </a:r>
            <a:endParaRPr sz="700">
              <a:solidFill>
                <a:schemeClr val="accent6"/>
              </a:solidFill>
            </a:endParaRPr>
          </a:p>
        </p:txBody>
      </p:sp>
      <p:sp>
        <p:nvSpPr>
          <p:cNvPr id="4079" name="Google Shape;4079;p344"/>
          <p:cNvSpPr txBox="1"/>
          <p:nvPr/>
        </p:nvSpPr>
        <p:spPr>
          <a:xfrm>
            <a:off x="5881875" y="23075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24,000</a:t>
            </a:r>
            <a:endParaRPr sz="700">
              <a:solidFill>
                <a:schemeClr val="accent6"/>
              </a:solidFill>
            </a:endParaRPr>
          </a:p>
        </p:txBody>
      </p:sp>
      <p:sp>
        <p:nvSpPr>
          <p:cNvPr id="4080" name="Google Shape;4080;p344"/>
          <p:cNvSpPr txBox="1"/>
          <p:nvPr/>
        </p:nvSpPr>
        <p:spPr>
          <a:xfrm>
            <a:off x="5881875" y="20789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28,000</a:t>
            </a:r>
            <a:endParaRPr sz="700">
              <a:solidFill>
                <a:schemeClr val="accent6"/>
              </a:solidFill>
            </a:endParaRPr>
          </a:p>
        </p:txBody>
      </p:sp>
      <p:sp>
        <p:nvSpPr>
          <p:cNvPr id="4081" name="Google Shape;4081;p344"/>
          <p:cNvSpPr txBox="1"/>
          <p:nvPr/>
        </p:nvSpPr>
        <p:spPr>
          <a:xfrm>
            <a:off x="5881875" y="18503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32,000</a:t>
            </a:r>
            <a:endParaRPr sz="700">
              <a:solidFill>
                <a:schemeClr val="accent6"/>
              </a:solidFill>
            </a:endParaRPr>
          </a:p>
        </p:txBody>
      </p:sp>
      <p:sp>
        <p:nvSpPr>
          <p:cNvPr id="4082" name="Google Shape;4082;p344"/>
          <p:cNvSpPr txBox="1"/>
          <p:nvPr/>
        </p:nvSpPr>
        <p:spPr>
          <a:xfrm>
            <a:off x="5881875" y="16217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36,000</a:t>
            </a:r>
            <a:endParaRPr sz="700">
              <a:solidFill>
                <a:schemeClr val="accent6"/>
              </a:solidFill>
            </a:endParaRPr>
          </a:p>
        </p:txBody>
      </p:sp>
      <p:sp>
        <p:nvSpPr>
          <p:cNvPr id="4083" name="Google Shape;4083;p344"/>
          <p:cNvSpPr txBox="1"/>
          <p:nvPr/>
        </p:nvSpPr>
        <p:spPr>
          <a:xfrm>
            <a:off x="5881875" y="13446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40,000</a:t>
            </a:r>
            <a:endParaRPr sz="700">
              <a:solidFill>
                <a:schemeClr val="accent6"/>
              </a:solidFill>
            </a:endParaRPr>
          </a:p>
        </p:txBody>
      </p:sp>
      <p:sp>
        <p:nvSpPr>
          <p:cNvPr id="4084" name="Google Shape;4084;p344"/>
          <p:cNvSpPr txBox="1"/>
          <p:nvPr/>
        </p:nvSpPr>
        <p:spPr>
          <a:xfrm>
            <a:off x="5881875" y="11160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44,000</a:t>
            </a:r>
            <a:endParaRPr sz="700">
              <a:solidFill>
                <a:schemeClr val="accent6"/>
              </a:solidFill>
            </a:endParaRPr>
          </a:p>
        </p:txBody>
      </p:sp>
      <p:sp>
        <p:nvSpPr>
          <p:cNvPr id="4085" name="Google Shape;4085;p344"/>
          <p:cNvSpPr txBox="1"/>
          <p:nvPr/>
        </p:nvSpPr>
        <p:spPr>
          <a:xfrm>
            <a:off x="5881875" y="8874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48,000</a:t>
            </a:r>
            <a:endParaRPr sz="700">
              <a:solidFill>
                <a:schemeClr val="accent6"/>
              </a:solidFill>
            </a:endParaRPr>
          </a:p>
        </p:txBody>
      </p:sp>
      <p:sp>
        <p:nvSpPr>
          <p:cNvPr id="4086" name="Google Shape;4086;p344"/>
          <p:cNvSpPr txBox="1"/>
          <p:nvPr/>
        </p:nvSpPr>
        <p:spPr>
          <a:xfrm>
            <a:off x="5881875" y="6588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52,000</a:t>
            </a:r>
            <a:endParaRPr sz="700">
              <a:solidFill>
                <a:schemeClr val="accent6"/>
              </a:solidFill>
            </a:endParaRPr>
          </a:p>
        </p:txBody>
      </p:sp>
      <p:sp>
        <p:nvSpPr>
          <p:cNvPr id="4087" name="Google Shape;4087;p344"/>
          <p:cNvSpPr txBox="1"/>
          <p:nvPr/>
        </p:nvSpPr>
        <p:spPr>
          <a:xfrm>
            <a:off x="279825" y="167405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a:t>
            </a:r>
            <a:endParaRPr sz="700">
              <a:solidFill>
                <a:schemeClr val="accent6"/>
              </a:solidFill>
            </a:endParaRPr>
          </a:p>
        </p:txBody>
      </p:sp>
      <p:sp>
        <p:nvSpPr>
          <p:cNvPr id="4088" name="Google Shape;4088;p344"/>
          <p:cNvSpPr txBox="1"/>
          <p:nvPr/>
        </p:nvSpPr>
        <p:spPr>
          <a:xfrm>
            <a:off x="279825" y="1507812"/>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8,000</a:t>
            </a:r>
            <a:endParaRPr sz="700">
              <a:solidFill>
                <a:schemeClr val="accent6"/>
              </a:solidFill>
            </a:endParaRPr>
          </a:p>
        </p:txBody>
      </p:sp>
      <p:sp>
        <p:nvSpPr>
          <p:cNvPr id="4089" name="Google Shape;4089;p344"/>
          <p:cNvSpPr txBox="1"/>
          <p:nvPr/>
        </p:nvSpPr>
        <p:spPr>
          <a:xfrm>
            <a:off x="279825" y="1327670"/>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12,000</a:t>
            </a:r>
            <a:endParaRPr sz="700">
              <a:solidFill>
                <a:schemeClr val="accent6"/>
              </a:solidFill>
            </a:endParaRPr>
          </a:p>
        </p:txBody>
      </p:sp>
      <p:sp>
        <p:nvSpPr>
          <p:cNvPr id="4090" name="Google Shape;4090;p344"/>
          <p:cNvSpPr txBox="1"/>
          <p:nvPr/>
        </p:nvSpPr>
        <p:spPr>
          <a:xfrm>
            <a:off x="279825" y="114065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16,000</a:t>
            </a:r>
            <a:endParaRPr sz="700">
              <a:solidFill>
                <a:schemeClr val="accent6"/>
              </a:solidFill>
            </a:endParaRPr>
          </a:p>
        </p:txBody>
      </p:sp>
      <p:sp>
        <p:nvSpPr>
          <p:cNvPr id="4091" name="Google Shape;4091;p344"/>
          <p:cNvSpPr txBox="1"/>
          <p:nvPr/>
        </p:nvSpPr>
        <p:spPr>
          <a:xfrm>
            <a:off x="279813" y="201035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0</a:t>
            </a:r>
            <a:endParaRPr sz="700">
              <a:solidFill>
                <a:schemeClr val="accent6"/>
              </a:solidFill>
            </a:endParaRPr>
          </a:p>
        </p:txBody>
      </p:sp>
      <p:sp>
        <p:nvSpPr>
          <p:cNvPr id="4092" name="Google Shape;4092;p344"/>
          <p:cNvSpPr txBox="1"/>
          <p:nvPr/>
        </p:nvSpPr>
        <p:spPr>
          <a:xfrm>
            <a:off x="279825" y="1841695"/>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2,000</a:t>
            </a:r>
            <a:endParaRPr sz="700">
              <a:solidFill>
                <a:schemeClr val="accent6"/>
              </a:solidFill>
            </a:endParaRPr>
          </a:p>
        </p:txBody>
      </p:sp>
      <p:sp>
        <p:nvSpPr>
          <p:cNvPr id="4093" name="Google Shape;4093;p344"/>
          <p:cNvSpPr txBox="1"/>
          <p:nvPr/>
        </p:nvSpPr>
        <p:spPr>
          <a:xfrm>
            <a:off x="418275" y="2495175"/>
            <a:ext cx="10215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A page table</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p:txBody>
      </p:sp>
      <p:graphicFrame>
        <p:nvGraphicFramePr>
          <p:cNvPr id="4094" name="Google Shape;4094;p344"/>
          <p:cNvGraphicFramePr/>
          <p:nvPr/>
        </p:nvGraphicFramePr>
        <p:xfrm>
          <a:off x="336800" y="2858425"/>
          <a:ext cx="3000000" cy="3000000"/>
        </p:xfrm>
        <a:graphic>
          <a:graphicData uri="http://schemas.openxmlformats.org/drawingml/2006/table">
            <a:tbl>
              <a:tblPr>
                <a:noFill/>
                <a:tableStyleId>{6CB977DC-FBA6-4812-B43B-BB211B032B7F}</a:tableStyleId>
              </a:tblPr>
              <a:tblGrid>
                <a:gridCol w="568400"/>
                <a:gridCol w="568400"/>
              </a:tblGrid>
              <a:tr h="175525">
                <a:tc>
                  <a:txBody>
                    <a:bodyPr/>
                    <a:lstStyle/>
                    <a:p>
                      <a:pPr indent="0" lvl="0" marL="0" rtl="0" algn="l">
                        <a:spcBef>
                          <a:spcPts val="0"/>
                        </a:spcBef>
                        <a:spcAft>
                          <a:spcPts val="0"/>
                        </a:spcAft>
                        <a:buNone/>
                      </a:pPr>
                      <a:r>
                        <a:rPr b="1" lang="en" sz="800">
                          <a:solidFill>
                            <a:schemeClr val="accent2"/>
                          </a:solidFill>
                        </a:rPr>
                        <a:t>VMA</a:t>
                      </a:r>
                      <a:endParaRPr b="1" sz="800">
                        <a:solidFill>
                          <a:schemeClr val="accent2"/>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 sz="800">
                          <a:solidFill>
                            <a:schemeClr val="accent2"/>
                          </a:solidFill>
                        </a:rPr>
                        <a:t>PA</a:t>
                      </a:r>
                      <a:endParaRPr b="1" sz="800">
                        <a:solidFill>
                          <a:schemeClr val="accent2"/>
                        </a:solidFill>
                      </a:endParaRPr>
                    </a:p>
                  </a:txBody>
                  <a:tcPr marT="91425" marB="91425" marR="91425" marL="91425">
                    <a:solidFill>
                      <a:srgbClr val="666666"/>
                    </a:solidFill>
                  </a:tcPr>
                </a:tc>
              </a:tr>
              <a:tr h="198600">
                <a:tc>
                  <a:txBody>
                    <a:bodyPr/>
                    <a:lstStyle/>
                    <a:p>
                      <a:pPr indent="0" lvl="0" marL="0" rtl="0" algn="l">
                        <a:spcBef>
                          <a:spcPts val="0"/>
                        </a:spcBef>
                        <a:spcAft>
                          <a:spcPts val="0"/>
                        </a:spcAft>
                        <a:buNone/>
                      </a:pPr>
                      <a:r>
                        <a:rPr b="1" lang="en" sz="800">
                          <a:solidFill>
                            <a:schemeClr val="accent2"/>
                          </a:solidFill>
                        </a:rPr>
                        <a:t>4000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28,000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8000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40,000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12,000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44,000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16,000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48,000</a:t>
                      </a:r>
                      <a:endParaRPr b="1" sz="800">
                        <a:solidFill>
                          <a:schemeClr val="accent2"/>
                        </a:solidFill>
                      </a:endParaRPr>
                    </a:p>
                  </a:txBody>
                  <a:tcPr marT="91425" marB="91425" marR="91425" marL="91425"/>
                </a:tc>
              </a:tr>
            </a:tbl>
          </a:graphicData>
        </a:graphic>
      </p:graphicFrame>
      <p:sp>
        <p:nvSpPr>
          <p:cNvPr id="4095" name="Google Shape;4095;p344"/>
          <p:cNvSpPr txBox="1"/>
          <p:nvPr/>
        </p:nvSpPr>
        <p:spPr>
          <a:xfrm>
            <a:off x="74100" y="4729850"/>
            <a:ext cx="83508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lt2"/>
                </a:solidFill>
              </a:rPr>
              <a:t>B is a fork of A, initially they are identical, their page tables point to the same physical memory</a:t>
            </a:r>
            <a:endParaRPr i="1" sz="1000">
              <a:solidFill>
                <a:schemeClr val="lt2"/>
              </a:solidFill>
            </a:endParaRPr>
          </a:p>
        </p:txBody>
      </p:sp>
      <p:sp>
        <p:nvSpPr>
          <p:cNvPr id="4096" name="Google Shape;4096;p344"/>
          <p:cNvSpPr txBox="1"/>
          <p:nvPr/>
        </p:nvSpPr>
        <p:spPr>
          <a:xfrm>
            <a:off x="2161463" y="2505775"/>
            <a:ext cx="10215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B page table</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p:txBody>
      </p:sp>
      <p:graphicFrame>
        <p:nvGraphicFramePr>
          <p:cNvPr id="4097" name="Google Shape;4097;p344"/>
          <p:cNvGraphicFramePr/>
          <p:nvPr/>
        </p:nvGraphicFramePr>
        <p:xfrm>
          <a:off x="2079988" y="2869025"/>
          <a:ext cx="3000000" cy="3000000"/>
        </p:xfrm>
        <a:graphic>
          <a:graphicData uri="http://schemas.openxmlformats.org/drawingml/2006/table">
            <a:tbl>
              <a:tblPr>
                <a:noFill/>
                <a:tableStyleId>{6CB977DC-FBA6-4812-B43B-BB211B032B7F}</a:tableStyleId>
              </a:tblPr>
              <a:tblGrid>
                <a:gridCol w="568400"/>
                <a:gridCol w="568400"/>
              </a:tblGrid>
              <a:tr h="175525">
                <a:tc>
                  <a:txBody>
                    <a:bodyPr/>
                    <a:lstStyle/>
                    <a:p>
                      <a:pPr indent="0" lvl="0" marL="0" rtl="0" algn="l">
                        <a:spcBef>
                          <a:spcPts val="0"/>
                        </a:spcBef>
                        <a:spcAft>
                          <a:spcPts val="0"/>
                        </a:spcAft>
                        <a:buNone/>
                      </a:pPr>
                      <a:r>
                        <a:rPr b="1" lang="en" sz="800">
                          <a:solidFill>
                            <a:schemeClr val="accent2"/>
                          </a:solidFill>
                        </a:rPr>
                        <a:t>VMA</a:t>
                      </a:r>
                      <a:endParaRPr b="1" sz="800">
                        <a:solidFill>
                          <a:schemeClr val="accent2"/>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 sz="800">
                          <a:solidFill>
                            <a:schemeClr val="accent2"/>
                          </a:solidFill>
                        </a:rPr>
                        <a:t>PA</a:t>
                      </a:r>
                      <a:endParaRPr b="1" sz="800">
                        <a:solidFill>
                          <a:schemeClr val="accent2"/>
                        </a:solidFill>
                      </a:endParaRPr>
                    </a:p>
                  </a:txBody>
                  <a:tcPr marT="91425" marB="91425" marR="91425" marL="91425">
                    <a:solidFill>
                      <a:srgbClr val="666666"/>
                    </a:solidFill>
                  </a:tcPr>
                </a:tc>
              </a:tr>
              <a:tr h="198600">
                <a:tc>
                  <a:txBody>
                    <a:bodyPr/>
                    <a:lstStyle/>
                    <a:p>
                      <a:pPr indent="0" lvl="0" marL="0" rtl="0" algn="l">
                        <a:spcBef>
                          <a:spcPts val="0"/>
                        </a:spcBef>
                        <a:spcAft>
                          <a:spcPts val="0"/>
                        </a:spcAft>
                        <a:buNone/>
                      </a:pPr>
                      <a:r>
                        <a:rPr b="1" lang="en" sz="800">
                          <a:solidFill>
                            <a:schemeClr val="accent2"/>
                          </a:solidFill>
                        </a:rPr>
                        <a:t>4000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28,000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8000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40,000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12,000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44,000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16,000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48,000</a:t>
                      </a:r>
                      <a:endParaRPr b="1" sz="800">
                        <a:solidFill>
                          <a:schemeClr val="accent2"/>
                        </a:solidFill>
                      </a:endParaRPr>
                    </a:p>
                  </a:txBody>
                  <a:tcPr marT="91425" marB="91425" marR="91425" marL="91425"/>
                </a:tc>
              </a:tr>
            </a:tbl>
          </a:graphicData>
        </a:graphic>
      </p:graphicFrame>
      <p:sp>
        <p:nvSpPr>
          <p:cNvPr id="4098" name="Google Shape;4098;p344"/>
          <p:cNvSpPr/>
          <p:nvPr/>
        </p:nvSpPr>
        <p:spPr>
          <a:xfrm>
            <a:off x="2406288" y="1244463"/>
            <a:ext cx="936900" cy="945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4099" name="Google Shape;4099;p344"/>
          <p:cNvSpPr/>
          <p:nvPr/>
        </p:nvSpPr>
        <p:spPr>
          <a:xfrm>
            <a:off x="2444188" y="1283041"/>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P4</a:t>
            </a:r>
            <a:endParaRPr sz="1000">
              <a:solidFill>
                <a:srgbClr val="FFFFFF"/>
              </a:solidFill>
            </a:endParaRPr>
          </a:p>
        </p:txBody>
      </p:sp>
      <p:sp>
        <p:nvSpPr>
          <p:cNvPr id="4100" name="Google Shape;4100;p344"/>
          <p:cNvSpPr/>
          <p:nvPr/>
        </p:nvSpPr>
        <p:spPr>
          <a:xfrm>
            <a:off x="2444188" y="1452291"/>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P3</a:t>
            </a:r>
            <a:endParaRPr sz="1000">
              <a:solidFill>
                <a:srgbClr val="FFFFFF"/>
              </a:solidFill>
            </a:endParaRPr>
          </a:p>
        </p:txBody>
      </p:sp>
      <p:sp>
        <p:nvSpPr>
          <p:cNvPr id="4101" name="Google Shape;4101;p344"/>
          <p:cNvSpPr/>
          <p:nvPr/>
        </p:nvSpPr>
        <p:spPr>
          <a:xfrm>
            <a:off x="2444288" y="1620910"/>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P2</a:t>
            </a:r>
            <a:endParaRPr sz="1000">
              <a:solidFill>
                <a:srgbClr val="FFFFFF"/>
              </a:solidFill>
            </a:endParaRPr>
          </a:p>
        </p:txBody>
      </p:sp>
      <p:sp>
        <p:nvSpPr>
          <p:cNvPr id="4102" name="Google Shape;4102;p344"/>
          <p:cNvSpPr/>
          <p:nvPr/>
        </p:nvSpPr>
        <p:spPr>
          <a:xfrm>
            <a:off x="2444138" y="1792803"/>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P1</a:t>
            </a:r>
            <a:endParaRPr sz="1000">
              <a:solidFill>
                <a:srgbClr val="FFFFFF"/>
              </a:solidFill>
            </a:endParaRPr>
          </a:p>
        </p:txBody>
      </p:sp>
      <p:sp>
        <p:nvSpPr>
          <p:cNvPr id="4103" name="Google Shape;4103;p344"/>
          <p:cNvSpPr txBox="1"/>
          <p:nvPr>
            <p:ph idx="1" type="body"/>
          </p:nvPr>
        </p:nvSpPr>
        <p:spPr>
          <a:xfrm>
            <a:off x="2573975" y="781263"/>
            <a:ext cx="642900" cy="436500"/>
          </a:xfrm>
          <a:prstGeom prst="rect">
            <a:avLst/>
          </a:prstGeom>
          <a:noFill/>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B</a:t>
            </a:r>
            <a:endParaRPr/>
          </a:p>
        </p:txBody>
      </p:sp>
      <p:sp>
        <p:nvSpPr>
          <p:cNvPr id="4104" name="Google Shape;4104;p344"/>
          <p:cNvSpPr txBox="1"/>
          <p:nvPr/>
        </p:nvSpPr>
        <p:spPr>
          <a:xfrm>
            <a:off x="2001263" y="167010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a:t>
            </a:r>
            <a:endParaRPr sz="700">
              <a:solidFill>
                <a:schemeClr val="accent6"/>
              </a:solidFill>
            </a:endParaRPr>
          </a:p>
        </p:txBody>
      </p:sp>
      <p:sp>
        <p:nvSpPr>
          <p:cNvPr id="4105" name="Google Shape;4105;p344"/>
          <p:cNvSpPr txBox="1"/>
          <p:nvPr/>
        </p:nvSpPr>
        <p:spPr>
          <a:xfrm>
            <a:off x="2001263" y="1503862"/>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8,000</a:t>
            </a:r>
            <a:endParaRPr sz="700">
              <a:solidFill>
                <a:schemeClr val="accent6"/>
              </a:solidFill>
            </a:endParaRPr>
          </a:p>
        </p:txBody>
      </p:sp>
      <p:sp>
        <p:nvSpPr>
          <p:cNvPr id="4106" name="Google Shape;4106;p344"/>
          <p:cNvSpPr txBox="1"/>
          <p:nvPr/>
        </p:nvSpPr>
        <p:spPr>
          <a:xfrm>
            <a:off x="2001263" y="1323720"/>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12,000</a:t>
            </a:r>
            <a:endParaRPr sz="700">
              <a:solidFill>
                <a:schemeClr val="accent6"/>
              </a:solidFill>
            </a:endParaRPr>
          </a:p>
        </p:txBody>
      </p:sp>
      <p:sp>
        <p:nvSpPr>
          <p:cNvPr id="4107" name="Google Shape;4107;p344"/>
          <p:cNvSpPr txBox="1"/>
          <p:nvPr/>
        </p:nvSpPr>
        <p:spPr>
          <a:xfrm>
            <a:off x="2001263" y="113670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16,000</a:t>
            </a:r>
            <a:endParaRPr sz="700">
              <a:solidFill>
                <a:schemeClr val="accent6"/>
              </a:solidFill>
            </a:endParaRPr>
          </a:p>
        </p:txBody>
      </p:sp>
      <p:sp>
        <p:nvSpPr>
          <p:cNvPr id="4108" name="Google Shape;4108;p344"/>
          <p:cNvSpPr txBox="1"/>
          <p:nvPr/>
        </p:nvSpPr>
        <p:spPr>
          <a:xfrm>
            <a:off x="2001250" y="200640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0</a:t>
            </a:r>
            <a:endParaRPr sz="700">
              <a:solidFill>
                <a:schemeClr val="accent6"/>
              </a:solidFill>
            </a:endParaRPr>
          </a:p>
        </p:txBody>
      </p:sp>
      <p:sp>
        <p:nvSpPr>
          <p:cNvPr id="4109" name="Google Shape;4109;p344"/>
          <p:cNvSpPr txBox="1"/>
          <p:nvPr/>
        </p:nvSpPr>
        <p:spPr>
          <a:xfrm>
            <a:off x="2001263" y="1837745"/>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2,000</a:t>
            </a:r>
            <a:endParaRPr sz="700">
              <a:solidFill>
                <a:schemeClr val="accent6"/>
              </a:solidFill>
            </a:endParaRPr>
          </a:p>
        </p:txBody>
      </p:sp>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3" name="Shape 4113"/>
        <p:cNvGrpSpPr/>
        <p:nvPr/>
      </p:nvGrpSpPr>
      <p:grpSpPr>
        <a:xfrm>
          <a:off x="0" y="0"/>
          <a:ext cx="0" cy="0"/>
          <a:chOff x="0" y="0"/>
          <a:chExt cx="0" cy="0"/>
        </a:xfrm>
      </p:grpSpPr>
      <p:sp>
        <p:nvSpPr>
          <p:cNvPr id="4114" name="Google Shape;4114;p345"/>
          <p:cNvSpPr txBox="1"/>
          <p:nvPr>
            <p:ph type="title"/>
          </p:nvPr>
        </p:nvSpPr>
        <p:spPr>
          <a:xfrm>
            <a:off x="190575" y="181850"/>
            <a:ext cx="3073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Copy on Write</a:t>
            </a:r>
            <a:endParaRPr/>
          </a:p>
        </p:txBody>
      </p:sp>
      <p:sp>
        <p:nvSpPr>
          <p:cNvPr id="4115" name="Google Shape;4115;p345"/>
          <p:cNvSpPr/>
          <p:nvPr/>
        </p:nvSpPr>
        <p:spPr>
          <a:xfrm>
            <a:off x="684850" y="1248413"/>
            <a:ext cx="936900" cy="945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4116" name="Google Shape;4116;p345"/>
          <p:cNvSpPr/>
          <p:nvPr/>
        </p:nvSpPr>
        <p:spPr>
          <a:xfrm>
            <a:off x="722750" y="1286991"/>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P4</a:t>
            </a:r>
            <a:endParaRPr sz="1000">
              <a:solidFill>
                <a:srgbClr val="FFFFFF"/>
              </a:solidFill>
            </a:endParaRPr>
          </a:p>
        </p:txBody>
      </p:sp>
      <p:sp>
        <p:nvSpPr>
          <p:cNvPr id="4117" name="Google Shape;4117;p345"/>
          <p:cNvSpPr/>
          <p:nvPr/>
        </p:nvSpPr>
        <p:spPr>
          <a:xfrm>
            <a:off x="722750" y="1456241"/>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P3</a:t>
            </a:r>
            <a:endParaRPr sz="1000">
              <a:solidFill>
                <a:srgbClr val="FFFFFF"/>
              </a:solidFill>
            </a:endParaRPr>
          </a:p>
        </p:txBody>
      </p:sp>
      <p:sp>
        <p:nvSpPr>
          <p:cNvPr id="4118" name="Google Shape;4118;p345"/>
          <p:cNvSpPr/>
          <p:nvPr/>
        </p:nvSpPr>
        <p:spPr>
          <a:xfrm>
            <a:off x="722850" y="1624860"/>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P2</a:t>
            </a:r>
            <a:endParaRPr sz="1000">
              <a:solidFill>
                <a:srgbClr val="FFFFFF"/>
              </a:solidFill>
            </a:endParaRPr>
          </a:p>
        </p:txBody>
      </p:sp>
      <p:sp>
        <p:nvSpPr>
          <p:cNvPr id="4119" name="Google Shape;4119;p345"/>
          <p:cNvSpPr/>
          <p:nvPr/>
        </p:nvSpPr>
        <p:spPr>
          <a:xfrm>
            <a:off x="722700" y="1796753"/>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P1</a:t>
            </a:r>
            <a:endParaRPr sz="1000">
              <a:solidFill>
                <a:srgbClr val="FFFFFF"/>
              </a:solidFill>
            </a:endParaRPr>
          </a:p>
        </p:txBody>
      </p:sp>
      <p:sp>
        <p:nvSpPr>
          <p:cNvPr id="4120" name="Google Shape;4120;p345"/>
          <p:cNvSpPr/>
          <p:nvPr/>
        </p:nvSpPr>
        <p:spPr>
          <a:xfrm>
            <a:off x="6283550" y="864875"/>
            <a:ext cx="2335200" cy="3235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1" name="Google Shape;4121;p345"/>
          <p:cNvSpPr/>
          <p:nvPr/>
        </p:nvSpPr>
        <p:spPr>
          <a:xfrm>
            <a:off x="6378397" y="988972"/>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A.P4</a:t>
            </a:r>
            <a:endParaRPr>
              <a:solidFill>
                <a:srgbClr val="FFFFFF"/>
              </a:solidFill>
            </a:endParaRPr>
          </a:p>
        </p:txBody>
      </p:sp>
      <p:sp>
        <p:nvSpPr>
          <p:cNvPr id="4122" name="Google Shape;4122;p345"/>
          <p:cNvSpPr/>
          <p:nvPr/>
        </p:nvSpPr>
        <p:spPr>
          <a:xfrm>
            <a:off x="6378397" y="1222171"/>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A.P3</a:t>
            </a:r>
            <a:endParaRPr>
              <a:solidFill>
                <a:srgbClr val="FFFFFF"/>
              </a:solidFill>
            </a:endParaRPr>
          </a:p>
        </p:txBody>
      </p:sp>
      <p:sp>
        <p:nvSpPr>
          <p:cNvPr id="4123" name="Google Shape;4123;p345"/>
          <p:cNvSpPr/>
          <p:nvPr/>
        </p:nvSpPr>
        <p:spPr>
          <a:xfrm>
            <a:off x="6378397" y="1455370"/>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A.P2</a:t>
            </a:r>
            <a:endParaRPr>
              <a:solidFill>
                <a:srgbClr val="FFFFFF"/>
              </a:solidFill>
            </a:endParaRPr>
          </a:p>
        </p:txBody>
      </p:sp>
      <p:sp>
        <p:nvSpPr>
          <p:cNvPr id="4124" name="Google Shape;4124;p345"/>
          <p:cNvSpPr/>
          <p:nvPr/>
        </p:nvSpPr>
        <p:spPr>
          <a:xfrm>
            <a:off x="6378497" y="1688568"/>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25" name="Google Shape;4125;p345"/>
          <p:cNvSpPr/>
          <p:nvPr/>
        </p:nvSpPr>
        <p:spPr>
          <a:xfrm>
            <a:off x="6378497" y="1921767"/>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26" name="Google Shape;4126;p345"/>
          <p:cNvSpPr/>
          <p:nvPr/>
        </p:nvSpPr>
        <p:spPr>
          <a:xfrm>
            <a:off x="6378397" y="2388164"/>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7" name="Google Shape;4127;p345"/>
          <p:cNvSpPr/>
          <p:nvPr/>
        </p:nvSpPr>
        <p:spPr>
          <a:xfrm>
            <a:off x="6378397" y="2621363"/>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8" name="Google Shape;4128;p345"/>
          <p:cNvSpPr/>
          <p:nvPr/>
        </p:nvSpPr>
        <p:spPr>
          <a:xfrm>
            <a:off x="6378397" y="2854561"/>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9" name="Google Shape;4129;p345"/>
          <p:cNvSpPr/>
          <p:nvPr/>
        </p:nvSpPr>
        <p:spPr>
          <a:xfrm>
            <a:off x="6378384" y="3320960"/>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30" name="Google Shape;4130;p345"/>
          <p:cNvSpPr/>
          <p:nvPr/>
        </p:nvSpPr>
        <p:spPr>
          <a:xfrm>
            <a:off x="6378384" y="3554159"/>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31" name="Google Shape;4131;p345"/>
          <p:cNvSpPr/>
          <p:nvPr/>
        </p:nvSpPr>
        <p:spPr>
          <a:xfrm>
            <a:off x="6378497" y="2154971"/>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A.P1</a:t>
            </a:r>
            <a:endParaRPr>
              <a:solidFill>
                <a:srgbClr val="FFFFFF"/>
              </a:solidFill>
            </a:endParaRPr>
          </a:p>
        </p:txBody>
      </p:sp>
      <p:sp>
        <p:nvSpPr>
          <p:cNvPr id="4132" name="Google Shape;4132;p345"/>
          <p:cNvSpPr/>
          <p:nvPr/>
        </p:nvSpPr>
        <p:spPr>
          <a:xfrm>
            <a:off x="6378497" y="3087754"/>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133" name="Google Shape;4133;p345"/>
          <p:cNvSpPr txBox="1"/>
          <p:nvPr>
            <p:ph idx="1" type="body"/>
          </p:nvPr>
        </p:nvSpPr>
        <p:spPr>
          <a:xfrm>
            <a:off x="920650" y="839275"/>
            <a:ext cx="701100" cy="60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a:t>
            </a:r>
            <a:endParaRPr/>
          </a:p>
        </p:txBody>
      </p:sp>
      <p:sp>
        <p:nvSpPr>
          <p:cNvPr id="4134" name="Google Shape;4134;p345"/>
          <p:cNvSpPr txBox="1"/>
          <p:nvPr/>
        </p:nvSpPr>
        <p:spPr>
          <a:xfrm>
            <a:off x="5976942" y="3889350"/>
            <a:ext cx="3066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a:t>
            </a:r>
            <a:endParaRPr sz="900">
              <a:solidFill>
                <a:schemeClr val="accent6"/>
              </a:solidFill>
            </a:endParaRPr>
          </a:p>
        </p:txBody>
      </p:sp>
      <p:sp>
        <p:nvSpPr>
          <p:cNvPr id="4135" name="Google Shape;4135;p345"/>
          <p:cNvSpPr txBox="1"/>
          <p:nvPr/>
        </p:nvSpPr>
        <p:spPr>
          <a:xfrm>
            <a:off x="5881875" y="34505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a:t>
            </a:r>
            <a:endParaRPr sz="700">
              <a:solidFill>
                <a:schemeClr val="accent6"/>
              </a:solidFill>
            </a:endParaRPr>
          </a:p>
        </p:txBody>
      </p:sp>
      <p:sp>
        <p:nvSpPr>
          <p:cNvPr id="4136" name="Google Shape;4136;p345"/>
          <p:cNvSpPr txBox="1"/>
          <p:nvPr/>
        </p:nvSpPr>
        <p:spPr>
          <a:xfrm>
            <a:off x="5881875" y="32219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8,000</a:t>
            </a:r>
            <a:endParaRPr sz="700">
              <a:solidFill>
                <a:schemeClr val="accent6"/>
              </a:solidFill>
            </a:endParaRPr>
          </a:p>
        </p:txBody>
      </p:sp>
      <p:sp>
        <p:nvSpPr>
          <p:cNvPr id="4137" name="Google Shape;4137;p345"/>
          <p:cNvSpPr txBox="1"/>
          <p:nvPr/>
        </p:nvSpPr>
        <p:spPr>
          <a:xfrm>
            <a:off x="5881875" y="29933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12,000</a:t>
            </a:r>
            <a:endParaRPr sz="700">
              <a:solidFill>
                <a:schemeClr val="accent6"/>
              </a:solidFill>
            </a:endParaRPr>
          </a:p>
        </p:txBody>
      </p:sp>
      <p:sp>
        <p:nvSpPr>
          <p:cNvPr id="4138" name="Google Shape;4138;p345"/>
          <p:cNvSpPr txBox="1"/>
          <p:nvPr/>
        </p:nvSpPr>
        <p:spPr>
          <a:xfrm>
            <a:off x="5881875" y="27647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16,000</a:t>
            </a:r>
            <a:endParaRPr sz="700">
              <a:solidFill>
                <a:schemeClr val="accent6"/>
              </a:solidFill>
            </a:endParaRPr>
          </a:p>
        </p:txBody>
      </p:sp>
      <p:sp>
        <p:nvSpPr>
          <p:cNvPr id="4139" name="Google Shape;4139;p345"/>
          <p:cNvSpPr txBox="1"/>
          <p:nvPr/>
        </p:nvSpPr>
        <p:spPr>
          <a:xfrm>
            <a:off x="5881875" y="25361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20,000</a:t>
            </a:r>
            <a:endParaRPr sz="700">
              <a:solidFill>
                <a:schemeClr val="accent6"/>
              </a:solidFill>
            </a:endParaRPr>
          </a:p>
        </p:txBody>
      </p:sp>
      <p:sp>
        <p:nvSpPr>
          <p:cNvPr id="4140" name="Google Shape;4140;p345"/>
          <p:cNvSpPr txBox="1"/>
          <p:nvPr/>
        </p:nvSpPr>
        <p:spPr>
          <a:xfrm>
            <a:off x="5881875" y="23075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24,000</a:t>
            </a:r>
            <a:endParaRPr sz="700">
              <a:solidFill>
                <a:schemeClr val="accent6"/>
              </a:solidFill>
            </a:endParaRPr>
          </a:p>
        </p:txBody>
      </p:sp>
      <p:sp>
        <p:nvSpPr>
          <p:cNvPr id="4141" name="Google Shape;4141;p345"/>
          <p:cNvSpPr txBox="1"/>
          <p:nvPr/>
        </p:nvSpPr>
        <p:spPr>
          <a:xfrm>
            <a:off x="5881875" y="20789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28,000</a:t>
            </a:r>
            <a:endParaRPr sz="700">
              <a:solidFill>
                <a:schemeClr val="accent6"/>
              </a:solidFill>
            </a:endParaRPr>
          </a:p>
        </p:txBody>
      </p:sp>
      <p:sp>
        <p:nvSpPr>
          <p:cNvPr id="4142" name="Google Shape;4142;p345"/>
          <p:cNvSpPr txBox="1"/>
          <p:nvPr/>
        </p:nvSpPr>
        <p:spPr>
          <a:xfrm>
            <a:off x="5881875" y="18503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32,000</a:t>
            </a:r>
            <a:endParaRPr sz="700">
              <a:solidFill>
                <a:schemeClr val="accent6"/>
              </a:solidFill>
            </a:endParaRPr>
          </a:p>
        </p:txBody>
      </p:sp>
      <p:sp>
        <p:nvSpPr>
          <p:cNvPr id="4143" name="Google Shape;4143;p345"/>
          <p:cNvSpPr txBox="1"/>
          <p:nvPr/>
        </p:nvSpPr>
        <p:spPr>
          <a:xfrm>
            <a:off x="5881875" y="16217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36,000</a:t>
            </a:r>
            <a:endParaRPr sz="700">
              <a:solidFill>
                <a:schemeClr val="accent6"/>
              </a:solidFill>
            </a:endParaRPr>
          </a:p>
        </p:txBody>
      </p:sp>
      <p:sp>
        <p:nvSpPr>
          <p:cNvPr id="4144" name="Google Shape;4144;p345"/>
          <p:cNvSpPr txBox="1"/>
          <p:nvPr/>
        </p:nvSpPr>
        <p:spPr>
          <a:xfrm>
            <a:off x="5881875" y="13446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40,000</a:t>
            </a:r>
            <a:endParaRPr sz="700">
              <a:solidFill>
                <a:schemeClr val="accent6"/>
              </a:solidFill>
            </a:endParaRPr>
          </a:p>
        </p:txBody>
      </p:sp>
      <p:sp>
        <p:nvSpPr>
          <p:cNvPr id="4145" name="Google Shape;4145;p345"/>
          <p:cNvSpPr txBox="1"/>
          <p:nvPr/>
        </p:nvSpPr>
        <p:spPr>
          <a:xfrm>
            <a:off x="5881875" y="11160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44,000</a:t>
            </a:r>
            <a:endParaRPr sz="700">
              <a:solidFill>
                <a:schemeClr val="accent6"/>
              </a:solidFill>
            </a:endParaRPr>
          </a:p>
        </p:txBody>
      </p:sp>
      <p:sp>
        <p:nvSpPr>
          <p:cNvPr id="4146" name="Google Shape;4146;p345"/>
          <p:cNvSpPr txBox="1"/>
          <p:nvPr/>
        </p:nvSpPr>
        <p:spPr>
          <a:xfrm>
            <a:off x="5881875" y="8874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48,000</a:t>
            </a:r>
            <a:endParaRPr sz="700">
              <a:solidFill>
                <a:schemeClr val="accent6"/>
              </a:solidFill>
            </a:endParaRPr>
          </a:p>
        </p:txBody>
      </p:sp>
      <p:sp>
        <p:nvSpPr>
          <p:cNvPr id="4147" name="Google Shape;4147;p345"/>
          <p:cNvSpPr txBox="1"/>
          <p:nvPr/>
        </p:nvSpPr>
        <p:spPr>
          <a:xfrm>
            <a:off x="5881875" y="6588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52,000</a:t>
            </a:r>
            <a:endParaRPr sz="700">
              <a:solidFill>
                <a:schemeClr val="accent6"/>
              </a:solidFill>
            </a:endParaRPr>
          </a:p>
        </p:txBody>
      </p:sp>
      <p:sp>
        <p:nvSpPr>
          <p:cNvPr id="4148" name="Google Shape;4148;p345"/>
          <p:cNvSpPr txBox="1"/>
          <p:nvPr/>
        </p:nvSpPr>
        <p:spPr>
          <a:xfrm>
            <a:off x="279825" y="167405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a:t>
            </a:r>
            <a:endParaRPr sz="700">
              <a:solidFill>
                <a:schemeClr val="accent6"/>
              </a:solidFill>
            </a:endParaRPr>
          </a:p>
        </p:txBody>
      </p:sp>
      <p:sp>
        <p:nvSpPr>
          <p:cNvPr id="4149" name="Google Shape;4149;p345"/>
          <p:cNvSpPr txBox="1"/>
          <p:nvPr/>
        </p:nvSpPr>
        <p:spPr>
          <a:xfrm>
            <a:off x="279825" y="1507812"/>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8,000</a:t>
            </a:r>
            <a:endParaRPr sz="700">
              <a:solidFill>
                <a:schemeClr val="accent6"/>
              </a:solidFill>
            </a:endParaRPr>
          </a:p>
        </p:txBody>
      </p:sp>
      <p:sp>
        <p:nvSpPr>
          <p:cNvPr id="4150" name="Google Shape;4150;p345"/>
          <p:cNvSpPr txBox="1"/>
          <p:nvPr/>
        </p:nvSpPr>
        <p:spPr>
          <a:xfrm>
            <a:off x="279825" y="1327670"/>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12,000</a:t>
            </a:r>
            <a:endParaRPr sz="700">
              <a:solidFill>
                <a:schemeClr val="accent6"/>
              </a:solidFill>
            </a:endParaRPr>
          </a:p>
        </p:txBody>
      </p:sp>
      <p:sp>
        <p:nvSpPr>
          <p:cNvPr id="4151" name="Google Shape;4151;p345"/>
          <p:cNvSpPr txBox="1"/>
          <p:nvPr/>
        </p:nvSpPr>
        <p:spPr>
          <a:xfrm>
            <a:off x="279825" y="114065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16,000</a:t>
            </a:r>
            <a:endParaRPr sz="700">
              <a:solidFill>
                <a:schemeClr val="accent6"/>
              </a:solidFill>
            </a:endParaRPr>
          </a:p>
        </p:txBody>
      </p:sp>
      <p:sp>
        <p:nvSpPr>
          <p:cNvPr id="4152" name="Google Shape;4152;p345"/>
          <p:cNvSpPr txBox="1"/>
          <p:nvPr/>
        </p:nvSpPr>
        <p:spPr>
          <a:xfrm>
            <a:off x="279813" y="201035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0</a:t>
            </a:r>
            <a:endParaRPr sz="700">
              <a:solidFill>
                <a:schemeClr val="accent6"/>
              </a:solidFill>
            </a:endParaRPr>
          </a:p>
        </p:txBody>
      </p:sp>
      <p:sp>
        <p:nvSpPr>
          <p:cNvPr id="4153" name="Google Shape;4153;p345"/>
          <p:cNvSpPr txBox="1"/>
          <p:nvPr/>
        </p:nvSpPr>
        <p:spPr>
          <a:xfrm>
            <a:off x="279825" y="1841695"/>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2,000</a:t>
            </a:r>
            <a:endParaRPr sz="700">
              <a:solidFill>
                <a:schemeClr val="accent6"/>
              </a:solidFill>
            </a:endParaRPr>
          </a:p>
        </p:txBody>
      </p:sp>
      <p:sp>
        <p:nvSpPr>
          <p:cNvPr id="4154" name="Google Shape;4154;p345"/>
          <p:cNvSpPr txBox="1"/>
          <p:nvPr/>
        </p:nvSpPr>
        <p:spPr>
          <a:xfrm>
            <a:off x="418275" y="2495175"/>
            <a:ext cx="10215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A page table</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p:txBody>
      </p:sp>
      <p:graphicFrame>
        <p:nvGraphicFramePr>
          <p:cNvPr id="4155" name="Google Shape;4155;p345"/>
          <p:cNvGraphicFramePr/>
          <p:nvPr/>
        </p:nvGraphicFramePr>
        <p:xfrm>
          <a:off x="336800" y="2858425"/>
          <a:ext cx="3000000" cy="3000000"/>
        </p:xfrm>
        <a:graphic>
          <a:graphicData uri="http://schemas.openxmlformats.org/drawingml/2006/table">
            <a:tbl>
              <a:tblPr>
                <a:noFill/>
                <a:tableStyleId>{6CB977DC-FBA6-4812-B43B-BB211B032B7F}</a:tableStyleId>
              </a:tblPr>
              <a:tblGrid>
                <a:gridCol w="568400"/>
                <a:gridCol w="568400"/>
              </a:tblGrid>
              <a:tr h="175525">
                <a:tc>
                  <a:txBody>
                    <a:bodyPr/>
                    <a:lstStyle/>
                    <a:p>
                      <a:pPr indent="0" lvl="0" marL="0" rtl="0" algn="l">
                        <a:spcBef>
                          <a:spcPts val="0"/>
                        </a:spcBef>
                        <a:spcAft>
                          <a:spcPts val="0"/>
                        </a:spcAft>
                        <a:buNone/>
                      </a:pPr>
                      <a:r>
                        <a:rPr b="1" lang="en" sz="800">
                          <a:solidFill>
                            <a:schemeClr val="accent2"/>
                          </a:solidFill>
                        </a:rPr>
                        <a:t>VMA</a:t>
                      </a:r>
                      <a:endParaRPr b="1" sz="800">
                        <a:solidFill>
                          <a:schemeClr val="accent2"/>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 sz="800">
                          <a:solidFill>
                            <a:schemeClr val="accent2"/>
                          </a:solidFill>
                        </a:rPr>
                        <a:t>PA</a:t>
                      </a:r>
                      <a:endParaRPr b="1" sz="800">
                        <a:solidFill>
                          <a:schemeClr val="accent2"/>
                        </a:solidFill>
                      </a:endParaRPr>
                    </a:p>
                  </a:txBody>
                  <a:tcPr marT="91425" marB="91425" marR="91425" marL="91425">
                    <a:solidFill>
                      <a:srgbClr val="666666"/>
                    </a:solidFill>
                  </a:tcPr>
                </a:tc>
              </a:tr>
              <a:tr h="198600">
                <a:tc>
                  <a:txBody>
                    <a:bodyPr/>
                    <a:lstStyle/>
                    <a:p>
                      <a:pPr indent="0" lvl="0" marL="0" rtl="0" algn="l">
                        <a:spcBef>
                          <a:spcPts val="0"/>
                        </a:spcBef>
                        <a:spcAft>
                          <a:spcPts val="0"/>
                        </a:spcAft>
                        <a:buNone/>
                      </a:pPr>
                      <a:r>
                        <a:rPr b="1" lang="en" sz="800">
                          <a:solidFill>
                            <a:schemeClr val="accent2"/>
                          </a:solidFill>
                        </a:rPr>
                        <a:t>4000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28,000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8000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40,000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12,000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44,000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16,000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48,000</a:t>
                      </a:r>
                      <a:endParaRPr b="1" sz="800">
                        <a:solidFill>
                          <a:schemeClr val="accent2"/>
                        </a:solidFill>
                      </a:endParaRPr>
                    </a:p>
                  </a:txBody>
                  <a:tcPr marT="91425" marB="91425" marR="91425" marL="91425"/>
                </a:tc>
              </a:tr>
            </a:tbl>
          </a:graphicData>
        </a:graphic>
      </p:graphicFrame>
      <p:sp>
        <p:nvSpPr>
          <p:cNvPr id="4156" name="Google Shape;4156;p345"/>
          <p:cNvSpPr txBox="1"/>
          <p:nvPr/>
        </p:nvSpPr>
        <p:spPr>
          <a:xfrm>
            <a:off x="74100" y="4729850"/>
            <a:ext cx="83508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lt2"/>
                </a:solidFill>
              </a:rPr>
              <a:t>A makes a change to an address in Page P1, P1 needs to be copied for B</a:t>
            </a:r>
            <a:endParaRPr i="1" sz="1000">
              <a:solidFill>
                <a:schemeClr val="lt2"/>
              </a:solidFill>
            </a:endParaRPr>
          </a:p>
        </p:txBody>
      </p:sp>
      <p:sp>
        <p:nvSpPr>
          <p:cNvPr id="4157" name="Google Shape;4157;p345"/>
          <p:cNvSpPr txBox="1"/>
          <p:nvPr/>
        </p:nvSpPr>
        <p:spPr>
          <a:xfrm>
            <a:off x="2161463" y="2505775"/>
            <a:ext cx="10215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B page table</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p:txBody>
      </p:sp>
      <p:graphicFrame>
        <p:nvGraphicFramePr>
          <p:cNvPr id="4158" name="Google Shape;4158;p345"/>
          <p:cNvGraphicFramePr/>
          <p:nvPr/>
        </p:nvGraphicFramePr>
        <p:xfrm>
          <a:off x="2079988" y="2869025"/>
          <a:ext cx="3000000" cy="3000000"/>
        </p:xfrm>
        <a:graphic>
          <a:graphicData uri="http://schemas.openxmlformats.org/drawingml/2006/table">
            <a:tbl>
              <a:tblPr>
                <a:noFill/>
                <a:tableStyleId>{6CB977DC-FBA6-4812-B43B-BB211B032B7F}</a:tableStyleId>
              </a:tblPr>
              <a:tblGrid>
                <a:gridCol w="568400"/>
                <a:gridCol w="568400"/>
              </a:tblGrid>
              <a:tr h="175525">
                <a:tc>
                  <a:txBody>
                    <a:bodyPr/>
                    <a:lstStyle/>
                    <a:p>
                      <a:pPr indent="0" lvl="0" marL="0" rtl="0" algn="l">
                        <a:spcBef>
                          <a:spcPts val="0"/>
                        </a:spcBef>
                        <a:spcAft>
                          <a:spcPts val="0"/>
                        </a:spcAft>
                        <a:buNone/>
                      </a:pPr>
                      <a:r>
                        <a:rPr b="1" lang="en" sz="800">
                          <a:solidFill>
                            <a:schemeClr val="accent2"/>
                          </a:solidFill>
                        </a:rPr>
                        <a:t>VMA</a:t>
                      </a:r>
                      <a:endParaRPr b="1" sz="800">
                        <a:solidFill>
                          <a:schemeClr val="accent2"/>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 sz="800">
                          <a:solidFill>
                            <a:schemeClr val="accent2"/>
                          </a:solidFill>
                        </a:rPr>
                        <a:t>PA</a:t>
                      </a:r>
                      <a:endParaRPr b="1" sz="800">
                        <a:solidFill>
                          <a:schemeClr val="accent2"/>
                        </a:solidFill>
                      </a:endParaRPr>
                    </a:p>
                  </a:txBody>
                  <a:tcPr marT="91425" marB="91425" marR="91425" marL="91425">
                    <a:solidFill>
                      <a:srgbClr val="666666"/>
                    </a:solidFill>
                  </a:tcPr>
                </a:tc>
              </a:tr>
              <a:tr h="198600">
                <a:tc>
                  <a:txBody>
                    <a:bodyPr/>
                    <a:lstStyle/>
                    <a:p>
                      <a:pPr indent="0" lvl="0" marL="0" rtl="0" algn="l">
                        <a:spcBef>
                          <a:spcPts val="0"/>
                        </a:spcBef>
                        <a:spcAft>
                          <a:spcPts val="0"/>
                        </a:spcAft>
                        <a:buNone/>
                      </a:pPr>
                      <a:r>
                        <a:rPr b="1" lang="en" sz="800">
                          <a:solidFill>
                            <a:schemeClr val="accent2"/>
                          </a:solidFill>
                        </a:rPr>
                        <a:t>4000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28,000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8000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40,000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12,000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44,000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16,000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48,000</a:t>
                      </a:r>
                      <a:endParaRPr b="1" sz="800">
                        <a:solidFill>
                          <a:schemeClr val="accent2"/>
                        </a:solidFill>
                      </a:endParaRPr>
                    </a:p>
                  </a:txBody>
                  <a:tcPr marT="91425" marB="91425" marR="91425" marL="91425"/>
                </a:tc>
              </a:tr>
            </a:tbl>
          </a:graphicData>
        </a:graphic>
      </p:graphicFrame>
      <p:sp>
        <p:nvSpPr>
          <p:cNvPr id="4159" name="Google Shape;4159;p345"/>
          <p:cNvSpPr/>
          <p:nvPr/>
        </p:nvSpPr>
        <p:spPr>
          <a:xfrm>
            <a:off x="2406288" y="1244463"/>
            <a:ext cx="936900" cy="945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4160" name="Google Shape;4160;p345"/>
          <p:cNvSpPr/>
          <p:nvPr/>
        </p:nvSpPr>
        <p:spPr>
          <a:xfrm>
            <a:off x="2444188" y="1283041"/>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P4</a:t>
            </a:r>
            <a:endParaRPr sz="1000">
              <a:solidFill>
                <a:srgbClr val="FFFFFF"/>
              </a:solidFill>
            </a:endParaRPr>
          </a:p>
        </p:txBody>
      </p:sp>
      <p:sp>
        <p:nvSpPr>
          <p:cNvPr id="4161" name="Google Shape;4161;p345"/>
          <p:cNvSpPr/>
          <p:nvPr/>
        </p:nvSpPr>
        <p:spPr>
          <a:xfrm>
            <a:off x="2444188" y="1452291"/>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P3</a:t>
            </a:r>
            <a:endParaRPr sz="1000">
              <a:solidFill>
                <a:srgbClr val="FFFFFF"/>
              </a:solidFill>
            </a:endParaRPr>
          </a:p>
        </p:txBody>
      </p:sp>
      <p:sp>
        <p:nvSpPr>
          <p:cNvPr id="4162" name="Google Shape;4162;p345"/>
          <p:cNvSpPr/>
          <p:nvPr/>
        </p:nvSpPr>
        <p:spPr>
          <a:xfrm>
            <a:off x="2444288" y="1620910"/>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P2</a:t>
            </a:r>
            <a:endParaRPr sz="1000">
              <a:solidFill>
                <a:srgbClr val="FFFFFF"/>
              </a:solidFill>
            </a:endParaRPr>
          </a:p>
        </p:txBody>
      </p:sp>
      <p:sp>
        <p:nvSpPr>
          <p:cNvPr id="4163" name="Google Shape;4163;p345"/>
          <p:cNvSpPr/>
          <p:nvPr/>
        </p:nvSpPr>
        <p:spPr>
          <a:xfrm>
            <a:off x="2444138" y="1792803"/>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P1</a:t>
            </a:r>
            <a:endParaRPr sz="1000">
              <a:solidFill>
                <a:srgbClr val="FFFFFF"/>
              </a:solidFill>
            </a:endParaRPr>
          </a:p>
        </p:txBody>
      </p:sp>
      <p:sp>
        <p:nvSpPr>
          <p:cNvPr id="4164" name="Google Shape;4164;p345"/>
          <p:cNvSpPr txBox="1"/>
          <p:nvPr>
            <p:ph idx="1" type="body"/>
          </p:nvPr>
        </p:nvSpPr>
        <p:spPr>
          <a:xfrm>
            <a:off x="2573975" y="781263"/>
            <a:ext cx="642900" cy="436500"/>
          </a:xfrm>
          <a:prstGeom prst="rect">
            <a:avLst/>
          </a:prstGeom>
          <a:noFill/>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B</a:t>
            </a:r>
            <a:endParaRPr/>
          </a:p>
        </p:txBody>
      </p:sp>
      <p:sp>
        <p:nvSpPr>
          <p:cNvPr id="4165" name="Google Shape;4165;p345"/>
          <p:cNvSpPr txBox="1"/>
          <p:nvPr/>
        </p:nvSpPr>
        <p:spPr>
          <a:xfrm>
            <a:off x="2001263" y="167010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a:t>
            </a:r>
            <a:endParaRPr sz="700">
              <a:solidFill>
                <a:schemeClr val="accent6"/>
              </a:solidFill>
            </a:endParaRPr>
          </a:p>
        </p:txBody>
      </p:sp>
      <p:sp>
        <p:nvSpPr>
          <p:cNvPr id="4166" name="Google Shape;4166;p345"/>
          <p:cNvSpPr txBox="1"/>
          <p:nvPr/>
        </p:nvSpPr>
        <p:spPr>
          <a:xfrm>
            <a:off x="2001263" y="1503862"/>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8,000</a:t>
            </a:r>
            <a:endParaRPr sz="700">
              <a:solidFill>
                <a:schemeClr val="accent6"/>
              </a:solidFill>
            </a:endParaRPr>
          </a:p>
        </p:txBody>
      </p:sp>
      <p:sp>
        <p:nvSpPr>
          <p:cNvPr id="4167" name="Google Shape;4167;p345"/>
          <p:cNvSpPr txBox="1"/>
          <p:nvPr/>
        </p:nvSpPr>
        <p:spPr>
          <a:xfrm>
            <a:off x="2001263" y="1323720"/>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12,000</a:t>
            </a:r>
            <a:endParaRPr sz="700">
              <a:solidFill>
                <a:schemeClr val="accent6"/>
              </a:solidFill>
            </a:endParaRPr>
          </a:p>
        </p:txBody>
      </p:sp>
      <p:sp>
        <p:nvSpPr>
          <p:cNvPr id="4168" name="Google Shape;4168;p345"/>
          <p:cNvSpPr txBox="1"/>
          <p:nvPr/>
        </p:nvSpPr>
        <p:spPr>
          <a:xfrm>
            <a:off x="2001263" y="113670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16,000</a:t>
            </a:r>
            <a:endParaRPr sz="700">
              <a:solidFill>
                <a:schemeClr val="accent6"/>
              </a:solidFill>
            </a:endParaRPr>
          </a:p>
        </p:txBody>
      </p:sp>
      <p:sp>
        <p:nvSpPr>
          <p:cNvPr id="4169" name="Google Shape;4169;p345"/>
          <p:cNvSpPr txBox="1"/>
          <p:nvPr/>
        </p:nvSpPr>
        <p:spPr>
          <a:xfrm>
            <a:off x="2001250" y="200640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0</a:t>
            </a:r>
            <a:endParaRPr sz="700">
              <a:solidFill>
                <a:schemeClr val="accent6"/>
              </a:solidFill>
            </a:endParaRPr>
          </a:p>
        </p:txBody>
      </p:sp>
      <p:sp>
        <p:nvSpPr>
          <p:cNvPr id="4170" name="Google Shape;4170;p345"/>
          <p:cNvSpPr txBox="1"/>
          <p:nvPr/>
        </p:nvSpPr>
        <p:spPr>
          <a:xfrm>
            <a:off x="2001263" y="1837745"/>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2,000</a:t>
            </a:r>
            <a:endParaRPr sz="700">
              <a:solidFill>
                <a:schemeClr val="accent6"/>
              </a:solidFill>
            </a:endParaRPr>
          </a:p>
        </p:txBody>
      </p:sp>
      <p:cxnSp>
        <p:nvCxnSpPr>
          <p:cNvPr id="4171" name="Google Shape;4171;p345"/>
          <p:cNvCxnSpPr/>
          <p:nvPr/>
        </p:nvCxnSpPr>
        <p:spPr>
          <a:xfrm rot="10800000">
            <a:off x="1439900" y="1903625"/>
            <a:ext cx="366900" cy="249300"/>
          </a:xfrm>
          <a:prstGeom prst="straightConnector1">
            <a:avLst/>
          </a:prstGeom>
          <a:noFill/>
          <a:ln cap="flat" cmpd="sng" w="9525">
            <a:solidFill>
              <a:schemeClr val="accent4"/>
            </a:solidFill>
            <a:prstDash val="solid"/>
            <a:round/>
            <a:headEnd len="med" w="med" type="none"/>
            <a:tailEnd len="med" w="med" type="triangle"/>
          </a:ln>
        </p:spPr>
      </p:cxnSp>
      <p:sp>
        <p:nvSpPr>
          <p:cNvPr id="4172" name="Google Shape;4172;p345"/>
          <p:cNvSpPr txBox="1"/>
          <p:nvPr/>
        </p:nvSpPr>
        <p:spPr>
          <a:xfrm>
            <a:off x="1583700" y="2228850"/>
            <a:ext cx="754500" cy="2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4"/>
                </a:solidFill>
              </a:rPr>
              <a:t>change</a:t>
            </a:r>
            <a:endParaRPr sz="1200">
              <a:solidFill>
                <a:schemeClr val="accent4"/>
              </a:solidFill>
            </a:endParaRPr>
          </a:p>
        </p:txBody>
      </p:sp>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6" name="Shape 4176"/>
        <p:cNvGrpSpPr/>
        <p:nvPr/>
      </p:nvGrpSpPr>
      <p:grpSpPr>
        <a:xfrm>
          <a:off x="0" y="0"/>
          <a:ext cx="0" cy="0"/>
          <a:chOff x="0" y="0"/>
          <a:chExt cx="0" cy="0"/>
        </a:xfrm>
      </p:grpSpPr>
      <p:sp>
        <p:nvSpPr>
          <p:cNvPr id="4177" name="Google Shape;4177;p346"/>
          <p:cNvSpPr txBox="1"/>
          <p:nvPr>
            <p:ph type="title"/>
          </p:nvPr>
        </p:nvSpPr>
        <p:spPr>
          <a:xfrm>
            <a:off x="190575" y="181850"/>
            <a:ext cx="3073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Copy on Write</a:t>
            </a:r>
            <a:endParaRPr/>
          </a:p>
        </p:txBody>
      </p:sp>
      <p:sp>
        <p:nvSpPr>
          <p:cNvPr id="4178" name="Google Shape;4178;p346"/>
          <p:cNvSpPr/>
          <p:nvPr/>
        </p:nvSpPr>
        <p:spPr>
          <a:xfrm>
            <a:off x="684850" y="1248413"/>
            <a:ext cx="936900" cy="945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4179" name="Google Shape;4179;p346"/>
          <p:cNvSpPr/>
          <p:nvPr/>
        </p:nvSpPr>
        <p:spPr>
          <a:xfrm>
            <a:off x="722750" y="1286991"/>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P4</a:t>
            </a:r>
            <a:endParaRPr sz="1000">
              <a:solidFill>
                <a:srgbClr val="FFFFFF"/>
              </a:solidFill>
            </a:endParaRPr>
          </a:p>
        </p:txBody>
      </p:sp>
      <p:sp>
        <p:nvSpPr>
          <p:cNvPr id="4180" name="Google Shape;4180;p346"/>
          <p:cNvSpPr/>
          <p:nvPr/>
        </p:nvSpPr>
        <p:spPr>
          <a:xfrm>
            <a:off x="722750" y="1456241"/>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P3</a:t>
            </a:r>
            <a:endParaRPr sz="1000">
              <a:solidFill>
                <a:srgbClr val="FFFFFF"/>
              </a:solidFill>
            </a:endParaRPr>
          </a:p>
        </p:txBody>
      </p:sp>
      <p:sp>
        <p:nvSpPr>
          <p:cNvPr id="4181" name="Google Shape;4181;p346"/>
          <p:cNvSpPr/>
          <p:nvPr/>
        </p:nvSpPr>
        <p:spPr>
          <a:xfrm>
            <a:off x="722850" y="1624860"/>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P2</a:t>
            </a:r>
            <a:endParaRPr sz="1000">
              <a:solidFill>
                <a:srgbClr val="FFFFFF"/>
              </a:solidFill>
            </a:endParaRPr>
          </a:p>
        </p:txBody>
      </p:sp>
      <p:sp>
        <p:nvSpPr>
          <p:cNvPr id="4182" name="Google Shape;4182;p346"/>
          <p:cNvSpPr/>
          <p:nvPr/>
        </p:nvSpPr>
        <p:spPr>
          <a:xfrm>
            <a:off x="722700" y="1796753"/>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P1*</a:t>
            </a:r>
            <a:endParaRPr sz="1000">
              <a:solidFill>
                <a:srgbClr val="FFFFFF"/>
              </a:solidFill>
            </a:endParaRPr>
          </a:p>
        </p:txBody>
      </p:sp>
      <p:sp>
        <p:nvSpPr>
          <p:cNvPr id="4183" name="Google Shape;4183;p346"/>
          <p:cNvSpPr/>
          <p:nvPr/>
        </p:nvSpPr>
        <p:spPr>
          <a:xfrm>
            <a:off x="6283550" y="864875"/>
            <a:ext cx="2335200" cy="3235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84" name="Google Shape;4184;p346"/>
          <p:cNvSpPr/>
          <p:nvPr/>
        </p:nvSpPr>
        <p:spPr>
          <a:xfrm>
            <a:off x="6378397" y="988972"/>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A.P4</a:t>
            </a:r>
            <a:endParaRPr>
              <a:solidFill>
                <a:srgbClr val="FFFFFF"/>
              </a:solidFill>
            </a:endParaRPr>
          </a:p>
        </p:txBody>
      </p:sp>
      <p:sp>
        <p:nvSpPr>
          <p:cNvPr id="4185" name="Google Shape;4185;p346"/>
          <p:cNvSpPr/>
          <p:nvPr/>
        </p:nvSpPr>
        <p:spPr>
          <a:xfrm>
            <a:off x="6378397" y="1222171"/>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A.P3</a:t>
            </a:r>
            <a:endParaRPr>
              <a:solidFill>
                <a:srgbClr val="FFFFFF"/>
              </a:solidFill>
            </a:endParaRPr>
          </a:p>
        </p:txBody>
      </p:sp>
      <p:sp>
        <p:nvSpPr>
          <p:cNvPr id="4186" name="Google Shape;4186;p346"/>
          <p:cNvSpPr/>
          <p:nvPr/>
        </p:nvSpPr>
        <p:spPr>
          <a:xfrm>
            <a:off x="6378397" y="1455370"/>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A.P2</a:t>
            </a:r>
            <a:endParaRPr>
              <a:solidFill>
                <a:srgbClr val="FFFFFF"/>
              </a:solidFill>
            </a:endParaRPr>
          </a:p>
        </p:txBody>
      </p:sp>
      <p:sp>
        <p:nvSpPr>
          <p:cNvPr id="4187" name="Google Shape;4187;p346"/>
          <p:cNvSpPr/>
          <p:nvPr/>
        </p:nvSpPr>
        <p:spPr>
          <a:xfrm>
            <a:off x="6378497" y="1688568"/>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88" name="Google Shape;4188;p346"/>
          <p:cNvSpPr/>
          <p:nvPr/>
        </p:nvSpPr>
        <p:spPr>
          <a:xfrm>
            <a:off x="6378497" y="1921767"/>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89" name="Google Shape;4189;p346"/>
          <p:cNvSpPr/>
          <p:nvPr/>
        </p:nvSpPr>
        <p:spPr>
          <a:xfrm>
            <a:off x="6378397" y="2388164"/>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90" name="Google Shape;4190;p346"/>
          <p:cNvSpPr/>
          <p:nvPr/>
        </p:nvSpPr>
        <p:spPr>
          <a:xfrm>
            <a:off x="6378397" y="2621363"/>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91" name="Google Shape;4191;p346"/>
          <p:cNvSpPr/>
          <p:nvPr/>
        </p:nvSpPr>
        <p:spPr>
          <a:xfrm>
            <a:off x="6378397" y="2854561"/>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92" name="Google Shape;4192;p346"/>
          <p:cNvSpPr/>
          <p:nvPr/>
        </p:nvSpPr>
        <p:spPr>
          <a:xfrm>
            <a:off x="6378384" y="3320960"/>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93" name="Google Shape;4193;p346"/>
          <p:cNvSpPr/>
          <p:nvPr/>
        </p:nvSpPr>
        <p:spPr>
          <a:xfrm>
            <a:off x="6378384" y="3554159"/>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94" name="Google Shape;4194;p346"/>
          <p:cNvSpPr/>
          <p:nvPr/>
        </p:nvSpPr>
        <p:spPr>
          <a:xfrm>
            <a:off x="6378497" y="2154971"/>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A.P1</a:t>
            </a:r>
            <a:endParaRPr>
              <a:solidFill>
                <a:srgbClr val="FFFFFF"/>
              </a:solidFill>
            </a:endParaRPr>
          </a:p>
        </p:txBody>
      </p:sp>
      <p:sp>
        <p:nvSpPr>
          <p:cNvPr id="4195" name="Google Shape;4195;p346"/>
          <p:cNvSpPr/>
          <p:nvPr/>
        </p:nvSpPr>
        <p:spPr>
          <a:xfrm>
            <a:off x="6378497" y="3087754"/>
            <a:ext cx="2145300" cy="2010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B.P1</a:t>
            </a:r>
            <a:endParaRPr>
              <a:solidFill>
                <a:srgbClr val="FFFFFF"/>
              </a:solidFill>
            </a:endParaRPr>
          </a:p>
        </p:txBody>
      </p:sp>
      <p:sp>
        <p:nvSpPr>
          <p:cNvPr id="4196" name="Google Shape;4196;p346"/>
          <p:cNvSpPr txBox="1"/>
          <p:nvPr>
            <p:ph idx="1" type="body"/>
          </p:nvPr>
        </p:nvSpPr>
        <p:spPr>
          <a:xfrm>
            <a:off x="920650" y="839275"/>
            <a:ext cx="701100" cy="60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a:t>
            </a:r>
            <a:endParaRPr/>
          </a:p>
        </p:txBody>
      </p:sp>
      <p:sp>
        <p:nvSpPr>
          <p:cNvPr id="4197" name="Google Shape;4197;p346"/>
          <p:cNvSpPr txBox="1"/>
          <p:nvPr/>
        </p:nvSpPr>
        <p:spPr>
          <a:xfrm>
            <a:off x="5976942" y="3889350"/>
            <a:ext cx="3066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a:t>
            </a:r>
            <a:endParaRPr sz="900">
              <a:solidFill>
                <a:schemeClr val="accent6"/>
              </a:solidFill>
            </a:endParaRPr>
          </a:p>
        </p:txBody>
      </p:sp>
      <p:sp>
        <p:nvSpPr>
          <p:cNvPr id="4198" name="Google Shape;4198;p346"/>
          <p:cNvSpPr txBox="1"/>
          <p:nvPr/>
        </p:nvSpPr>
        <p:spPr>
          <a:xfrm>
            <a:off x="5881875" y="34505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a:t>
            </a:r>
            <a:endParaRPr sz="700">
              <a:solidFill>
                <a:schemeClr val="accent6"/>
              </a:solidFill>
            </a:endParaRPr>
          </a:p>
        </p:txBody>
      </p:sp>
      <p:sp>
        <p:nvSpPr>
          <p:cNvPr id="4199" name="Google Shape;4199;p346"/>
          <p:cNvSpPr txBox="1"/>
          <p:nvPr/>
        </p:nvSpPr>
        <p:spPr>
          <a:xfrm>
            <a:off x="5881875" y="32219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8,000</a:t>
            </a:r>
            <a:endParaRPr sz="700">
              <a:solidFill>
                <a:schemeClr val="accent6"/>
              </a:solidFill>
            </a:endParaRPr>
          </a:p>
        </p:txBody>
      </p:sp>
      <p:sp>
        <p:nvSpPr>
          <p:cNvPr id="4200" name="Google Shape;4200;p346"/>
          <p:cNvSpPr txBox="1"/>
          <p:nvPr/>
        </p:nvSpPr>
        <p:spPr>
          <a:xfrm>
            <a:off x="5881875" y="29933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12,000</a:t>
            </a:r>
            <a:endParaRPr sz="700">
              <a:solidFill>
                <a:schemeClr val="accent6"/>
              </a:solidFill>
            </a:endParaRPr>
          </a:p>
        </p:txBody>
      </p:sp>
      <p:sp>
        <p:nvSpPr>
          <p:cNvPr id="4201" name="Google Shape;4201;p346"/>
          <p:cNvSpPr txBox="1"/>
          <p:nvPr/>
        </p:nvSpPr>
        <p:spPr>
          <a:xfrm>
            <a:off x="5881875" y="27647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16,000</a:t>
            </a:r>
            <a:endParaRPr sz="700">
              <a:solidFill>
                <a:schemeClr val="accent6"/>
              </a:solidFill>
            </a:endParaRPr>
          </a:p>
        </p:txBody>
      </p:sp>
      <p:sp>
        <p:nvSpPr>
          <p:cNvPr id="4202" name="Google Shape;4202;p346"/>
          <p:cNvSpPr txBox="1"/>
          <p:nvPr/>
        </p:nvSpPr>
        <p:spPr>
          <a:xfrm>
            <a:off x="5881875" y="25361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20,000</a:t>
            </a:r>
            <a:endParaRPr sz="700">
              <a:solidFill>
                <a:schemeClr val="accent6"/>
              </a:solidFill>
            </a:endParaRPr>
          </a:p>
        </p:txBody>
      </p:sp>
      <p:sp>
        <p:nvSpPr>
          <p:cNvPr id="4203" name="Google Shape;4203;p346"/>
          <p:cNvSpPr txBox="1"/>
          <p:nvPr/>
        </p:nvSpPr>
        <p:spPr>
          <a:xfrm>
            <a:off x="5881875" y="23075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24,000</a:t>
            </a:r>
            <a:endParaRPr sz="700">
              <a:solidFill>
                <a:schemeClr val="accent6"/>
              </a:solidFill>
            </a:endParaRPr>
          </a:p>
        </p:txBody>
      </p:sp>
      <p:sp>
        <p:nvSpPr>
          <p:cNvPr id="4204" name="Google Shape;4204;p346"/>
          <p:cNvSpPr txBox="1"/>
          <p:nvPr/>
        </p:nvSpPr>
        <p:spPr>
          <a:xfrm>
            <a:off x="5881875" y="20789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28,000</a:t>
            </a:r>
            <a:endParaRPr sz="700">
              <a:solidFill>
                <a:schemeClr val="accent6"/>
              </a:solidFill>
            </a:endParaRPr>
          </a:p>
        </p:txBody>
      </p:sp>
      <p:sp>
        <p:nvSpPr>
          <p:cNvPr id="4205" name="Google Shape;4205;p346"/>
          <p:cNvSpPr txBox="1"/>
          <p:nvPr/>
        </p:nvSpPr>
        <p:spPr>
          <a:xfrm>
            <a:off x="5881875" y="18503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32,000</a:t>
            </a:r>
            <a:endParaRPr sz="700">
              <a:solidFill>
                <a:schemeClr val="accent6"/>
              </a:solidFill>
            </a:endParaRPr>
          </a:p>
        </p:txBody>
      </p:sp>
      <p:sp>
        <p:nvSpPr>
          <p:cNvPr id="4206" name="Google Shape;4206;p346"/>
          <p:cNvSpPr txBox="1"/>
          <p:nvPr/>
        </p:nvSpPr>
        <p:spPr>
          <a:xfrm>
            <a:off x="5881875" y="16217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36,000</a:t>
            </a:r>
            <a:endParaRPr sz="700">
              <a:solidFill>
                <a:schemeClr val="accent6"/>
              </a:solidFill>
            </a:endParaRPr>
          </a:p>
        </p:txBody>
      </p:sp>
      <p:sp>
        <p:nvSpPr>
          <p:cNvPr id="4207" name="Google Shape;4207;p346"/>
          <p:cNvSpPr txBox="1"/>
          <p:nvPr/>
        </p:nvSpPr>
        <p:spPr>
          <a:xfrm>
            <a:off x="5881875" y="13446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40,000</a:t>
            </a:r>
            <a:endParaRPr sz="700">
              <a:solidFill>
                <a:schemeClr val="accent6"/>
              </a:solidFill>
            </a:endParaRPr>
          </a:p>
        </p:txBody>
      </p:sp>
      <p:sp>
        <p:nvSpPr>
          <p:cNvPr id="4208" name="Google Shape;4208;p346"/>
          <p:cNvSpPr txBox="1"/>
          <p:nvPr/>
        </p:nvSpPr>
        <p:spPr>
          <a:xfrm>
            <a:off x="5881875" y="11160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44,000</a:t>
            </a:r>
            <a:endParaRPr sz="700">
              <a:solidFill>
                <a:schemeClr val="accent6"/>
              </a:solidFill>
            </a:endParaRPr>
          </a:p>
        </p:txBody>
      </p:sp>
      <p:sp>
        <p:nvSpPr>
          <p:cNvPr id="4209" name="Google Shape;4209;p346"/>
          <p:cNvSpPr txBox="1"/>
          <p:nvPr/>
        </p:nvSpPr>
        <p:spPr>
          <a:xfrm>
            <a:off x="5881875" y="8874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48,000</a:t>
            </a:r>
            <a:endParaRPr sz="700">
              <a:solidFill>
                <a:schemeClr val="accent6"/>
              </a:solidFill>
            </a:endParaRPr>
          </a:p>
        </p:txBody>
      </p:sp>
      <p:sp>
        <p:nvSpPr>
          <p:cNvPr id="4210" name="Google Shape;4210;p346"/>
          <p:cNvSpPr txBox="1"/>
          <p:nvPr/>
        </p:nvSpPr>
        <p:spPr>
          <a:xfrm>
            <a:off x="5881875" y="6588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52,000</a:t>
            </a:r>
            <a:endParaRPr sz="700">
              <a:solidFill>
                <a:schemeClr val="accent6"/>
              </a:solidFill>
            </a:endParaRPr>
          </a:p>
        </p:txBody>
      </p:sp>
      <p:sp>
        <p:nvSpPr>
          <p:cNvPr id="4211" name="Google Shape;4211;p346"/>
          <p:cNvSpPr txBox="1"/>
          <p:nvPr/>
        </p:nvSpPr>
        <p:spPr>
          <a:xfrm>
            <a:off x="279825" y="167405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a:t>
            </a:r>
            <a:endParaRPr sz="700">
              <a:solidFill>
                <a:schemeClr val="accent6"/>
              </a:solidFill>
            </a:endParaRPr>
          </a:p>
        </p:txBody>
      </p:sp>
      <p:sp>
        <p:nvSpPr>
          <p:cNvPr id="4212" name="Google Shape;4212;p346"/>
          <p:cNvSpPr txBox="1"/>
          <p:nvPr/>
        </p:nvSpPr>
        <p:spPr>
          <a:xfrm>
            <a:off x="279825" y="1507812"/>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8,000</a:t>
            </a:r>
            <a:endParaRPr sz="700">
              <a:solidFill>
                <a:schemeClr val="accent6"/>
              </a:solidFill>
            </a:endParaRPr>
          </a:p>
        </p:txBody>
      </p:sp>
      <p:sp>
        <p:nvSpPr>
          <p:cNvPr id="4213" name="Google Shape;4213;p346"/>
          <p:cNvSpPr txBox="1"/>
          <p:nvPr/>
        </p:nvSpPr>
        <p:spPr>
          <a:xfrm>
            <a:off x="279825" y="1327670"/>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12,000</a:t>
            </a:r>
            <a:endParaRPr sz="700">
              <a:solidFill>
                <a:schemeClr val="accent6"/>
              </a:solidFill>
            </a:endParaRPr>
          </a:p>
        </p:txBody>
      </p:sp>
      <p:sp>
        <p:nvSpPr>
          <p:cNvPr id="4214" name="Google Shape;4214;p346"/>
          <p:cNvSpPr txBox="1"/>
          <p:nvPr/>
        </p:nvSpPr>
        <p:spPr>
          <a:xfrm>
            <a:off x="279825" y="114065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16,000</a:t>
            </a:r>
            <a:endParaRPr sz="700">
              <a:solidFill>
                <a:schemeClr val="accent6"/>
              </a:solidFill>
            </a:endParaRPr>
          </a:p>
        </p:txBody>
      </p:sp>
      <p:sp>
        <p:nvSpPr>
          <p:cNvPr id="4215" name="Google Shape;4215;p346"/>
          <p:cNvSpPr txBox="1"/>
          <p:nvPr/>
        </p:nvSpPr>
        <p:spPr>
          <a:xfrm>
            <a:off x="279813" y="201035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0</a:t>
            </a:r>
            <a:endParaRPr sz="700">
              <a:solidFill>
                <a:schemeClr val="accent6"/>
              </a:solidFill>
            </a:endParaRPr>
          </a:p>
        </p:txBody>
      </p:sp>
      <p:sp>
        <p:nvSpPr>
          <p:cNvPr id="4216" name="Google Shape;4216;p346"/>
          <p:cNvSpPr txBox="1"/>
          <p:nvPr/>
        </p:nvSpPr>
        <p:spPr>
          <a:xfrm>
            <a:off x="279825" y="1841695"/>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2,000</a:t>
            </a:r>
            <a:endParaRPr sz="700">
              <a:solidFill>
                <a:schemeClr val="accent6"/>
              </a:solidFill>
            </a:endParaRPr>
          </a:p>
        </p:txBody>
      </p:sp>
      <p:sp>
        <p:nvSpPr>
          <p:cNvPr id="4217" name="Google Shape;4217;p346"/>
          <p:cNvSpPr txBox="1"/>
          <p:nvPr/>
        </p:nvSpPr>
        <p:spPr>
          <a:xfrm>
            <a:off x="418275" y="2495175"/>
            <a:ext cx="10215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A page table</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p:txBody>
      </p:sp>
      <p:graphicFrame>
        <p:nvGraphicFramePr>
          <p:cNvPr id="4218" name="Google Shape;4218;p346"/>
          <p:cNvGraphicFramePr/>
          <p:nvPr/>
        </p:nvGraphicFramePr>
        <p:xfrm>
          <a:off x="336800" y="2858425"/>
          <a:ext cx="3000000" cy="3000000"/>
        </p:xfrm>
        <a:graphic>
          <a:graphicData uri="http://schemas.openxmlformats.org/drawingml/2006/table">
            <a:tbl>
              <a:tblPr>
                <a:noFill/>
                <a:tableStyleId>{6CB977DC-FBA6-4812-B43B-BB211B032B7F}</a:tableStyleId>
              </a:tblPr>
              <a:tblGrid>
                <a:gridCol w="568400"/>
                <a:gridCol w="568400"/>
              </a:tblGrid>
              <a:tr h="175525">
                <a:tc>
                  <a:txBody>
                    <a:bodyPr/>
                    <a:lstStyle/>
                    <a:p>
                      <a:pPr indent="0" lvl="0" marL="0" rtl="0" algn="l">
                        <a:spcBef>
                          <a:spcPts val="0"/>
                        </a:spcBef>
                        <a:spcAft>
                          <a:spcPts val="0"/>
                        </a:spcAft>
                        <a:buNone/>
                      </a:pPr>
                      <a:r>
                        <a:rPr b="1" lang="en" sz="800">
                          <a:solidFill>
                            <a:schemeClr val="accent2"/>
                          </a:solidFill>
                        </a:rPr>
                        <a:t>VMA</a:t>
                      </a:r>
                      <a:endParaRPr b="1" sz="800">
                        <a:solidFill>
                          <a:schemeClr val="accent2"/>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 sz="800">
                          <a:solidFill>
                            <a:schemeClr val="accent2"/>
                          </a:solidFill>
                        </a:rPr>
                        <a:t>PA</a:t>
                      </a:r>
                      <a:endParaRPr b="1" sz="800">
                        <a:solidFill>
                          <a:schemeClr val="accent2"/>
                        </a:solidFill>
                      </a:endParaRPr>
                    </a:p>
                  </a:txBody>
                  <a:tcPr marT="91425" marB="91425" marR="91425" marL="91425">
                    <a:solidFill>
                      <a:srgbClr val="666666"/>
                    </a:solidFill>
                  </a:tcPr>
                </a:tc>
              </a:tr>
              <a:tr h="198600">
                <a:tc>
                  <a:txBody>
                    <a:bodyPr/>
                    <a:lstStyle/>
                    <a:p>
                      <a:pPr indent="0" lvl="0" marL="0" rtl="0" algn="l">
                        <a:spcBef>
                          <a:spcPts val="0"/>
                        </a:spcBef>
                        <a:spcAft>
                          <a:spcPts val="0"/>
                        </a:spcAft>
                        <a:buNone/>
                      </a:pPr>
                      <a:r>
                        <a:rPr b="1" lang="en" sz="800">
                          <a:solidFill>
                            <a:schemeClr val="accent2"/>
                          </a:solidFill>
                        </a:rPr>
                        <a:t>4000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28,000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8000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40,000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12,000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44,000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16,000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48,000</a:t>
                      </a:r>
                      <a:endParaRPr b="1" sz="800">
                        <a:solidFill>
                          <a:schemeClr val="accent2"/>
                        </a:solidFill>
                      </a:endParaRPr>
                    </a:p>
                  </a:txBody>
                  <a:tcPr marT="91425" marB="91425" marR="91425" marL="91425"/>
                </a:tc>
              </a:tr>
            </a:tbl>
          </a:graphicData>
        </a:graphic>
      </p:graphicFrame>
      <p:sp>
        <p:nvSpPr>
          <p:cNvPr id="4219" name="Google Shape;4219;p346"/>
          <p:cNvSpPr txBox="1"/>
          <p:nvPr/>
        </p:nvSpPr>
        <p:spPr>
          <a:xfrm>
            <a:off x="74100" y="4729850"/>
            <a:ext cx="83508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lt2"/>
                </a:solidFill>
              </a:rPr>
              <a:t>New page is allocated for B, A.P1 is copied in it, page table is updated to point to it.</a:t>
            </a:r>
            <a:endParaRPr i="1" sz="1000">
              <a:solidFill>
                <a:schemeClr val="lt2"/>
              </a:solidFill>
            </a:endParaRPr>
          </a:p>
        </p:txBody>
      </p:sp>
      <p:sp>
        <p:nvSpPr>
          <p:cNvPr id="4220" name="Google Shape;4220;p346"/>
          <p:cNvSpPr txBox="1"/>
          <p:nvPr/>
        </p:nvSpPr>
        <p:spPr>
          <a:xfrm>
            <a:off x="2161463" y="2505775"/>
            <a:ext cx="10215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B page table</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p:txBody>
      </p:sp>
      <p:graphicFrame>
        <p:nvGraphicFramePr>
          <p:cNvPr id="4221" name="Google Shape;4221;p346"/>
          <p:cNvGraphicFramePr/>
          <p:nvPr/>
        </p:nvGraphicFramePr>
        <p:xfrm>
          <a:off x="2079988" y="2869025"/>
          <a:ext cx="3000000" cy="3000000"/>
        </p:xfrm>
        <a:graphic>
          <a:graphicData uri="http://schemas.openxmlformats.org/drawingml/2006/table">
            <a:tbl>
              <a:tblPr>
                <a:noFill/>
                <a:tableStyleId>{6CB977DC-FBA6-4812-B43B-BB211B032B7F}</a:tableStyleId>
              </a:tblPr>
              <a:tblGrid>
                <a:gridCol w="568400"/>
                <a:gridCol w="568400"/>
              </a:tblGrid>
              <a:tr h="175525">
                <a:tc>
                  <a:txBody>
                    <a:bodyPr/>
                    <a:lstStyle/>
                    <a:p>
                      <a:pPr indent="0" lvl="0" marL="0" rtl="0" algn="l">
                        <a:spcBef>
                          <a:spcPts val="0"/>
                        </a:spcBef>
                        <a:spcAft>
                          <a:spcPts val="0"/>
                        </a:spcAft>
                        <a:buNone/>
                      </a:pPr>
                      <a:r>
                        <a:rPr b="1" lang="en" sz="800">
                          <a:solidFill>
                            <a:schemeClr val="accent2"/>
                          </a:solidFill>
                        </a:rPr>
                        <a:t>VMA</a:t>
                      </a:r>
                      <a:endParaRPr b="1" sz="800">
                        <a:solidFill>
                          <a:schemeClr val="accent2"/>
                        </a:solidFill>
                      </a:endParaRPr>
                    </a:p>
                  </a:txBody>
                  <a:tcPr marT="91425" marB="91425" marR="91425" marL="91425">
                    <a:lnB cap="flat" cmpd="sng" w="9525">
                      <a:solidFill>
                        <a:schemeClr val="accent4"/>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lang="en" sz="800">
                          <a:solidFill>
                            <a:schemeClr val="accent2"/>
                          </a:solidFill>
                        </a:rPr>
                        <a:t>PA</a:t>
                      </a:r>
                      <a:endParaRPr b="1" sz="800">
                        <a:solidFill>
                          <a:schemeClr val="accent2"/>
                        </a:solidFill>
                      </a:endParaRPr>
                    </a:p>
                  </a:txBody>
                  <a:tcPr marT="91425" marB="91425" marR="91425" marL="91425">
                    <a:lnB cap="flat" cmpd="sng" w="9525">
                      <a:solidFill>
                        <a:schemeClr val="accent4"/>
                      </a:solidFill>
                      <a:prstDash val="solid"/>
                      <a:round/>
                      <a:headEnd len="sm" w="sm" type="none"/>
                      <a:tailEnd len="sm" w="sm" type="none"/>
                    </a:lnB>
                    <a:solidFill>
                      <a:srgbClr val="666666"/>
                    </a:solidFill>
                  </a:tcPr>
                </a:tc>
              </a:tr>
              <a:tr h="198600">
                <a:tc>
                  <a:txBody>
                    <a:bodyPr/>
                    <a:lstStyle/>
                    <a:p>
                      <a:pPr indent="0" lvl="0" marL="0" rtl="0" algn="l">
                        <a:spcBef>
                          <a:spcPts val="0"/>
                        </a:spcBef>
                        <a:spcAft>
                          <a:spcPts val="0"/>
                        </a:spcAft>
                        <a:buNone/>
                      </a:pPr>
                      <a:r>
                        <a:rPr b="1" lang="en" sz="800">
                          <a:solidFill>
                            <a:schemeClr val="accent2"/>
                          </a:solidFill>
                        </a:rPr>
                        <a:t>4000</a:t>
                      </a:r>
                      <a:endParaRPr b="1" sz="800">
                        <a:solidFill>
                          <a:schemeClr val="accent2"/>
                        </a:solidFill>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00FF"/>
                    </a:solidFill>
                  </a:tcPr>
                </a:tc>
                <a:tc>
                  <a:txBody>
                    <a:bodyPr/>
                    <a:lstStyle/>
                    <a:p>
                      <a:pPr indent="0" lvl="0" marL="0" rtl="0" algn="l">
                        <a:spcBef>
                          <a:spcPts val="0"/>
                        </a:spcBef>
                        <a:spcAft>
                          <a:spcPts val="0"/>
                        </a:spcAft>
                        <a:buNone/>
                      </a:pPr>
                      <a:r>
                        <a:rPr b="1" lang="en" sz="800">
                          <a:solidFill>
                            <a:schemeClr val="accent2"/>
                          </a:solidFill>
                        </a:rPr>
                        <a:t>12,000</a:t>
                      </a:r>
                      <a:endParaRPr b="1" sz="800">
                        <a:solidFill>
                          <a:schemeClr val="accent2"/>
                        </a:solidFill>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00FF"/>
                    </a:solidFill>
                  </a:tcPr>
                </a:tc>
              </a:tr>
              <a:tr h="198600">
                <a:tc>
                  <a:txBody>
                    <a:bodyPr/>
                    <a:lstStyle/>
                    <a:p>
                      <a:pPr indent="0" lvl="0" marL="0" rtl="0" algn="l">
                        <a:spcBef>
                          <a:spcPts val="0"/>
                        </a:spcBef>
                        <a:spcAft>
                          <a:spcPts val="0"/>
                        </a:spcAft>
                        <a:buNone/>
                      </a:pPr>
                      <a:r>
                        <a:rPr b="1" lang="en" sz="800">
                          <a:solidFill>
                            <a:schemeClr val="accent2"/>
                          </a:solidFill>
                        </a:rPr>
                        <a:t>8000</a:t>
                      </a:r>
                      <a:endParaRPr b="1" sz="800">
                        <a:solidFill>
                          <a:schemeClr val="accent2"/>
                        </a:solidFill>
                      </a:endParaRPr>
                    </a:p>
                  </a:txBody>
                  <a:tcPr marT="91425" marB="91425" marR="91425" marL="91425">
                    <a:lnT cap="flat" cmpd="sng" w="9525">
                      <a:solidFill>
                        <a:schemeClr val="accent4"/>
                      </a:solidFill>
                      <a:prstDash val="solid"/>
                      <a:round/>
                      <a:headEnd len="sm" w="sm" type="none"/>
                      <a:tailEnd len="sm" w="sm" type="none"/>
                    </a:lnT>
                  </a:tcPr>
                </a:tc>
                <a:tc>
                  <a:txBody>
                    <a:bodyPr/>
                    <a:lstStyle/>
                    <a:p>
                      <a:pPr indent="0" lvl="0" marL="0" rtl="0" algn="l">
                        <a:spcBef>
                          <a:spcPts val="0"/>
                        </a:spcBef>
                        <a:spcAft>
                          <a:spcPts val="0"/>
                        </a:spcAft>
                        <a:buNone/>
                      </a:pPr>
                      <a:r>
                        <a:rPr b="1" lang="en" sz="800">
                          <a:solidFill>
                            <a:schemeClr val="accent2"/>
                          </a:solidFill>
                        </a:rPr>
                        <a:t>40,000</a:t>
                      </a:r>
                      <a:endParaRPr b="1" sz="800">
                        <a:solidFill>
                          <a:schemeClr val="accent2"/>
                        </a:solidFill>
                      </a:endParaRPr>
                    </a:p>
                  </a:txBody>
                  <a:tcPr marT="91425" marB="91425" marR="91425" marL="91425">
                    <a:lnT cap="flat" cmpd="sng" w="9525">
                      <a:solidFill>
                        <a:schemeClr val="accent4"/>
                      </a:solidFill>
                      <a:prstDash val="solid"/>
                      <a:round/>
                      <a:headEnd len="sm" w="sm" type="none"/>
                      <a:tailEnd len="sm" w="sm" type="none"/>
                    </a:lnT>
                  </a:tcPr>
                </a:tc>
              </a:tr>
              <a:tr h="198600">
                <a:tc>
                  <a:txBody>
                    <a:bodyPr/>
                    <a:lstStyle/>
                    <a:p>
                      <a:pPr indent="0" lvl="0" marL="0" rtl="0" algn="l">
                        <a:spcBef>
                          <a:spcPts val="0"/>
                        </a:spcBef>
                        <a:spcAft>
                          <a:spcPts val="0"/>
                        </a:spcAft>
                        <a:buNone/>
                      </a:pPr>
                      <a:r>
                        <a:rPr b="1" lang="en" sz="800">
                          <a:solidFill>
                            <a:schemeClr val="accent2"/>
                          </a:solidFill>
                        </a:rPr>
                        <a:t>12,000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44,000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16,000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48,000</a:t>
                      </a:r>
                      <a:endParaRPr b="1" sz="800">
                        <a:solidFill>
                          <a:schemeClr val="accent2"/>
                        </a:solidFill>
                      </a:endParaRPr>
                    </a:p>
                  </a:txBody>
                  <a:tcPr marT="91425" marB="91425" marR="91425" marL="91425"/>
                </a:tc>
              </a:tr>
            </a:tbl>
          </a:graphicData>
        </a:graphic>
      </p:graphicFrame>
      <p:sp>
        <p:nvSpPr>
          <p:cNvPr id="4222" name="Google Shape;4222;p346"/>
          <p:cNvSpPr/>
          <p:nvPr/>
        </p:nvSpPr>
        <p:spPr>
          <a:xfrm>
            <a:off x="2406288" y="1244463"/>
            <a:ext cx="936900" cy="945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4223" name="Google Shape;4223;p346"/>
          <p:cNvSpPr/>
          <p:nvPr/>
        </p:nvSpPr>
        <p:spPr>
          <a:xfrm>
            <a:off x="2444188" y="1283041"/>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P4</a:t>
            </a:r>
            <a:endParaRPr sz="1000">
              <a:solidFill>
                <a:srgbClr val="FFFFFF"/>
              </a:solidFill>
            </a:endParaRPr>
          </a:p>
        </p:txBody>
      </p:sp>
      <p:sp>
        <p:nvSpPr>
          <p:cNvPr id="4224" name="Google Shape;4224;p346"/>
          <p:cNvSpPr/>
          <p:nvPr/>
        </p:nvSpPr>
        <p:spPr>
          <a:xfrm>
            <a:off x="2444188" y="1452291"/>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P3</a:t>
            </a:r>
            <a:endParaRPr sz="1000">
              <a:solidFill>
                <a:srgbClr val="FFFFFF"/>
              </a:solidFill>
            </a:endParaRPr>
          </a:p>
        </p:txBody>
      </p:sp>
      <p:sp>
        <p:nvSpPr>
          <p:cNvPr id="4225" name="Google Shape;4225;p346"/>
          <p:cNvSpPr/>
          <p:nvPr/>
        </p:nvSpPr>
        <p:spPr>
          <a:xfrm>
            <a:off x="2444288" y="1620910"/>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P2</a:t>
            </a:r>
            <a:endParaRPr sz="1000">
              <a:solidFill>
                <a:srgbClr val="FFFFFF"/>
              </a:solidFill>
            </a:endParaRPr>
          </a:p>
        </p:txBody>
      </p:sp>
      <p:sp>
        <p:nvSpPr>
          <p:cNvPr id="4226" name="Google Shape;4226;p346"/>
          <p:cNvSpPr/>
          <p:nvPr/>
        </p:nvSpPr>
        <p:spPr>
          <a:xfrm>
            <a:off x="2444138" y="1792803"/>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P1</a:t>
            </a:r>
            <a:endParaRPr sz="1000">
              <a:solidFill>
                <a:srgbClr val="FFFFFF"/>
              </a:solidFill>
            </a:endParaRPr>
          </a:p>
        </p:txBody>
      </p:sp>
      <p:sp>
        <p:nvSpPr>
          <p:cNvPr id="4227" name="Google Shape;4227;p346"/>
          <p:cNvSpPr txBox="1"/>
          <p:nvPr>
            <p:ph idx="1" type="body"/>
          </p:nvPr>
        </p:nvSpPr>
        <p:spPr>
          <a:xfrm>
            <a:off x="2573975" y="781263"/>
            <a:ext cx="642900" cy="436500"/>
          </a:xfrm>
          <a:prstGeom prst="rect">
            <a:avLst/>
          </a:prstGeom>
          <a:noFill/>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B</a:t>
            </a:r>
            <a:endParaRPr/>
          </a:p>
        </p:txBody>
      </p:sp>
      <p:sp>
        <p:nvSpPr>
          <p:cNvPr id="4228" name="Google Shape;4228;p346"/>
          <p:cNvSpPr txBox="1"/>
          <p:nvPr/>
        </p:nvSpPr>
        <p:spPr>
          <a:xfrm>
            <a:off x="2001263" y="167010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a:t>
            </a:r>
            <a:endParaRPr sz="700">
              <a:solidFill>
                <a:schemeClr val="accent6"/>
              </a:solidFill>
            </a:endParaRPr>
          </a:p>
        </p:txBody>
      </p:sp>
      <p:sp>
        <p:nvSpPr>
          <p:cNvPr id="4229" name="Google Shape;4229;p346"/>
          <p:cNvSpPr txBox="1"/>
          <p:nvPr/>
        </p:nvSpPr>
        <p:spPr>
          <a:xfrm>
            <a:off x="2001263" y="1503862"/>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8,000</a:t>
            </a:r>
            <a:endParaRPr sz="700">
              <a:solidFill>
                <a:schemeClr val="accent6"/>
              </a:solidFill>
            </a:endParaRPr>
          </a:p>
        </p:txBody>
      </p:sp>
      <p:sp>
        <p:nvSpPr>
          <p:cNvPr id="4230" name="Google Shape;4230;p346"/>
          <p:cNvSpPr txBox="1"/>
          <p:nvPr/>
        </p:nvSpPr>
        <p:spPr>
          <a:xfrm>
            <a:off x="2001263" y="1323720"/>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12,000</a:t>
            </a:r>
            <a:endParaRPr sz="700">
              <a:solidFill>
                <a:schemeClr val="accent6"/>
              </a:solidFill>
            </a:endParaRPr>
          </a:p>
        </p:txBody>
      </p:sp>
      <p:sp>
        <p:nvSpPr>
          <p:cNvPr id="4231" name="Google Shape;4231;p346"/>
          <p:cNvSpPr txBox="1"/>
          <p:nvPr/>
        </p:nvSpPr>
        <p:spPr>
          <a:xfrm>
            <a:off x="2001263" y="113670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16,000</a:t>
            </a:r>
            <a:endParaRPr sz="700">
              <a:solidFill>
                <a:schemeClr val="accent6"/>
              </a:solidFill>
            </a:endParaRPr>
          </a:p>
        </p:txBody>
      </p:sp>
      <p:sp>
        <p:nvSpPr>
          <p:cNvPr id="4232" name="Google Shape;4232;p346"/>
          <p:cNvSpPr txBox="1"/>
          <p:nvPr/>
        </p:nvSpPr>
        <p:spPr>
          <a:xfrm>
            <a:off x="2001250" y="200640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0</a:t>
            </a:r>
            <a:endParaRPr sz="700">
              <a:solidFill>
                <a:schemeClr val="accent6"/>
              </a:solidFill>
            </a:endParaRPr>
          </a:p>
        </p:txBody>
      </p:sp>
      <p:sp>
        <p:nvSpPr>
          <p:cNvPr id="4233" name="Google Shape;4233;p346"/>
          <p:cNvSpPr txBox="1"/>
          <p:nvPr/>
        </p:nvSpPr>
        <p:spPr>
          <a:xfrm>
            <a:off x="2001263" y="1837745"/>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2,000</a:t>
            </a:r>
            <a:endParaRPr sz="700">
              <a:solidFill>
                <a:schemeClr val="accent6"/>
              </a:solidFill>
            </a:endParaRPr>
          </a:p>
        </p:txBody>
      </p:sp>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7" name="Shape 4237"/>
        <p:cNvGrpSpPr/>
        <p:nvPr/>
      </p:nvGrpSpPr>
      <p:grpSpPr>
        <a:xfrm>
          <a:off x="0" y="0"/>
          <a:ext cx="0" cy="0"/>
          <a:chOff x="0" y="0"/>
          <a:chExt cx="0" cy="0"/>
        </a:xfrm>
      </p:grpSpPr>
      <p:sp>
        <p:nvSpPr>
          <p:cNvPr id="4238" name="Google Shape;4238;p347"/>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Python CoW bug</a:t>
            </a:r>
            <a:endParaRPr/>
          </a:p>
        </p:txBody>
      </p:sp>
      <p:sp>
        <p:nvSpPr>
          <p:cNvPr id="4239" name="Google Shape;4239;p347"/>
          <p:cNvSpPr txBox="1"/>
          <p:nvPr>
            <p:ph idx="1" type="body"/>
          </p:nvPr>
        </p:nvSpPr>
        <p:spPr>
          <a:xfrm>
            <a:off x="259500" y="1123400"/>
            <a:ext cx="9708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Python bug None, True, False</a:t>
            </a:r>
            <a:endParaRPr sz="2200"/>
          </a:p>
          <a:p>
            <a:pPr indent="-368300" lvl="0" marL="457200" rtl="0" algn="l">
              <a:spcBef>
                <a:spcPts val="0"/>
              </a:spcBef>
              <a:spcAft>
                <a:spcPts val="0"/>
              </a:spcAft>
              <a:buSzPts val="2200"/>
              <a:buChar char="●"/>
            </a:pPr>
            <a:r>
              <a:rPr lang="en" sz="2200"/>
              <a:t>Refcounting was constantly updated</a:t>
            </a:r>
            <a:endParaRPr sz="2200"/>
          </a:p>
          <a:p>
            <a:pPr indent="-368300" lvl="0" marL="457200" rtl="0" algn="l">
              <a:spcBef>
                <a:spcPts val="0"/>
              </a:spcBef>
              <a:spcAft>
                <a:spcPts val="0"/>
              </a:spcAft>
              <a:buSzPts val="2200"/>
              <a:buChar char="●"/>
            </a:pPr>
            <a:r>
              <a:rPr lang="en" sz="2200"/>
              <a:t>Forks were triggering CoW</a:t>
            </a:r>
            <a:endParaRPr sz="2200"/>
          </a:p>
        </p:txBody>
      </p:sp>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3" name="Shape 4243"/>
        <p:cNvGrpSpPr/>
        <p:nvPr/>
      </p:nvGrpSpPr>
      <p:grpSpPr>
        <a:xfrm>
          <a:off x="0" y="0"/>
          <a:ext cx="0" cy="0"/>
          <a:chOff x="0" y="0"/>
          <a:chExt cx="0" cy="0"/>
        </a:xfrm>
      </p:grpSpPr>
      <p:sp>
        <p:nvSpPr>
          <p:cNvPr id="4244" name="Google Shape;4244;p348"/>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4245" name="Google Shape;4245;p348"/>
          <p:cNvSpPr txBox="1"/>
          <p:nvPr>
            <p:ph idx="1" type="body"/>
          </p:nvPr>
        </p:nvSpPr>
        <p:spPr>
          <a:xfrm>
            <a:off x="259500" y="1123400"/>
            <a:ext cx="9708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Processes have dedicates VM</a:t>
            </a:r>
            <a:endParaRPr sz="2200"/>
          </a:p>
          <a:p>
            <a:pPr indent="-368300" lvl="0" marL="457200" rtl="0" algn="l">
              <a:spcBef>
                <a:spcPts val="0"/>
              </a:spcBef>
              <a:spcAft>
                <a:spcPts val="0"/>
              </a:spcAft>
              <a:buSzPts val="2200"/>
              <a:buChar char="●"/>
            </a:pPr>
            <a:r>
              <a:rPr lang="en" sz="2200"/>
              <a:t>Threads belong to the same process </a:t>
            </a:r>
            <a:endParaRPr sz="2200"/>
          </a:p>
          <a:p>
            <a:pPr indent="-368300" lvl="0" marL="457200" rtl="0" algn="l">
              <a:spcBef>
                <a:spcPts val="0"/>
              </a:spcBef>
              <a:spcAft>
                <a:spcPts val="0"/>
              </a:spcAft>
              <a:buSzPts val="2200"/>
              <a:buChar char="●"/>
            </a:pPr>
            <a:r>
              <a:rPr lang="en" sz="2200"/>
              <a:t>Threads share parent process memory</a:t>
            </a:r>
            <a:endParaRPr sz="2200"/>
          </a:p>
        </p:txBody>
      </p:sp>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9" name="Shape 4249"/>
        <p:cNvGrpSpPr/>
        <p:nvPr/>
      </p:nvGrpSpPr>
      <p:grpSpPr>
        <a:xfrm>
          <a:off x="0" y="0"/>
          <a:ext cx="0" cy="0"/>
          <a:chOff x="0" y="0"/>
          <a:chExt cx="0" cy="0"/>
        </a:xfrm>
      </p:grpSpPr>
      <p:sp>
        <p:nvSpPr>
          <p:cNvPr id="4250" name="Google Shape;4250;p349"/>
          <p:cNvSpPr txBox="1"/>
          <p:nvPr>
            <p:ph type="ctrTitle"/>
          </p:nvPr>
        </p:nvSpPr>
        <p:spPr>
          <a:xfrm>
            <a:off x="311708" y="5502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Node Workers</a:t>
            </a:r>
            <a:endParaRPr/>
          </a:p>
        </p:txBody>
      </p:sp>
      <p:sp>
        <p:nvSpPr>
          <p:cNvPr id="4251" name="Google Shape;4251;p349"/>
          <p:cNvSpPr txBox="1"/>
          <p:nvPr>
            <p:ph idx="1" type="subTitle"/>
          </p:nvPr>
        </p:nvSpPr>
        <p:spPr>
          <a:xfrm>
            <a:off x="311700" y="24955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Threads</a:t>
            </a:r>
            <a:endParaRPr/>
          </a:p>
        </p:txBody>
      </p:sp>
      <p:sp>
        <p:nvSpPr>
          <p:cNvPr id="4252" name="Google Shape;4252;p349"/>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6" name="Shape 4256"/>
        <p:cNvGrpSpPr/>
        <p:nvPr/>
      </p:nvGrpSpPr>
      <p:grpSpPr>
        <a:xfrm>
          <a:off x="0" y="0"/>
          <a:ext cx="0" cy="0"/>
          <a:chOff x="0" y="0"/>
          <a:chExt cx="0" cy="0"/>
        </a:xfrm>
      </p:grpSpPr>
      <p:sp>
        <p:nvSpPr>
          <p:cNvPr id="4257" name="Google Shape;4257;p3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Node threads</a:t>
            </a:r>
            <a:endParaRPr/>
          </a:p>
        </p:txBody>
      </p:sp>
      <p:sp>
        <p:nvSpPr>
          <p:cNvPr id="4258" name="Google Shape;4258;p350"/>
          <p:cNvSpPr txBox="1"/>
          <p:nvPr>
            <p:ph idx="1" type="body"/>
          </p:nvPr>
        </p:nvSpPr>
        <p:spPr>
          <a:xfrm>
            <a:off x="311700" y="1152475"/>
            <a:ext cx="53055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Same process, multiple threads </a:t>
            </a:r>
            <a:endParaRPr/>
          </a:p>
          <a:p>
            <a:pPr indent="-342900" lvl="0" marL="457200" rtl="0" algn="l">
              <a:lnSpc>
                <a:spcPct val="125000"/>
              </a:lnSpc>
              <a:spcBef>
                <a:spcPts val="0"/>
              </a:spcBef>
              <a:spcAft>
                <a:spcPts val="0"/>
              </a:spcAft>
              <a:buSzPts val="1800"/>
              <a:buChar char="●"/>
            </a:pPr>
            <a:r>
              <a:rPr lang="en"/>
              <a:t>Share parent process memory/file </a:t>
            </a:r>
            <a:r>
              <a:rPr lang="en"/>
              <a:t>descriptors</a:t>
            </a:r>
            <a:endParaRPr/>
          </a:p>
          <a:p>
            <a:pPr indent="-342900" lvl="0" marL="457200" rtl="0" algn="l">
              <a:lnSpc>
                <a:spcPct val="125000"/>
              </a:lnSpc>
              <a:spcBef>
                <a:spcPts val="0"/>
              </a:spcBef>
              <a:spcAft>
                <a:spcPts val="0"/>
              </a:spcAft>
              <a:buSzPts val="1800"/>
              <a:buChar char="●"/>
            </a:pPr>
            <a:r>
              <a:rPr lang="en"/>
              <a:t>Implemented with worker_threads</a:t>
            </a:r>
            <a:endParaRPr/>
          </a:p>
          <a:p>
            <a:pPr indent="-342900" lvl="0" marL="457200" rtl="0" algn="l">
              <a:lnSpc>
                <a:spcPct val="125000"/>
              </a:lnSpc>
              <a:spcBef>
                <a:spcPts val="0"/>
              </a:spcBef>
              <a:spcAft>
                <a:spcPts val="0"/>
              </a:spcAft>
              <a:buSzPts val="1800"/>
              <a:buChar char="●"/>
            </a:pPr>
            <a:r>
              <a:rPr lang="en"/>
              <a:t>Each thread gets its own main loop</a:t>
            </a:r>
            <a:endParaRPr/>
          </a:p>
          <a:p>
            <a:pPr indent="-342900" lvl="0" marL="457200" rtl="0" algn="l">
              <a:lnSpc>
                <a:spcPct val="125000"/>
              </a:lnSpc>
              <a:spcBef>
                <a:spcPts val="0"/>
              </a:spcBef>
              <a:spcAft>
                <a:spcPts val="0"/>
              </a:spcAft>
              <a:buSzPts val="1800"/>
              <a:buChar char="●"/>
            </a:pPr>
            <a:r>
              <a:rPr lang="en"/>
              <a:t>Useful for large CPU intensive, spin a thread</a:t>
            </a:r>
            <a:endParaRPr/>
          </a:p>
        </p:txBody>
      </p:sp>
      <p:sp>
        <p:nvSpPr>
          <p:cNvPr id="4259" name="Google Shape;4259;p350"/>
          <p:cNvSpPr/>
          <p:nvPr/>
        </p:nvSpPr>
        <p:spPr>
          <a:xfrm>
            <a:off x="6899525" y="1606425"/>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t>
            </a:r>
            <a:endParaRPr/>
          </a:p>
        </p:txBody>
      </p:sp>
      <p:sp>
        <p:nvSpPr>
          <p:cNvPr id="4260" name="Google Shape;4260;p350"/>
          <p:cNvSpPr/>
          <p:nvPr/>
        </p:nvSpPr>
        <p:spPr>
          <a:xfrm>
            <a:off x="7991350" y="2830250"/>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W2</a:t>
            </a:r>
            <a:endParaRPr sz="1100"/>
          </a:p>
        </p:txBody>
      </p:sp>
      <p:sp>
        <p:nvSpPr>
          <p:cNvPr id="4261" name="Google Shape;4261;p350"/>
          <p:cNvSpPr/>
          <p:nvPr/>
        </p:nvSpPr>
        <p:spPr>
          <a:xfrm>
            <a:off x="5884538" y="2789200"/>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W1</a:t>
            </a:r>
            <a:endParaRPr sz="1100"/>
          </a:p>
        </p:txBody>
      </p:sp>
      <p:cxnSp>
        <p:nvCxnSpPr>
          <p:cNvPr id="4262" name="Google Shape;4262;p350"/>
          <p:cNvCxnSpPr>
            <a:stCxn id="4259" idx="3"/>
            <a:endCxn id="4261" idx="0"/>
          </p:cNvCxnSpPr>
          <p:nvPr/>
        </p:nvCxnSpPr>
        <p:spPr>
          <a:xfrm flipH="1">
            <a:off x="6213428" y="2167722"/>
            <a:ext cx="782400" cy="621600"/>
          </a:xfrm>
          <a:prstGeom prst="straightConnector1">
            <a:avLst/>
          </a:prstGeom>
          <a:noFill/>
          <a:ln cap="flat" cmpd="sng" w="9525">
            <a:solidFill>
              <a:schemeClr val="accent6"/>
            </a:solidFill>
            <a:prstDash val="solid"/>
            <a:round/>
            <a:headEnd len="med" w="med" type="none"/>
            <a:tailEnd len="med" w="med" type="none"/>
          </a:ln>
        </p:spPr>
      </p:cxnSp>
      <p:cxnSp>
        <p:nvCxnSpPr>
          <p:cNvPr id="4263" name="Google Shape;4263;p350"/>
          <p:cNvCxnSpPr>
            <a:stCxn id="4259" idx="5"/>
            <a:endCxn id="4260" idx="0"/>
          </p:cNvCxnSpPr>
          <p:nvPr/>
        </p:nvCxnSpPr>
        <p:spPr>
          <a:xfrm>
            <a:off x="7460822" y="2167722"/>
            <a:ext cx="859200" cy="662400"/>
          </a:xfrm>
          <a:prstGeom prst="straightConnector1">
            <a:avLst/>
          </a:prstGeom>
          <a:noFill/>
          <a:ln cap="flat" cmpd="sng" w="9525">
            <a:solidFill>
              <a:schemeClr val="accent6"/>
            </a:solidFill>
            <a:prstDash val="solid"/>
            <a:round/>
            <a:headEnd len="med" w="med" type="none"/>
            <a:tailEnd len="med" w="med" type="none"/>
          </a:ln>
        </p:spPr>
      </p:cxnSp>
      <p:pic>
        <p:nvPicPr>
          <p:cNvPr id="4264" name="Google Shape;4264;p350"/>
          <p:cNvPicPr preferRelativeResize="0"/>
          <p:nvPr/>
        </p:nvPicPr>
        <p:blipFill>
          <a:blip r:embed="rId3">
            <a:alphaModFix/>
          </a:blip>
          <a:stretch>
            <a:fillRect/>
          </a:stretch>
        </p:blipFill>
        <p:spPr>
          <a:xfrm>
            <a:off x="5173587" y="403712"/>
            <a:ext cx="2138176" cy="1202724"/>
          </a:xfrm>
          <a:prstGeom prst="rect">
            <a:avLst/>
          </a:prstGeom>
          <a:noFill/>
          <a:ln>
            <a:noFill/>
          </a:ln>
        </p:spPr>
      </p:pic>
      <p:pic>
        <p:nvPicPr>
          <p:cNvPr id="4265" name="Google Shape;4265;p350"/>
          <p:cNvPicPr preferRelativeResize="0"/>
          <p:nvPr/>
        </p:nvPicPr>
        <p:blipFill>
          <a:blip r:embed="rId3">
            <a:alphaModFix/>
          </a:blip>
          <a:stretch>
            <a:fillRect/>
          </a:stretch>
        </p:blipFill>
        <p:spPr>
          <a:xfrm>
            <a:off x="4971824" y="3556013"/>
            <a:ext cx="2138176" cy="1202724"/>
          </a:xfrm>
          <a:prstGeom prst="rect">
            <a:avLst/>
          </a:prstGeom>
          <a:noFill/>
          <a:ln>
            <a:noFill/>
          </a:ln>
        </p:spPr>
      </p:pic>
      <p:pic>
        <p:nvPicPr>
          <p:cNvPr id="4266" name="Google Shape;4266;p350"/>
          <p:cNvPicPr preferRelativeResize="0"/>
          <p:nvPr/>
        </p:nvPicPr>
        <p:blipFill>
          <a:blip r:embed="rId3">
            <a:alphaModFix/>
          </a:blip>
          <a:stretch>
            <a:fillRect/>
          </a:stretch>
        </p:blipFill>
        <p:spPr>
          <a:xfrm>
            <a:off x="7251062" y="3556013"/>
            <a:ext cx="2138176" cy="1202724"/>
          </a:xfrm>
          <a:prstGeom prst="rect">
            <a:avLst/>
          </a:prstGeom>
          <a:noFill/>
          <a:ln>
            <a:noFill/>
          </a:ln>
        </p:spPr>
      </p:pic>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0" name="Shape 4270"/>
        <p:cNvGrpSpPr/>
        <p:nvPr/>
      </p:nvGrpSpPr>
      <p:grpSpPr>
        <a:xfrm>
          <a:off x="0" y="0"/>
          <a:ext cx="0" cy="0"/>
          <a:chOff x="0" y="0"/>
          <a:chExt cx="0" cy="0"/>
        </a:xfrm>
      </p:grpSpPr>
      <p:sp>
        <p:nvSpPr>
          <p:cNvPr id="4271" name="Google Shape;4271;p3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Message channel</a:t>
            </a:r>
            <a:endParaRPr/>
          </a:p>
        </p:txBody>
      </p:sp>
      <p:sp>
        <p:nvSpPr>
          <p:cNvPr id="4272" name="Google Shape;4272;p351"/>
          <p:cNvSpPr txBox="1"/>
          <p:nvPr>
            <p:ph idx="1" type="body"/>
          </p:nvPr>
        </p:nvSpPr>
        <p:spPr>
          <a:xfrm>
            <a:off x="256350" y="1138625"/>
            <a:ext cx="8520600" cy="1831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How do Node threads communicate? </a:t>
            </a:r>
            <a:endParaRPr/>
          </a:p>
          <a:p>
            <a:pPr indent="-317500" lvl="1" marL="914400" rtl="0" algn="l">
              <a:spcBef>
                <a:spcPts val="0"/>
              </a:spcBef>
              <a:spcAft>
                <a:spcPts val="0"/>
              </a:spcAft>
              <a:buSzPts val="1400"/>
              <a:buChar char="○"/>
            </a:pPr>
            <a:r>
              <a:rPr lang="en"/>
              <a:t>Parent and worker thread</a:t>
            </a:r>
            <a:endParaRPr/>
          </a:p>
          <a:p>
            <a:pPr indent="-317500" lvl="1" marL="914400" rtl="0" algn="l">
              <a:spcBef>
                <a:spcPts val="0"/>
              </a:spcBef>
              <a:spcAft>
                <a:spcPts val="0"/>
              </a:spcAft>
              <a:buSzPts val="1400"/>
              <a:buChar char="○"/>
            </a:pPr>
            <a:r>
              <a:rPr lang="en"/>
              <a:t>Thread to another thread</a:t>
            </a:r>
            <a:endParaRPr/>
          </a:p>
          <a:p>
            <a:pPr indent="-342900" lvl="0" marL="457200" rtl="0" algn="l">
              <a:spcBef>
                <a:spcPts val="0"/>
              </a:spcBef>
              <a:spcAft>
                <a:spcPts val="0"/>
              </a:spcAft>
              <a:buSzPts val="1800"/>
              <a:buChar char="●"/>
            </a:pPr>
            <a:r>
              <a:rPr lang="en"/>
              <a:t>Meet </a:t>
            </a:r>
            <a:r>
              <a:rPr lang="en"/>
              <a:t>Message channel</a:t>
            </a:r>
            <a:endParaRPr/>
          </a:p>
          <a:p>
            <a:pPr indent="-342900" lvl="0" marL="457200" rtl="0" algn="l">
              <a:spcBef>
                <a:spcPts val="0"/>
              </a:spcBef>
              <a:spcAft>
                <a:spcPts val="0"/>
              </a:spcAft>
              <a:buSzPts val="1800"/>
              <a:buChar char="●"/>
            </a:pPr>
            <a:r>
              <a:rPr lang="en"/>
              <a:t>Message channel has two ports</a:t>
            </a:r>
            <a:endParaRPr/>
          </a:p>
          <a:p>
            <a:pPr indent="-342900" lvl="0" marL="457200" rtl="0" algn="l">
              <a:spcBef>
                <a:spcPts val="0"/>
              </a:spcBef>
              <a:spcAft>
                <a:spcPts val="0"/>
              </a:spcAft>
              <a:buSzPts val="1800"/>
              <a:buChar char="●"/>
            </a:pPr>
            <a:r>
              <a:rPr lang="en"/>
              <a:t>By default Parent gets a MessageChannel with every worker</a:t>
            </a:r>
            <a:endParaRPr/>
          </a:p>
        </p:txBody>
      </p:sp>
      <p:sp>
        <p:nvSpPr>
          <p:cNvPr id="4273" name="Google Shape;4273;p351"/>
          <p:cNvSpPr/>
          <p:nvPr/>
        </p:nvSpPr>
        <p:spPr>
          <a:xfrm>
            <a:off x="1342975" y="3184400"/>
            <a:ext cx="463800" cy="45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4" name="Google Shape;4274;p351"/>
          <p:cNvCxnSpPr>
            <a:stCxn id="4273" idx="6"/>
            <a:endCxn id="4275" idx="2"/>
          </p:cNvCxnSpPr>
          <p:nvPr/>
        </p:nvCxnSpPr>
        <p:spPr>
          <a:xfrm>
            <a:off x="1806775" y="3409400"/>
            <a:ext cx="3405900" cy="0"/>
          </a:xfrm>
          <a:prstGeom prst="straightConnector1">
            <a:avLst/>
          </a:prstGeom>
          <a:noFill/>
          <a:ln cap="flat" cmpd="sng" w="28575">
            <a:solidFill>
              <a:schemeClr val="accent6"/>
            </a:solidFill>
            <a:prstDash val="solid"/>
            <a:round/>
            <a:headEnd len="med" w="med" type="none"/>
            <a:tailEnd len="med" w="med" type="none"/>
          </a:ln>
        </p:spPr>
      </p:cxnSp>
      <p:sp>
        <p:nvSpPr>
          <p:cNvPr id="4275" name="Google Shape;4275;p351"/>
          <p:cNvSpPr/>
          <p:nvPr/>
        </p:nvSpPr>
        <p:spPr>
          <a:xfrm>
            <a:off x="5212675" y="3184400"/>
            <a:ext cx="463800" cy="45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351"/>
          <p:cNvSpPr txBox="1"/>
          <p:nvPr/>
        </p:nvSpPr>
        <p:spPr>
          <a:xfrm>
            <a:off x="1342975" y="3634400"/>
            <a:ext cx="1246200" cy="5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Port1</a:t>
            </a:r>
            <a:endParaRPr sz="1800">
              <a:solidFill>
                <a:schemeClr val="lt2"/>
              </a:solidFill>
            </a:endParaRPr>
          </a:p>
        </p:txBody>
      </p:sp>
      <p:sp>
        <p:nvSpPr>
          <p:cNvPr id="4277" name="Google Shape;4277;p351"/>
          <p:cNvSpPr txBox="1"/>
          <p:nvPr/>
        </p:nvSpPr>
        <p:spPr>
          <a:xfrm>
            <a:off x="5039750" y="3573825"/>
            <a:ext cx="1246200" cy="5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Port2</a:t>
            </a:r>
            <a:endParaRPr sz="1800">
              <a:solidFill>
                <a:schemeClr val="lt2"/>
              </a:solidFill>
            </a:endParaRPr>
          </a:p>
        </p:txBody>
      </p:sp>
      <p:sp>
        <p:nvSpPr>
          <p:cNvPr id="4278" name="Google Shape;4278;p351"/>
          <p:cNvSpPr txBox="1"/>
          <p:nvPr/>
        </p:nvSpPr>
        <p:spPr>
          <a:xfrm>
            <a:off x="6638800" y="3276525"/>
            <a:ext cx="163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2"/>
                </a:solidFill>
              </a:rPr>
              <a:t>Post message on port 2</a:t>
            </a:r>
            <a:endParaRPr sz="1200">
              <a:solidFill>
                <a:schemeClr val="lt2"/>
              </a:solidFill>
            </a:endParaRPr>
          </a:p>
        </p:txBody>
      </p:sp>
      <p:cxnSp>
        <p:nvCxnSpPr>
          <p:cNvPr id="4279" name="Google Shape;4279;p351"/>
          <p:cNvCxnSpPr>
            <a:stCxn id="4278" idx="1"/>
          </p:cNvCxnSpPr>
          <p:nvPr/>
        </p:nvCxnSpPr>
        <p:spPr>
          <a:xfrm rot="10800000">
            <a:off x="5828800" y="3491475"/>
            <a:ext cx="810000" cy="62100"/>
          </a:xfrm>
          <a:prstGeom prst="straightConnector1">
            <a:avLst/>
          </a:prstGeom>
          <a:noFill/>
          <a:ln cap="flat" cmpd="sng" w="9525">
            <a:solidFill>
              <a:srgbClr val="CE9178"/>
            </a:solidFill>
            <a:prstDash val="solid"/>
            <a:round/>
            <a:headEnd len="med" w="med" type="none"/>
            <a:tailEnd len="med" w="med" type="stealth"/>
          </a:ln>
        </p:spPr>
      </p:cxnSp>
      <p:sp>
        <p:nvSpPr>
          <p:cNvPr id="4280" name="Google Shape;4280;p351"/>
          <p:cNvSpPr txBox="1"/>
          <p:nvPr/>
        </p:nvSpPr>
        <p:spPr>
          <a:xfrm>
            <a:off x="34725" y="4271325"/>
            <a:ext cx="1633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2"/>
                </a:solidFill>
              </a:rPr>
              <a:t>Listen on “message” event to receive it on port 1</a:t>
            </a:r>
            <a:endParaRPr sz="1200">
              <a:solidFill>
                <a:schemeClr val="lt2"/>
              </a:solidFill>
            </a:endParaRPr>
          </a:p>
        </p:txBody>
      </p:sp>
      <p:cxnSp>
        <p:nvCxnSpPr>
          <p:cNvPr id="4281" name="Google Shape;4281;p351"/>
          <p:cNvCxnSpPr>
            <a:stCxn id="4280" idx="0"/>
            <a:endCxn id="4273" idx="2"/>
          </p:cNvCxnSpPr>
          <p:nvPr/>
        </p:nvCxnSpPr>
        <p:spPr>
          <a:xfrm flipH="1" rot="10800000">
            <a:off x="851625" y="3409425"/>
            <a:ext cx="491400" cy="861900"/>
          </a:xfrm>
          <a:prstGeom prst="straightConnector1">
            <a:avLst/>
          </a:prstGeom>
          <a:noFill/>
          <a:ln cap="flat" cmpd="sng" w="9525">
            <a:solidFill>
              <a:srgbClr val="CE9178"/>
            </a:solidFill>
            <a:prstDash val="solid"/>
            <a:round/>
            <a:headEnd len="med" w="med" type="none"/>
            <a:tailEnd len="med" w="med" type="stealth"/>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46"/>
          <p:cNvPicPr preferRelativeResize="0"/>
          <p:nvPr/>
        </p:nvPicPr>
        <p:blipFill>
          <a:blip r:embed="rId3">
            <a:alphaModFix/>
          </a:blip>
          <a:stretch>
            <a:fillRect/>
          </a:stretch>
        </p:blipFill>
        <p:spPr>
          <a:xfrm>
            <a:off x="265002" y="620375"/>
            <a:ext cx="6102474" cy="4110275"/>
          </a:xfrm>
          <a:prstGeom prst="rect">
            <a:avLst/>
          </a:prstGeom>
          <a:noFill/>
          <a:ln>
            <a:noFill/>
          </a:ln>
        </p:spPr>
      </p:pic>
      <p:sp>
        <p:nvSpPr>
          <p:cNvPr id="402" name="Google Shape;402;p46"/>
          <p:cNvSpPr txBox="1"/>
          <p:nvPr/>
        </p:nvSpPr>
        <p:spPr>
          <a:xfrm>
            <a:off x="6664575" y="620375"/>
            <a:ext cx="1867200" cy="12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writeFileBCallback</a:t>
            </a:r>
            <a:endParaRPr sz="1500">
              <a:solidFill>
                <a:schemeClr val="lt2"/>
              </a:solidFill>
            </a:endParaRPr>
          </a:p>
          <a:p>
            <a:pPr indent="0" lvl="0" marL="0" rtl="0" algn="l">
              <a:spcBef>
                <a:spcPts val="0"/>
              </a:spcBef>
              <a:spcAft>
                <a:spcPts val="0"/>
              </a:spcAft>
              <a:buNone/>
            </a:pPr>
            <a:r>
              <a:t/>
            </a:r>
            <a:endParaRPr sz="1500">
              <a:solidFill>
                <a:srgbClr val="E06666"/>
              </a:solidFill>
            </a:endParaRPr>
          </a:p>
        </p:txBody>
      </p:sp>
      <p:sp>
        <p:nvSpPr>
          <p:cNvPr id="403" name="Google Shape;403;p46"/>
          <p:cNvSpPr txBox="1"/>
          <p:nvPr/>
        </p:nvSpPr>
        <p:spPr>
          <a:xfrm>
            <a:off x="6664575" y="205775"/>
            <a:ext cx="15543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1C232"/>
                </a:solidFill>
              </a:rPr>
              <a:t>Execution</a:t>
            </a:r>
            <a:endParaRPr sz="1800">
              <a:solidFill>
                <a:srgbClr val="F1C232"/>
              </a:solidFill>
            </a:endParaRPr>
          </a:p>
        </p:txBody>
      </p:sp>
      <p:sp>
        <p:nvSpPr>
          <p:cNvPr id="404" name="Google Shape;404;p46"/>
          <p:cNvSpPr txBox="1"/>
          <p:nvPr/>
        </p:nvSpPr>
        <p:spPr>
          <a:xfrm>
            <a:off x="6664575" y="3246825"/>
            <a:ext cx="15543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D966"/>
                </a:solidFill>
              </a:rPr>
              <a:t>Callbacks</a:t>
            </a:r>
            <a:endParaRPr sz="1800">
              <a:solidFill>
                <a:srgbClr val="FFD966"/>
              </a:solidFill>
            </a:endParaRPr>
          </a:p>
        </p:txBody>
      </p:sp>
      <p:sp>
        <p:nvSpPr>
          <p:cNvPr id="405" name="Google Shape;405;p46"/>
          <p:cNvSpPr txBox="1"/>
          <p:nvPr/>
        </p:nvSpPr>
        <p:spPr>
          <a:xfrm>
            <a:off x="6664575" y="3661425"/>
            <a:ext cx="2011500" cy="12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6"/>
                </a:solidFill>
              </a:rPr>
              <a:t>writeFileBCallback</a:t>
            </a:r>
            <a:endParaRPr sz="1500">
              <a:solidFill>
                <a:schemeClr val="accent6"/>
              </a:solidFill>
            </a:endParaRPr>
          </a:p>
          <a:p>
            <a:pPr indent="0" lvl="0" marL="0" rtl="0" algn="l">
              <a:spcBef>
                <a:spcPts val="0"/>
              </a:spcBef>
              <a:spcAft>
                <a:spcPts val="0"/>
              </a:spcAft>
              <a:buNone/>
            </a:pPr>
            <a:r>
              <a:rPr lang="en" sz="1500">
                <a:solidFill>
                  <a:schemeClr val="dk1"/>
                </a:solidFill>
              </a:rPr>
              <a:t>timer2Callback</a:t>
            </a:r>
            <a:endParaRPr sz="1500">
              <a:solidFill>
                <a:schemeClr val="dk1"/>
              </a:solidFill>
            </a:endParaRPr>
          </a:p>
        </p:txBody>
      </p:sp>
      <p:cxnSp>
        <p:nvCxnSpPr>
          <p:cNvPr id="406" name="Google Shape;406;p46"/>
          <p:cNvCxnSpPr/>
          <p:nvPr/>
        </p:nvCxnSpPr>
        <p:spPr>
          <a:xfrm rot="10800000">
            <a:off x="4169675" y="2635325"/>
            <a:ext cx="467100" cy="6600"/>
          </a:xfrm>
          <a:prstGeom prst="straightConnector1">
            <a:avLst/>
          </a:prstGeom>
          <a:noFill/>
          <a:ln cap="flat" cmpd="sng" w="28575">
            <a:solidFill>
              <a:srgbClr val="DF3079"/>
            </a:solidFill>
            <a:prstDash val="solid"/>
            <a:round/>
            <a:headEnd len="med" w="med" type="none"/>
            <a:tailEnd len="med" w="med" type="triangle"/>
          </a:ln>
        </p:spPr>
      </p:cxnSp>
      <p:cxnSp>
        <p:nvCxnSpPr>
          <p:cNvPr id="407" name="Google Shape;407;p46"/>
          <p:cNvCxnSpPr/>
          <p:nvPr/>
        </p:nvCxnSpPr>
        <p:spPr>
          <a:xfrm flipH="1">
            <a:off x="6551225" y="3882625"/>
            <a:ext cx="1694400" cy="6600"/>
          </a:xfrm>
          <a:prstGeom prst="straightConnector1">
            <a:avLst/>
          </a:prstGeom>
          <a:noFill/>
          <a:ln cap="flat" cmpd="sng" w="9525">
            <a:solidFill>
              <a:schemeClr val="dk1"/>
            </a:solidFill>
            <a:prstDash val="solid"/>
            <a:round/>
            <a:headEnd len="med" w="med" type="none"/>
            <a:tailEnd len="med" w="med" type="none"/>
          </a:ln>
        </p:spPr>
      </p:cxnSp>
      <p:sp>
        <p:nvSpPr>
          <p:cNvPr id="408" name="Google Shape;408;p46"/>
          <p:cNvSpPr/>
          <p:nvPr/>
        </p:nvSpPr>
        <p:spPr>
          <a:xfrm>
            <a:off x="1331050" y="2488475"/>
            <a:ext cx="2690400" cy="300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9" name="Google Shape;409;p46"/>
          <p:cNvSpPr txBox="1"/>
          <p:nvPr>
            <p:ph type="title"/>
          </p:nvPr>
        </p:nvSpPr>
        <p:spPr>
          <a:xfrm>
            <a:off x="265000" y="47675"/>
            <a:ext cx="53454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20"/>
              <a:t>Register timer2Callback</a:t>
            </a:r>
            <a:endParaRPr sz="2220"/>
          </a:p>
        </p:txBody>
      </p:sp>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5" name="Shape 4285"/>
        <p:cNvGrpSpPr/>
        <p:nvPr/>
      </p:nvGrpSpPr>
      <p:grpSpPr>
        <a:xfrm>
          <a:off x="0" y="0"/>
          <a:ext cx="0" cy="0"/>
          <a:chOff x="0" y="0"/>
          <a:chExt cx="0" cy="0"/>
        </a:xfrm>
      </p:grpSpPr>
      <p:sp>
        <p:nvSpPr>
          <p:cNvPr id="4286" name="Google Shape;4286;p352"/>
          <p:cNvSpPr txBox="1"/>
          <p:nvPr>
            <p:ph type="title"/>
          </p:nvPr>
        </p:nvSpPr>
        <p:spPr>
          <a:xfrm>
            <a:off x="311700" y="445025"/>
            <a:ext cx="436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Threads and Parent</a:t>
            </a:r>
            <a:endParaRPr/>
          </a:p>
        </p:txBody>
      </p:sp>
      <p:sp>
        <p:nvSpPr>
          <p:cNvPr id="4287" name="Google Shape;4287;p352"/>
          <p:cNvSpPr txBox="1"/>
          <p:nvPr>
            <p:ph idx="1" type="body"/>
          </p:nvPr>
        </p:nvSpPr>
        <p:spPr>
          <a:xfrm>
            <a:off x="311700" y="1152475"/>
            <a:ext cx="6083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Each thread gets a parent port</a:t>
            </a:r>
            <a:endParaRPr/>
          </a:p>
          <a:p>
            <a:pPr indent="-342900" lvl="0" marL="457200" rtl="0" algn="l">
              <a:spcBef>
                <a:spcPts val="0"/>
              </a:spcBef>
              <a:spcAft>
                <a:spcPts val="0"/>
              </a:spcAft>
              <a:buSzPts val="1800"/>
              <a:buChar char="●"/>
            </a:pPr>
            <a:r>
              <a:rPr lang="en"/>
              <a:t>Access to the parent </a:t>
            </a:r>
            <a:endParaRPr/>
          </a:p>
          <a:p>
            <a:pPr indent="-342900" lvl="0" marL="457200" rtl="0" algn="l">
              <a:spcBef>
                <a:spcPts val="0"/>
              </a:spcBef>
              <a:spcAft>
                <a:spcPts val="0"/>
              </a:spcAft>
              <a:buSzPts val="1800"/>
              <a:buChar char="●"/>
            </a:pPr>
            <a:r>
              <a:rPr lang="en"/>
              <a:t>Worker can send message to parent through that</a:t>
            </a:r>
            <a:endParaRPr/>
          </a:p>
          <a:p>
            <a:pPr indent="-342900" lvl="0" marL="457200" rtl="0" algn="l">
              <a:spcBef>
                <a:spcPts val="0"/>
              </a:spcBef>
              <a:spcAft>
                <a:spcPts val="0"/>
              </a:spcAft>
              <a:buSzPts val="1800"/>
              <a:buChar char="●"/>
            </a:pPr>
            <a:r>
              <a:rPr lang="en"/>
              <a:t>Parent can send message to worker</a:t>
            </a:r>
            <a:endParaRPr/>
          </a:p>
          <a:p>
            <a:pPr indent="-342900" lvl="0" marL="457200" rtl="0" algn="l">
              <a:spcBef>
                <a:spcPts val="0"/>
              </a:spcBef>
              <a:spcAft>
                <a:spcPts val="0"/>
              </a:spcAft>
              <a:buSzPts val="1800"/>
              <a:buChar char="●"/>
            </a:pPr>
            <a:r>
              <a:rPr lang="en"/>
              <a:t>Listen on message</a:t>
            </a:r>
            <a:endParaRPr/>
          </a:p>
        </p:txBody>
      </p:sp>
      <p:sp>
        <p:nvSpPr>
          <p:cNvPr id="4288" name="Google Shape;4288;p352"/>
          <p:cNvSpPr/>
          <p:nvPr/>
        </p:nvSpPr>
        <p:spPr>
          <a:xfrm>
            <a:off x="5961775" y="2635400"/>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t>
            </a:r>
            <a:endParaRPr/>
          </a:p>
        </p:txBody>
      </p:sp>
      <p:sp>
        <p:nvSpPr>
          <p:cNvPr id="4289" name="Google Shape;4289;p352"/>
          <p:cNvSpPr/>
          <p:nvPr/>
        </p:nvSpPr>
        <p:spPr>
          <a:xfrm>
            <a:off x="5961775" y="4189425"/>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W2</a:t>
            </a:r>
            <a:endParaRPr sz="1100"/>
          </a:p>
        </p:txBody>
      </p:sp>
      <p:sp>
        <p:nvSpPr>
          <p:cNvPr id="4290" name="Google Shape;4290;p352"/>
          <p:cNvSpPr/>
          <p:nvPr/>
        </p:nvSpPr>
        <p:spPr>
          <a:xfrm>
            <a:off x="7187225" y="4189425"/>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W3</a:t>
            </a:r>
            <a:endParaRPr sz="1100"/>
          </a:p>
        </p:txBody>
      </p:sp>
      <p:sp>
        <p:nvSpPr>
          <p:cNvPr id="4291" name="Google Shape;4291;p352"/>
          <p:cNvSpPr/>
          <p:nvPr/>
        </p:nvSpPr>
        <p:spPr>
          <a:xfrm>
            <a:off x="4736313" y="4189425"/>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W1</a:t>
            </a:r>
            <a:endParaRPr sz="1100"/>
          </a:p>
        </p:txBody>
      </p:sp>
      <p:sp>
        <p:nvSpPr>
          <p:cNvPr id="4292" name="Google Shape;4292;p352"/>
          <p:cNvSpPr/>
          <p:nvPr/>
        </p:nvSpPr>
        <p:spPr>
          <a:xfrm>
            <a:off x="5068700" y="4054375"/>
            <a:ext cx="195600" cy="176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accent6"/>
              </a:solidFill>
            </a:endParaRPr>
          </a:p>
        </p:txBody>
      </p:sp>
      <p:sp>
        <p:nvSpPr>
          <p:cNvPr id="4293" name="Google Shape;4293;p352"/>
          <p:cNvSpPr/>
          <p:nvPr/>
        </p:nvSpPr>
        <p:spPr>
          <a:xfrm>
            <a:off x="6192775" y="4054375"/>
            <a:ext cx="195600" cy="176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accent6"/>
              </a:solidFill>
            </a:endParaRPr>
          </a:p>
        </p:txBody>
      </p:sp>
      <p:sp>
        <p:nvSpPr>
          <p:cNvPr id="4294" name="Google Shape;4294;p352"/>
          <p:cNvSpPr/>
          <p:nvPr/>
        </p:nvSpPr>
        <p:spPr>
          <a:xfrm>
            <a:off x="7374125" y="4089200"/>
            <a:ext cx="195600" cy="176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accent6"/>
              </a:solidFill>
            </a:endParaRPr>
          </a:p>
        </p:txBody>
      </p:sp>
      <p:cxnSp>
        <p:nvCxnSpPr>
          <p:cNvPr id="4295" name="Google Shape;4295;p352"/>
          <p:cNvCxnSpPr>
            <a:endCxn id="4292" idx="1"/>
          </p:cNvCxnSpPr>
          <p:nvPr/>
        </p:nvCxnSpPr>
        <p:spPr>
          <a:xfrm>
            <a:off x="4440345" y="3964364"/>
            <a:ext cx="657000" cy="115800"/>
          </a:xfrm>
          <a:prstGeom prst="straightConnector1">
            <a:avLst/>
          </a:prstGeom>
          <a:noFill/>
          <a:ln cap="flat" cmpd="sng" w="9525">
            <a:solidFill>
              <a:srgbClr val="DF3079"/>
            </a:solidFill>
            <a:prstDash val="solid"/>
            <a:round/>
            <a:headEnd len="med" w="med" type="none"/>
            <a:tailEnd len="med" w="med" type="triangle"/>
          </a:ln>
        </p:spPr>
      </p:cxnSp>
      <p:sp>
        <p:nvSpPr>
          <p:cNvPr id="4296" name="Google Shape;4296;p352"/>
          <p:cNvSpPr txBox="1"/>
          <p:nvPr/>
        </p:nvSpPr>
        <p:spPr>
          <a:xfrm>
            <a:off x="3492000" y="3784275"/>
            <a:ext cx="11145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Parent port</a:t>
            </a:r>
            <a:endParaRPr sz="1200">
              <a:solidFill>
                <a:schemeClr val="lt2"/>
              </a:solidFill>
            </a:endParaRPr>
          </a:p>
        </p:txBody>
      </p:sp>
      <p:cxnSp>
        <p:nvCxnSpPr>
          <p:cNvPr id="4297" name="Google Shape;4297;p352"/>
          <p:cNvCxnSpPr>
            <a:stCxn id="4288" idx="3"/>
            <a:endCxn id="4292" idx="7"/>
          </p:cNvCxnSpPr>
          <p:nvPr/>
        </p:nvCxnSpPr>
        <p:spPr>
          <a:xfrm flipH="1">
            <a:off x="5235778" y="3196697"/>
            <a:ext cx="822300" cy="883500"/>
          </a:xfrm>
          <a:prstGeom prst="straightConnector1">
            <a:avLst/>
          </a:prstGeom>
          <a:noFill/>
          <a:ln cap="flat" cmpd="sng" w="9525">
            <a:solidFill>
              <a:schemeClr val="accent6"/>
            </a:solidFill>
            <a:prstDash val="solid"/>
            <a:round/>
            <a:headEnd len="med" w="med" type="none"/>
            <a:tailEnd len="med" w="med" type="none"/>
          </a:ln>
        </p:spPr>
      </p:cxnSp>
      <p:cxnSp>
        <p:nvCxnSpPr>
          <p:cNvPr id="4298" name="Google Shape;4298;p352"/>
          <p:cNvCxnSpPr>
            <a:stCxn id="4288" idx="4"/>
            <a:endCxn id="4293" idx="0"/>
          </p:cNvCxnSpPr>
          <p:nvPr/>
        </p:nvCxnSpPr>
        <p:spPr>
          <a:xfrm>
            <a:off x="6290575" y="3293000"/>
            <a:ext cx="0" cy="761400"/>
          </a:xfrm>
          <a:prstGeom prst="straightConnector1">
            <a:avLst/>
          </a:prstGeom>
          <a:noFill/>
          <a:ln cap="flat" cmpd="sng" w="9525">
            <a:solidFill>
              <a:schemeClr val="accent6"/>
            </a:solidFill>
            <a:prstDash val="solid"/>
            <a:round/>
            <a:headEnd len="med" w="med" type="none"/>
            <a:tailEnd len="med" w="med" type="none"/>
          </a:ln>
        </p:spPr>
      </p:cxnSp>
      <p:cxnSp>
        <p:nvCxnSpPr>
          <p:cNvPr id="4299" name="Google Shape;4299;p352"/>
          <p:cNvCxnSpPr>
            <a:stCxn id="4288" idx="5"/>
            <a:endCxn id="4294" idx="1"/>
          </p:cNvCxnSpPr>
          <p:nvPr/>
        </p:nvCxnSpPr>
        <p:spPr>
          <a:xfrm>
            <a:off x="6523072" y="3196697"/>
            <a:ext cx="879600" cy="918300"/>
          </a:xfrm>
          <a:prstGeom prst="straightConnector1">
            <a:avLst/>
          </a:prstGeom>
          <a:noFill/>
          <a:ln cap="flat" cmpd="sng" w="9525">
            <a:solidFill>
              <a:schemeClr val="accent6"/>
            </a:solidFill>
            <a:prstDash val="solid"/>
            <a:round/>
            <a:headEnd len="med" w="med" type="none"/>
            <a:tailEnd len="med" w="med" type="none"/>
          </a:ln>
        </p:spPr>
      </p:cxnSp>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3" name="Shape 4303"/>
        <p:cNvGrpSpPr/>
        <p:nvPr/>
      </p:nvGrpSpPr>
      <p:grpSpPr>
        <a:xfrm>
          <a:off x="0" y="0"/>
          <a:ext cx="0" cy="0"/>
          <a:chOff x="0" y="0"/>
          <a:chExt cx="0" cy="0"/>
        </a:xfrm>
      </p:grpSpPr>
      <p:sp>
        <p:nvSpPr>
          <p:cNvPr id="4304" name="Google Shape;4304;p353"/>
          <p:cNvSpPr txBox="1"/>
          <p:nvPr>
            <p:ph type="title"/>
          </p:nvPr>
        </p:nvSpPr>
        <p:spPr>
          <a:xfrm>
            <a:off x="311700" y="445025"/>
            <a:ext cx="4112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Worker threads </a:t>
            </a:r>
            <a:r>
              <a:rPr lang="en"/>
              <a:t>messaging</a:t>
            </a:r>
            <a:endParaRPr/>
          </a:p>
        </p:txBody>
      </p:sp>
      <p:sp>
        <p:nvSpPr>
          <p:cNvPr id="4305" name="Google Shape;4305;p3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can create a message channel </a:t>
            </a:r>
            <a:endParaRPr/>
          </a:p>
          <a:p>
            <a:pPr indent="-342900" lvl="0" marL="457200" rtl="0" algn="l">
              <a:spcBef>
                <a:spcPts val="0"/>
              </a:spcBef>
              <a:spcAft>
                <a:spcPts val="0"/>
              </a:spcAft>
              <a:buSzPts val="1800"/>
              <a:buChar char="●"/>
            </a:pPr>
            <a:r>
              <a:rPr lang="en"/>
              <a:t>And send it to the two threads</a:t>
            </a:r>
            <a:endParaRPr/>
          </a:p>
          <a:p>
            <a:pPr indent="-342900" lvl="0" marL="457200" rtl="0" algn="l">
              <a:spcBef>
                <a:spcPts val="0"/>
              </a:spcBef>
              <a:spcAft>
                <a:spcPts val="0"/>
              </a:spcAft>
              <a:buSzPts val="1800"/>
              <a:buChar char="●"/>
            </a:pPr>
            <a:r>
              <a:rPr lang="en"/>
              <a:t>Must be on a transferList so that node clones it</a:t>
            </a:r>
            <a:endParaRPr/>
          </a:p>
          <a:p>
            <a:pPr indent="-342900" lvl="0" marL="457200" rtl="0" algn="l">
              <a:spcBef>
                <a:spcPts val="0"/>
              </a:spcBef>
              <a:spcAft>
                <a:spcPts val="0"/>
              </a:spcAft>
              <a:buSzPts val="1800"/>
              <a:buChar char="●"/>
            </a:pPr>
            <a:r>
              <a:rPr lang="en"/>
              <a:t>Not everything is transferable! </a:t>
            </a:r>
            <a:endParaRPr/>
          </a:p>
        </p:txBody>
      </p:sp>
      <p:sp>
        <p:nvSpPr>
          <p:cNvPr id="4306" name="Google Shape;4306;p353"/>
          <p:cNvSpPr/>
          <p:nvPr/>
        </p:nvSpPr>
        <p:spPr>
          <a:xfrm>
            <a:off x="5618300" y="2170325"/>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t>
            </a:r>
            <a:endParaRPr/>
          </a:p>
        </p:txBody>
      </p:sp>
      <p:sp>
        <p:nvSpPr>
          <p:cNvPr id="4307" name="Google Shape;4307;p353"/>
          <p:cNvSpPr/>
          <p:nvPr/>
        </p:nvSpPr>
        <p:spPr>
          <a:xfrm>
            <a:off x="5618300" y="3724350"/>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W2</a:t>
            </a:r>
            <a:endParaRPr sz="1100"/>
          </a:p>
        </p:txBody>
      </p:sp>
      <p:sp>
        <p:nvSpPr>
          <p:cNvPr id="4308" name="Google Shape;4308;p353"/>
          <p:cNvSpPr/>
          <p:nvPr/>
        </p:nvSpPr>
        <p:spPr>
          <a:xfrm>
            <a:off x="6843750" y="3724350"/>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W3</a:t>
            </a:r>
            <a:endParaRPr sz="1100"/>
          </a:p>
        </p:txBody>
      </p:sp>
      <p:sp>
        <p:nvSpPr>
          <p:cNvPr id="4309" name="Google Shape;4309;p353"/>
          <p:cNvSpPr/>
          <p:nvPr/>
        </p:nvSpPr>
        <p:spPr>
          <a:xfrm>
            <a:off x="4392838" y="3724350"/>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W1</a:t>
            </a:r>
            <a:endParaRPr sz="1100"/>
          </a:p>
        </p:txBody>
      </p:sp>
      <p:sp>
        <p:nvSpPr>
          <p:cNvPr id="4310" name="Google Shape;4310;p353"/>
          <p:cNvSpPr/>
          <p:nvPr/>
        </p:nvSpPr>
        <p:spPr>
          <a:xfrm>
            <a:off x="4725225" y="3589300"/>
            <a:ext cx="195600" cy="176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accent6"/>
              </a:solidFill>
            </a:endParaRPr>
          </a:p>
        </p:txBody>
      </p:sp>
      <p:sp>
        <p:nvSpPr>
          <p:cNvPr id="4311" name="Google Shape;4311;p353"/>
          <p:cNvSpPr/>
          <p:nvPr/>
        </p:nvSpPr>
        <p:spPr>
          <a:xfrm>
            <a:off x="5849300" y="3589300"/>
            <a:ext cx="195600" cy="176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accent6"/>
              </a:solidFill>
            </a:endParaRPr>
          </a:p>
        </p:txBody>
      </p:sp>
      <p:sp>
        <p:nvSpPr>
          <p:cNvPr id="4312" name="Google Shape;4312;p353"/>
          <p:cNvSpPr/>
          <p:nvPr/>
        </p:nvSpPr>
        <p:spPr>
          <a:xfrm>
            <a:off x="7030650" y="3624125"/>
            <a:ext cx="195600" cy="176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accent6"/>
              </a:solidFill>
            </a:endParaRPr>
          </a:p>
        </p:txBody>
      </p:sp>
      <p:cxnSp>
        <p:nvCxnSpPr>
          <p:cNvPr id="4313" name="Google Shape;4313;p353"/>
          <p:cNvCxnSpPr>
            <a:stCxn id="4306" idx="3"/>
            <a:endCxn id="4310" idx="7"/>
          </p:cNvCxnSpPr>
          <p:nvPr/>
        </p:nvCxnSpPr>
        <p:spPr>
          <a:xfrm flipH="1">
            <a:off x="4892303" y="2731622"/>
            <a:ext cx="822300" cy="883500"/>
          </a:xfrm>
          <a:prstGeom prst="straightConnector1">
            <a:avLst/>
          </a:prstGeom>
          <a:noFill/>
          <a:ln cap="flat" cmpd="sng" w="9525">
            <a:solidFill>
              <a:schemeClr val="accent6"/>
            </a:solidFill>
            <a:prstDash val="solid"/>
            <a:round/>
            <a:headEnd len="med" w="med" type="none"/>
            <a:tailEnd len="med" w="med" type="none"/>
          </a:ln>
        </p:spPr>
      </p:cxnSp>
      <p:cxnSp>
        <p:nvCxnSpPr>
          <p:cNvPr id="4314" name="Google Shape;4314;p353"/>
          <p:cNvCxnSpPr>
            <a:stCxn id="4306" idx="4"/>
            <a:endCxn id="4311" idx="0"/>
          </p:cNvCxnSpPr>
          <p:nvPr/>
        </p:nvCxnSpPr>
        <p:spPr>
          <a:xfrm>
            <a:off x="5947100" y="2827925"/>
            <a:ext cx="0" cy="761400"/>
          </a:xfrm>
          <a:prstGeom prst="straightConnector1">
            <a:avLst/>
          </a:prstGeom>
          <a:noFill/>
          <a:ln cap="flat" cmpd="sng" w="9525">
            <a:solidFill>
              <a:schemeClr val="accent6"/>
            </a:solidFill>
            <a:prstDash val="solid"/>
            <a:round/>
            <a:headEnd len="med" w="med" type="none"/>
            <a:tailEnd len="med" w="med" type="none"/>
          </a:ln>
        </p:spPr>
      </p:cxnSp>
      <p:cxnSp>
        <p:nvCxnSpPr>
          <p:cNvPr id="4315" name="Google Shape;4315;p353"/>
          <p:cNvCxnSpPr>
            <a:stCxn id="4306" idx="5"/>
            <a:endCxn id="4312" idx="1"/>
          </p:cNvCxnSpPr>
          <p:nvPr/>
        </p:nvCxnSpPr>
        <p:spPr>
          <a:xfrm>
            <a:off x="6179597" y="2731622"/>
            <a:ext cx="879600" cy="918300"/>
          </a:xfrm>
          <a:prstGeom prst="straightConnector1">
            <a:avLst/>
          </a:prstGeom>
          <a:noFill/>
          <a:ln cap="flat" cmpd="sng" w="9525">
            <a:solidFill>
              <a:schemeClr val="accent6"/>
            </a:solidFill>
            <a:prstDash val="solid"/>
            <a:round/>
            <a:headEnd len="med" w="med" type="none"/>
            <a:tailEnd len="med" w="med" type="none"/>
          </a:ln>
        </p:spPr>
      </p:cxnSp>
      <p:sp>
        <p:nvSpPr>
          <p:cNvPr id="4316" name="Google Shape;4316;p353"/>
          <p:cNvSpPr/>
          <p:nvPr/>
        </p:nvSpPr>
        <p:spPr>
          <a:xfrm>
            <a:off x="4623850" y="4381950"/>
            <a:ext cx="195600" cy="1761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accent6"/>
              </a:solidFill>
            </a:endParaRPr>
          </a:p>
        </p:txBody>
      </p:sp>
      <p:sp>
        <p:nvSpPr>
          <p:cNvPr id="4317" name="Google Shape;4317;p353"/>
          <p:cNvSpPr/>
          <p:nvPr/>
        </p:nvSpPr>
        <p:spPr>
          <a:xfrm>
            <a:off x="7105525" y="4381950"/>
            <a:ext cx="195600" cy="1761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accent6"/>
              </a:solidFill>
            </a:endParaRPr>
          </a:p>
        </p:txBody>
      </p:sp>
      <p:cxnSp>
        <p:nvCxnSpPr>
          <p:cNvPr id="4318" name="Google Shape;4318;p353"/>
          <p:cNvCxnSpPr>
            <a:stCxn id="4317" idx="4"/>
            <a:endCxn id="4316" idx="5"/>
          </p:cNvCxnSpPr>
          <p:nvPr/>
        </p:nvCxnSpPr>
        <p:spPr>
          <a:xfrm flipH="1" rot="5400000">
            <a:off x="5984125" y="3338850"/>
            <a:ext cx="25800" cy="2412600"/>
          </a:xfrm>
          <a:prstGeom prst="curvedConnector3">
            <a:avLst>
              <a:gd fmla="val -922965" name="adj1"/>
            </a:avLst>
          </a:prstGeom>
          <a:noFill/>
          <a:ln cap="flat" cmpd="sng" w="9525">
            <a:solidFill>
              <a:srgbClr val="00FF00"/>
            </a:solidFill>
            <a:prstDash val="solid"/>
            <a:round/>
            <a:headEnd len="med" w="med" type="none"/>
            <a:tailEnd len="med" w="med" type="none"/>
          </a:ln>
        </p:spPr>
      </p:cxnSp>
      <p:sp>
        <p:nvSpPr>
          <p:cNvPr id="4319" name="Google Shape;4319;p353"/>
          <p:cNvSpPr txBox="1"/>
          <p:nvPr/>
        </p:nvSpPr>
        <p:spPr>
          <a:xfrm>
            <a:off x="4099550" y="4381950"/>
            <a:ext cx="6576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Port 1</a:t>
            </a:r>
            <a:endParaRPr sz="1200">
              <a:solidFill>
                <a:schemeClr val="lt2"/>
              </a:solidFill>
            </a:endParaRPr>
          </a:p>
        </p:txBody>
      </p:sp>
      <p:sp>
        <p:nvSpPr>
          <p:cNvPr id="4320" name="Google Shape;4320;p353"/>
          <p:cNvSpPr txBox="1"/>
          <p:nvPr/>
        </p:nvSpPr>
        <p:spPr>
          <a:xfrm>
            <a:off x="7007725" y="4596425"/>
            <a:ext cx="6051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P</a:t>
            </a:r>
            <a:r>
              <a:rPr lang="en" sz="1200">
                <a:solidFill>
                  <a:schemeClr val="lt2"/>
                </a:solidFill>
              </a:rPr>
              <a:t>ort 2</a:t>
            </a:r>
            <a:endParaRPr sz="1200">
              <a:solidFill>
                <a:schemeClr val="lt2"/>
              </a:solidFill>
            </a:endParaRPr>
          </a:p>
        </p:txBody>
      </p:sp>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4" name="Shape 4324"/>
        <p:cNvGrpSpPr/>
        <p:nvPr/>
      </p:nvGrpSpPr>
      <p:grpSpPr>
        <a:xfrm>
          <a:off x="0" y="0"/>
          <a:ext cx="0" cy="0"/>
          <a:chOff x="0" y="0"/>
          <a:chExt cx="0" cy="0"/>
        </a:xfrm>
      </p:grpSpPr>
      <p:sp>
        <p:nvSpPr>
          <p:cNvPr id="4325" name="Google Shape;4325;p3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workerData</a:t>
            </a:r>
            <a:endParaRPr/>
          </a:p>
        </p:txBody>
      </p:sp>
      <p:sp>
        <p:nvSpPr>
          <p:cNvPr id="4326" name="Google Shape;4326;p3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Pass some data from parent to worker</a:t>
            </a:r>
            <a:endParaRPr/>
          </a:p>
          <a:p>
            <a:pPr indent="-342900" lvl="0" marL="457200" rtl="0" algn="l">
              <a:spcBef>
                <a:spcPts val="0"/>
              </a:spcBef>
              <a:spcAft>
                <a:spcPts val="0"/>
              </a:spcAft>
              <a:buSzPts val="1800"/>
              <a:buChar char="●"/>
            </a:pPr>
            <a:r>
              <a:rPr lang="en"/>
              <a:t>Available</a:t>
            </a:r>
            <a:r>
              <a:rPr lang="en"/>
              <a:t> </a:t>
            </a:r>
            <a:r>
              <a:rPr lang="en"/>
              <a:t>immediately at start</a:t>
            </a:r>
            <a:endParaRPr/>
          </a:p>
          <a:p>
            <a:pPr indent="-342900" lvl="0" marL="457200" rtl="0" algn="l">
              <a:spcBef>
                <a:spcPts val="0"/>
              </a:spcBef>
              <a:spcAft>
                <a:spcPts val="0"/>
              </a:spcAft>
              <a:buSzPts val="1800"/>
              <a:buChar char="●"/>
            </a:pPr>
            <a:r>
              <a:rPr lang="en"/>
              <a:t>E.g. want to process 1 million messages</a:t>
            </a:r>
            <a:endParaRPr/>
          </a:p>
          <a:p>
            <a:pPr indent="-342900" lvl="0" marL="457200" rtl="0" algn="l">
              <a:spcBef>
                <a:spcPts val="0"/>
              </a:spcBef>
              <a:spcAft>
                <a:spcPts val="0"/>
              </a:spcAft>
              <a:buSzPts val="1800"/>
              <a:buChar char="●"/>
            </a:pPr>
            <a:r>
              <a:rPr lang="en"/>
              <a:t>Break it between 3 thread</a:t>
            </a:r>
            <a:endParaRPr/>
          </a:p>
          <a:p>
            <a:pPr indent="-317500" lvl="1" marL="914400" rtl="0" algn="l">
              <a:spcBef>
                <a:spcPts val="0"/>
              </a:spcBef>
              <a:spcAft>
                <a:spcPts val="0"/>
              </a:spcAft>
              <a:buSzPts val="1400"/>
              <a:buChar char="○"/>
            </a:pPr>
            <a:r>
              <a:rPr lang="en"/>
              <a:t>Each gets ⅓ </a:t>
            </a:r>
            <a:endParaRPr/>
          </a:p>
        </p:txBody>
      </p:sp>
      <p:sp>
        <p:nvSpPr>
          <p:cNvPr id="4327" name="Google Shape;4327;p354"/>
          <p:cNvSpPr/>
          <p:nvPr/>
        </p:nvSpPr>
        <p:spPr>
          <a:xfrm>
            <a:off x="4795525" y="2628225"/>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t>
            </a:r>
            <a:endParaRPr/>
          </a:p>
        </p:txBody>
      </p:sp>
      <p:sp>
        <p:nvSpPr>
          <p:cNvPr id="4328" name="Google Shape;4328;p354"/>
          <p:cNvSpPr/>
          <p:nvPr/>
        </p:nvSpPr>
        <p:spPr>
          <a:xfrm>
            <a:off x="4795525" y="4182250"/>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W2</a:t>
            </a:r>
            <a:endParaRPr sz="1100"/>
          </a:p>
        </p:txBody>
      </p:sp>
      <p:sp>
        <p:nvSpPr>
          <p:cNvPr id="4329" name="Google Shape;4329;p354"/>
          <p:cNvSpPr/>
          <p:nvPr/>
        </p:nvSpPr>
        <p:spPr>
          <a:xfrm>
            <a:off x="6020975" y="4182250"/>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W3</a:t>
            </a:r>
            <a:endParaRPr sz="1100"/>
          </a:p>
        </p:txBody>
      </p:sp>
      <p:sp>
        <p:nvSpPr>
          <p:cNvPr id="4330" name="Google Shape;4330;p354"/>
          <p:cNvSpPr/>
          <p:nvPr/>
        </p:nvSpPr>
        <p:spPr>
          <a:xfrm>
            <a:off x="3570063" y="4182250"/>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W1</a:t>
            </a:r>
            <a:endParaRPr sz="1100"/>
          </a:p>
        </p:txBody>
      </p:sp>
      <p:sp>
        <p:nvSpPr>
          <p:cNvPr id="4331" name="Google Shape;4331;p354"/>
          <p:cNvSpPr/>
          <p:nvPr/>
        </p:nvSpPr>
        <p:spPr>
          <a:xfrm>
            <a:off x="3902450" y="4047200"/>
            <a:ext cx="195600" cy="176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accent6"/>
              </a:solidFill>
            </a:endParaRPr>
          </a:p>
        </p:txBody>
      </p:sp>
      <p:sp>
        <p:nvSpPr>
          <p:cNvPr id="4332" name="Google Shape;4332;p354"/>
          <p:cNvSpPr/>
          <p:nvPr/>
        </p:nvSpPr>
        <p:spPr>
          <a:xfrm>
            <a:off x="5026525" y="4047200"/>
            <a:ext cx="195600" cy="176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accent6"/>
              </a:solidFill>
            </a:endParaRPr>
          </a:p>
        </p:txBody>
      </p:sp>
      <p:sp>
        <p:nvSpPr>
          <p:cNvPr id="4333" name="Google Shape;4333;p354"/>
          <p:cNvSpPr/>
          <p:nvPr/>
        </p:nvSpPr>
        <p:spPr>
          <a:xfrm>
            <a:off x="6207875" y="4082025"/>
            <a:ext cx="195600" cy="176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accent6"/>
              </a:solidFill>
            </a:endParaRPr>
          </a:p>
        </p:txBody>
      </p:sp>
      <p:cxnSp>
        <p:nvCxnSpPr>
          <p:cNvPr id="4334" name="Google Shape;4334;p354"/>
          <p:cNvCxnSpPr>
            <a:stCxn id="4327" idx="3"/>
            <a:endCxn id="4331" idx="7"/>
          </p:cNvCxnSpPr>
          <p:nvPr/>
        </p:nvCxnSpPr>
        <p:spPr>
          <a:xfrm flipH="1">
            <a:off x="4069528" y="3189522"/>
            <a:ext cx="822300" cy="883500"/>
          </a:xfrm>
          <a:prstGeom prst="straightConnector1">
            <a:avLst/>
          </a:prstGeom>
          <a:noFill/>
          <a:ln cap="flat" cmpd="sng" w="9525">
            <a:solidFill>
              <a:schemeClr val="accent6"/>
            </a:solidFill>
            <a:prstDash val="solid"/>
            <a:round/>
            <a:headEnd len="med" w="med" type="none"/>
            <a:tailEnd len="med" w="med" type="none"/>
          </a:ln>
        </p:spPr>
      </p:cxnSp>
      <p:cxnSp>
        <p:nvCxnSpPr>
          <p:cNvPr id="4335" name="Google Shape;4335;p354"/>
          <p:cNvCxnSpPr>
            <a:stCxn id="4327" idx="4"/>
            <a:endCxn id="4332" idx="0"/>
          </p:cNvCxnSpPr>
          <p:nvPr/>
        </p:nvCxnSpPr>
        <p:spPr>
          <a:xfrm>
            <a:off x="5124325" y="3285825"/>
            <a:ext cx="0" cy="761400"/>
          </a:xfrm>
          <a:prstGeom prst="straightConnector1">
            <a:avLst/>
          </a:prstGeom>
          <a:noFill/>
          <a:ln cap="flat" cmpd="sng" w="9525">
            <a:solidFill>
              <a:schemeClr val="accent6"/>
            </a:solidFill>
            <a:prstDash val="solid"/>
            <a:round/>
            <a:headEnd len="med" w="med" type="none"/>
            <a:tailEnd len="med" w="med" type="none"/>
          </a:ln>
        </p:spPr>
      </p:cxnSp>
      <p:cxnSp>
        <p:nvCxnSpPr>
          <p:cNvPr id="4336" name="Google Shape;4336;p354"/>
          <p:cNvCxnSpPr>
            <a:stCxn id="4327" idx="5"/>
            <a:endCxn id="4333" idx="1"/>
          </p:cNvCxnSpPr>
          <p:nvPr/>
        </p:nvCxnSpPr>
        <p:spPr>
          <a:xfrm>
            <a:off x="5356822" y="3189522"/>
            <a:ext cx="879600" cy="918300"/>
          </a:xfrm>
          <a:prstGeom prst="straightConnector1">
            <a:avLst/>
          </a:prstGeom>
          <a:noFill/>
          <a:ln cap="flat" cmpd="sng" w="9525">
            <a:solidFill>
              <a:schemeClr val="accent6"/>
            </a:solidFill>
            <a:prstDash val="solid"/>
            <a:round/>
            <a:headEnd len="med" w="med" type="none"/>
            <a:tailEnd len="med" w="med" type="none"/>
          </a:ln>
        </p:spPr>
      </p:cxn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0" name="Shape 4340"/>
        <p:cNvGrpSpPr/>
        <p:nvPr/>
      </p:nvGrpSpPr>
      <p:grpSpPr>
        <a:xfrm>
          <a:off x="0" y="0"/>
          <a:ext cx="0" cy="0"/>
          <a:chOff x="0" y="0"/>
          <a:chExt cx="0" cy="0"/>
        </a:xfrm>
      </p:grpSpPr>
      <p:sp>
        <p:nvSpPr>
          <p:cNvPr id="4341" name="Google Shape;4341;p3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many threads</a:t>
            </a:r>
            <a:endParaRPr/>
          </a:p>
        </p:txBody>
      </p:sp>
      <p:sp>
        <p:nvSpPr>
          <p:cNvPr id="4342" name="Google Shape;4342;p3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Too many vs too few</a:t>
            </a:r>
            <a:endParaRPr/>
          </a:p>
          <a:p>
            <a:pPr indent="-342900" lvl="0" marL="457200" rtl="0" algn="l">
              <a:spcBef>
                <a:spcPts val="0"/>
              </a:spcBef>
              <a:spcAft>
                <a:spcPts val="0"/>
              </a:spcAft>
              <a:buSzPts val="1800"/>
              <a:buChar char="●"/>
            </a:pPr>
            <a:r>
              <a:rPr lang="en"/>
              <a:t>Logical cores vs Physical cores</a:t>
            </a:r>
            <a:endParaRPr/>
          </a:p>
          <a:p>
            <a:pPr indent="-342900" lvl="0" marL="457200" rtl="0" algn="l">
              <a:spcBef>
                <a:spcPts val="0"/>
              </a:spcBef>
              <a:spcAft>
                <a:spcPts val="0"/>
              </a:spcAft>
              <a:buSzPts val="1800"/>
              <a:buChar char="●"/>
            </a:pPr>
            <a:r>
              <a:rPr lang="en"/>
              <a:t>cgroups, namespaces, containers</a:t>
            </a:r>
            <a:endParaRPr/>
          </a:p>
          <a:p>
            <a:pPr indent="-342900" lvl="0" marL="457200" rtl="0" algn="l">
              <a:spcBef>
                <a:spcPts val="0"/>
              </a:spcBef>
              <a:spcAft>
                <a:spcPts val="0"/>
              </a:spcAft>
              <a:buSzPts val="1800"/>
              <a:buChar char="●"/>
            </a:pPr>
            <a:r>
              <a:rPr lang="en"/>
              <a:t>os.CPUS vs </a:t>
            </a:r>
            <a:r>
              <a:rPr lang="en" sz="1400"/>
              <a:t>os.availableParallelism </a:t>
            </a:r>
            <a:endParaRPr/>
          </a:p>
        </p:txBody>
      </p:sp>
    </p:spTree>
  </p:cSld>
  <p:clrMapOvr>
    <a:masterClrMapping/>
  </p:clrMapOvr>
</p:sld>
</file>

<file path=ppt/slides/slide3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6" name="Shape 4346"/>
        <p:cNvGrpSpPr/>
        <p:nvPr/>
      </p:nvGrpSpPr>
      <p:grpSpPr>
        <a:xfrm>
          <a:off x="0" y="0"/>
          <a:ext cx="0" cy="0"/>
          <a:chOff x="0" y="0"/>
          <a:chExt cx="0" cy="0"/>
        </a:xfrm>
      </p:grpSpPr>
      <p:sp>
        <p:nvSpPr>
          <p:cNvPr id="4347" name="Google Shape;4347;p3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pic>
        <p:nvPicPr>
          <p:cNvPr id="4348" name="Google Shape;4348;p356"/>
          <p:cNvPicPr preferRelativeResize="0"/>
          <p:nvPr/>
        </p:nvPicPr>
        <p:blipFill>
          <a:blip r:embed="rId3">
            <a:alphaModFix/>
          </a:blip>
          <a:stretch>
            <a:fillRect/>
          </a:stretch>
        </p:blipFill>
        <p:spPr>
          <a:xfrm>
            <a:off x="345875" y="1170125"/>
            <a:ext cx="6477947" cy="3820976"/>
          </a:xfrm>
          <a:prstGeom prst="rect">
            <a:avLst/>
          </a:prstGeom>
          <a:noFill/>
          <a:ln>
            <a:noFill/>
          </a:ln>
        </p:spPr>
      </p:pic>
      <p:cxnSp>
        <p:nvCxnSpPr>
          <p:cNvPr id="4349" name="Google Shape;4349;p356"/>
          <p:cNvCxnSpPr/>
          <p:nvPr/>
        </p:nvCxnSpPr>
        <p:spPr>
          <a:xfrm flipH="1">
            <a:off x="5617225" y="2061400"/>
            <a:ext cx="1440900" cy="540300"/>
          </a:xfrm>
          <a:prstGeom prst="straightConnector1">
            <a:avLst/>
          </a:prstGeom>
          <a:noFill/>
          <a:ln cap="flat" cmpd="sng" w="9525">
            <a:solidFill>
              <a:schemeClr val="accent6"/>
            </a:solidFill>
            <a:prstDash val="solid"/>
            <a:round/>
            <a:headEnd len="med" w="med" type="none"/>
            <a:tailEnd len="med" w="med" type="triangle"/>
          </a:ln>
        </p:spPr>
      </p:cxnSp>
      <p:sp>
        <p:nvSpPr>
          <p:cNvPr id="4350" name="Google Shape;4350;p356"/>
          <p:cNvSpPr txBox="1"/>
          <p:nvPr/>
        </p:nvSpPr>
        <p:spPr>
          <a:xfrm>
            <a:off x="6784625" y="1394325"/>
            <a:ext cx="1160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Nothing will happen until poll phase</a:t>
            </a:r>
            <a:endParaRPr sz="1200">
              <a:solidFill>
                <a:schemeClr val="lt2"/>
              </a:solidFill>
            </a:endParaRPr>
          </a:p>
        </p:txBody>
      </p:sp>
      <p:sp>
        <p:nvSpPr>
          <p:cNvPr id="4351" name="Google Shape;4351;p356"/>
          <p:cNvSpPr txBox="1"/>
          <p:nvPr/>
        </p:nvSpPr>
        <p:spPr>
          <a:xfrm>
            <a:off x="5469325" y="580400"/>
            <a:ext cx="1908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Since we are running same script, we need to know if we are main or worker</a:t>
            </a:r>
            <a:endParaRPr sz="1200">
              <a:solidFill>
                <a:schemeClr val="lt2"/>
              </a:solidFill>
            </a:endParaRPr>
          </a:p>
        </p:txBody>
      </p:sp>
      <p:cxnSp>
        <p:nvCxnSpPr>
          <p:cNvPr id="4352" name="Google Shape;4352;p356"/>
          <p:cNvCxnSpPr/>
          <p:nvPr/>
        </p:nvCxnSpPr>
        <p:spPr>
          <a:xfrm flipH="1">
            <a:off x="3409100" y="1367600"/>
            <a:ext cx="2174700" cy="500400"/>
          </a:xfrm>
          <a:prstGeom prst="straightConnector1">
            <a:avLst/>
          </a:prstGeom>
          <a:noFill/>
          <a:ln cap="flat" cmpd="sng" w="9525">
            <a:solidFill>
              <a:srgbClr val="FF0000"/>
            </a:solidFill>
            <a:prstDash val="solid"/>
            <a:round/>
            <a:headEnd len="med" w="med" type="none"/>
            <a:tailEnd len="med" w="med" type="triangle"/>
          </a:ln>
        </p:spPr>
      </p:cxnSp>
      <p:sp>
        <p:nvSpPr>
          <p:cNvPr id="4353" name="Google Shape;4353;p356"/>
          <p:cNvSpPr txBox="1"/>
          <p:nvPr/>
        </p:nvSpPr>
        <p:spPr>
          <a:xfrm>
            <a:off x="5155825" y="3501375"/>
            <a:ext cx="1500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We are in the thread</a:t>
            </a:r>
            <a:endParaRPr sz="1200">
              <a:solidFill>
                <a:schemeClr val="lt2"/>
              </a:solidFill>
            </a:endParaRPr>
          </a:p>
        </p:txBody>
      </p:sp>
      <p:cxnSp>
        <p:nvCxnSpPr>
          <p:cNvPr id="4354" name="Google Shape;4354;p356"/>
          <p:cNvCxnSpPr>
            <a:stCxn id="4353" idx="1"/>
          </p:cNvCxnSpPr>
          <p:nvPr/>
        </p:nvCxnSpPr>
        <p:spPr>
          <a:xfrm flipH="1">
            <a:off x="3655825" y="3787725"/>
            <a:ext cx="1500000" cy="484800"/>
          </a:xfrm>
          <a:prstGeom prst="straightConnector1">
            <a:avLst/>
          </a:prstGeom>
          <a:noFill/>
          <a:ln cap="flat" cmpd="sng" w="9525">
            <a:solidFill>
              <a:srgbClr val="DF3079"/>
            </a:solidFill>
            <a:prstDash val="solid"/>
            <a:round/>
            <a:headEnd len="med" w="med" type="none"/>
            <a:tailEnd len="med" w="med" type="triangle"/>
          </a:ln>
        </p:spPr>
      </p:cxnSp>
    </p:spTree>
  </p:cSld>
  <p:clrMapOvr>
    <a:masterClrMapping/>
  </p:clrMapOvr>
</p:sld>
</file>

<file path=ppt/slides/slide3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8" name="Shape 4358"/>
        <p:cNvGrpSpPr/>
        <p:nvPr/>
      </p:nvGrpSpPr>
      <p:grpSpPr>
        <a:xfrm>
          <a:off x="0" y="0"/>
          <a:ext cx="0" cy="0"/>
          <a:chOff x="0" y="0"/>
          <a:chExt cx="0" cy="0"/>
        </a:xfrm>
      </p:grpSpPr>
      <p:sp>
        <p:nvSpPr>
          <p:cNvPr id="4359" name="Google Shape;4359;p3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pic>
        <p:nvPicPr>
          <p:cNvPr id="4360" name="Google Shape;4360;p357"/>
          <p:cNvPicPr preferRelativeResize="0"/>
          <p:nvPr/>
        </p:nvPicPr>
        <p:blipFill>
          <a:blip r:embed="rId3">
            <a:alphaModFix/>
          </a:blip>
          <a:stretch>
            <a:fillRect/>
          </a:stretch>
        </p:blipFill>
        <p:spPr>
          <a:xfrm>
            <a:off x="345875" y="1170125"/>
            <a:ext cx="6477947" cy="3820976"/>
          </a:xfrm>
          <a:prstGeom prst="rect">
            <a:avLst/>
          </a:prstGeom>
          <a:noFill/>
          <a:ln>
            <a:noFill/>
          </a:ln>
        </p:spPr>
      </p:pic>
      <p:pic>
        <p:nvPicPr>
          <p:cNvPr id="4361" name="Google Shape;4361;p357"/>
          <p:cNvPicPr preferRelativeResize="0"/>
          <p:nvPr/>
        </p:nvPicPr>
        <p:blipFill rotWithShape="1">
          <a:blip r:embed="rId4">
            <a:alphaModFix/>
          </a:blip>
          <a:srcRect b="19553" l="0" r="45866" t="9393"/>
          <a:stretch/>
        </p:blipFill>
        <p:spPr>
          <a:xfrm>
            <a:off x="4055525" y="3769250"/>
            <a:ext cx="4949999" cy="1115125"/>
          </a:xfrm>
          <a:prstGeom prst="rect">
            <a:avLst/>
          </a:prstGeom>
          <a:noFill/>
          <a:ln>
            <a:noFill/>
          </a:ln>
        </p:spPr>
      </p:pic>
    </p:spTree>
  </p:cSld>
  <p:clrMapOvr>
    <a:masterClrMapping/>
  </p:clrMapOvr>
</p:sld>
</file>

<file path=ppt/slides/slide3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5" name="Shape 4365"/>
        <p:cNvGrpSpPr/>
        <p:nvPr/>
      </p:nvGrpSpPr>
      <p:grpSpPr>
        <a:xfrm>
          <a:off x="0" y="0"/>
          <a:ext cx="0" cy="0"/>
          <a:chOff x="0" y="0"/>
          <a:chExt cx="0" cy="0"/>
        </a:xfrm>
      </p:grpSpPr>
      <p:sp>
        <p:nvSpPr>
          <p:cNvPr id="4366" name="Google Shape;4366;p3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&amp; Demo</a:t>
            </a:r>
            <a:endParaRPr/>
          </a:p>
        </p:txBody>
      </p:sp>
      <p:sp>
        <p:nvSpPr>
          <p:cNvPr id="4367" name="Google Shape;4367;p3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Node threads</a:t>
            </a:r>
            <a:endParaRPr/>
          </a:p>
          <a:p>
            <a:pPr indent="-342900" lvl="0" marL="457200" rtl="0" algn="l">
              <a:spcBef>
                <a:spcPts val="0"/>
              </a:spcBef>
              <a:spcAft>
                <a:spcPts val="0"/>
              </a:spcAft>
              <a:buSzPts val="1800"/>
              <a:buChar char="●"/>
            </a:pPr>
            <a:r>
              <a:rPr lang="en"/>
              <a:t>Code exercise →</a:t>
            </a:r>
            <a:endParaRPr/>
          </a:p>
          <a:p>
            <a:pPr indent="-317500" lvl="1" marL="914400" rtl="0" algn="l">
              <a:spcBef>
                <a:spcPts val="0"/>
              </a:spcBef>
              <a:spcAft>
                <a:spcPts val="0"/>
              </a:spcAft>
              <a:buSzPts val="1400"/>
              <a:buChar char="○"/>
            </a:pPr>
            <a:r>
              <a:rPr lang="en"/>
              <a:t>Node thread simple example</a:t>
            </a:r>
            <a:endParaRPr/>
          </a:p>
          <a:p>
            <a:pPr indent="-317500" lvl="1" marL="914400" rtl="0" algn="l">
              <a:spcBef>
                <a:spcPts val="0"/>
              </a:spcBef>
              <a:spcAft>
                <a:spcPts val="0"/>
              </a:spcAft>
              <a:buSzPts val="1400"/>
              <a:buChar char="○"/>
            </a:pPr>
            <a:r>
              <a:rPr lang="en"/>
              <a:t>Parent to thread messaging</a:t>
            </a:r>
            <a:endParaRPr/>
          </a:p>
          <a:p>
            <a:pPr indent="-317500" lvl="1" marL="914400" rtl="0" algn="l">
              <a:spcBef>
                <a:spcPts val="0"/>
              </a:spcBef>
              <a:spcAft>
                <a:spcPts val="0"/>
              </a:spcAft>
              <a:buSzPts val="1400"/>
              <a:buChar char="○"/>
            </a:pPr>
            <a:r>
              <a:rPr lang="en"/>
              <a:t>Thread to thread messaging </a:t>
            </a:r>
            <a:endParaRPr/>
          </a:p>
          <a:p>
            <a:pPr indent="-317500" lvl="1" marL="914400" rtl="0" algn="l">
              <a:spcBef>
                <a:spcPts val="0"/>
              </a:spcBef>
              <a:spcAft>
                <a:spcPts val="0"/>
              </a:spcAft>
              <a:buSzPts val="1400"/>
              <a:buChar char="○"/>
            </a:pPr>
            <a:r>
              <a:rPr lang="en"/>
              <a:t>Distribute connections between threads</a:t>
            </a:r>
            <a:endParaRPr/>
          </a:p>
          <a:p>
            <a:pPr indent="-317500" lvl="1" marL="914400" rtl="0" algn="l">
              <a:spcBef>
                <a:spcPts val="0"/>
              </a:spcBef>
              <a:spcAft>
                <a:spcPts val="0"/>
              </a:spcAft>
              <a:buSzPts val="1400"/>
              <a:buChar char="○"/>
            </a:pPr>
            <a:r>
              <a:rPr lang="en"/>
              <a:t>Distribute requests between threads</a:t>
            </a:r>
            <a:endParaRPr/>
          </a:p>
        </p:txBody>
      </p:sp>
    </p:spTree>
  </p:cSld>
  <p:clrMapOvr>
    <a:masterClrMapping/>
  </p:clrMapOvr>
</p:sld>
</file>

<file path=ppt/slides/slide3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1" name="Shape 4371"/>
        <p:cNvGrpSpPr/>
        <p:nvPr/>
      </p:nvGrpSpPr>
      <p:grpSpPr>
        <a:xfrm>
          <a:off x="0" y="0"/>
          <a:ext cx="0" cy="0"/>
          <a:chOff x="0" y="0"/>
          <a:chExt cx="0" cy="0"/>
        </a:xfrm>
      </p:grpSpPr>
      <p:sp>
        <p:nvSpPr>
          <p:cNvPr id="4372" name="Google Shape;4372;p3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2</a:t>
            </a:r>
            <a:endParaRPr/>
          </a:p>
        </p:txBody>
      </p:sp>
      <p:pic>
        <p:nvPicPr>
          <p:cNvPr id="4373" name="Google Shape;4373;p359"/>
          <p:cNvPicPr preferRelativeResize="0"/>
          <p:nvPr/>
        </p:nvPicPr>
        <p:blipFill>
          <a:blip r:embed="rId3">
            <a:alphaModFix/>
          </a:blip>
          <a:stretch>
            <a:fillRect/>
          </a:stretch>
        </p:blipFill>
        <p:spPr>
          <a:xfrm>
            <a:off x="224975" y="1163450"/>
            <a:ext cx="5897027" cy="3820974"/>
          </a:xfrm>
          <a:prstGeom prst="rect">
            <a:avLst/>
          </a:prstGeom>
          <a:noFill/>
          <a:ln>
            <a:noFill/>
          </a:ln>
        </p:spPr>
      </p:pic>
    </p:spTree>
  </p:cSld>
  <p:clrMapOvr>
    <a:masterClrMapping/>
  </p:clrMapOvr>
</p:sld>
</file>

<file path=ppt/slides/slide3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7" name="Shape 4377"/>
        <p:cNvGrpSpPr/>
        <p:nvPr/>
      </p:nvGrpSpPr>
      <p:grpSpPr>
        <a:xfrm>
          <a:off x="0" y="0"/>
          <a:ext cx="0" cy="0"/>
          <a:chOff x="0" y="0"/>
          <a:chExt cx="0" cy="0"/>
        </a:xfrm>
      </p:grpSpPr>
      <p:sp>
        <p:nvSpPr>
          <p:cNvPr id="4378" name="Google Shape;4378;p3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2</a:t>
            </a:r>
            <a:endParaRPr/>
          </a:p>
        </p:txBody>
      </p:sp>
      <p:pic>
        <p:nvPicPr>
          <p:cNvPr id="4379" name="Google Shape;4379;p360"/>
          <p:cNvPicPr preferRelativeResize="0"/>
          <p:nvPr/>
        </p:nvPicPr>
        <p:blipFill>
          <a:blip r:embed="rId3">
            <a:alphaModFix/>
          </a:blip>
          <a:stretch>
            <a:fillRect/>
          </a:stretch>
        </p:blipFill>
        <p:spPr>
          <a:xfrm>
            <a:off x="224975" y="1163450"/>
            <a:ext cx="5897027" cy="3820974"/>
          </a:xfrm>
          <a:prstGeom prst="rect">
            <a:avLst/>
          </a:prstGeom>
          <a:noFill/>
          <a:ln>
            <a:noFill/>
          </a:ln>
        </p:spPr>
      </p:pic>
      <p:pic>
        <p:nvPicPr>
          <p:cNvPr id="4380" name="Google Shape;4380;p360"/>
          <p:cNvPicPr preferRelativeResize="0"/>
          <p:nvPr/>
        </p:nvPicPr>
        <p:blipFill rotWithShape="1">
          <a:blip r:embed="rId4">
            <a:alphaModFix/>
          </a:blip>
          <a:srcRect b="2162" l="292" r="48417" t="0"/>
          <a:stretch/>
        </p:blipFill>
        <p:spPr>
          <a:xfrm>
            <a:off x="4349625" y="2992050"/>
            <a:ext cx="4689850" cy="1904625"/>
          </a:xfrm>
          <a:prstGeom prst="rect">
            <a:avLst/>
          </a:prstGeom>
          <a:noFill/>
          <a:ln>
            <a:noFill/>
          </a:ln>
        </p:spPr>
      </p:pic>
    </p:spTree>
  </p:cSld>
  <p:clrMapOvr>
    <a:masterClrMapping/>
  </p:clrMapOvr>
</p:sld>
</file>

<file path=ppt/slides/slide3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4" name="Shape 4384"/>
        <p:cNvGrpSpPr/>
        <p:nvPr/>
      </p:nvGrpSpPr>
      <p:grpSpPr>
        <a:xfrm>
          <a:off x="0" y="0"/>
          <a:ext cx="0" cy="0"/>
          <a:chOff x="0" y="0"/>
          <a:chExt cx="0" cy="0"/>
        </a:xfrm>
      </p:grpSpPr>
      <p:sp>
        <p:nvSpPr>
          <p:cNvPr id="4385" name="Google Shape;4385;p361"/>
          <p:cNvSpPr txBox="1"/>
          <p:nvPr>
            <p:ph type="ctrTitle"/>
          </p:nvPr>
        </p:nvSpPr>
        <p:spPr>
          <a:xfrm>
            <a:off x="311708" y="5502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Node Child Processes</a:t>
            </a:r>
            <a:endParaRPr/>
          </a:p>
        </p:txBody>
      </p:sp>
      <p:sp>
        <p:nvSpPr>
          <p:cNvPr id="4386" name="Google Shape;4386;p361"/>
          <p:cNvSpPr txBox="1"/>
          <p:nvPr>
            <p:ph idx="1" type="subTitle"/>
          </p:nvPr>
        </p:nvSpPr>
        <p:spPr>
          <a:xfrm>
            <a:off x="311700" y="24955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Processes</a:t>
            </a:r>
            <a:endParaRPr/>
          </a:p>
        </p:txBody>
      </p:sp>
      <p:sp>
        <p:nvSpPr>
          <p:cNvPr id="4387" name="Google Shape;4387;p361"/>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47"/>
          <p:cNvPicPr preferRelativeResize="0"/>
          <p:nvPr/>
        </p:nvPicPr>
        <p:blipFill>
          <a:blip r:embed="rId3">
            <a:alphaModFix/>
          </a:blip>
          <a:stretch>
            <a:fillRect/>
          </a:stretch>
        </p:blipFill>
        <p:spPr>
          <a:xfrm>
            <a:off x="417402" y="772775"/>
            <a:ext cx="6102474" cy="4110275"/>
          </a:xfrm>
          <a:prstGeom prst="rect">
            <a:avLst/>
          </a:prstGeom>
          <a:noFill/>
          <a:ln>
            <a:noFill/>
          </a:ln>
        </p:spPr>
      </p:pic>
      <p:sp>
        <p:nvSpPr>
          <p:cNvPr id="415" name="Google Shape;415;p47"/>
          <p:cNvSpPr txBox="1"/>
          <p:nvPr/>
        </p:nvSpPr>
        <p:spPr>
          <a:xfrm>
            <a:off x="6664575" y="620375"/>
            <a:ext cx="1554300" cy="12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timer2Callback</a:t>
            </a:r>
            <a:endParaRPr sz="1500">
              <a:solidFill>
                <a:srgbClr val="E06666"/>
              </a:solidFill>
            </a:endParaRPr>
          </a:p>
        </p:txBody>
      </p:sp>
      <p:sp>
        <p:nvSpPr>
          <p:cNvPr id="416" name="Google Shape;416;p47"/>
          <p:cNvSpPr txBox="1"/>
          <p:nvPr/>
        </p:nvSpPr>
        <p:spPr>
          <a:xfrm>
            <a:off x="6664575" y="205775"/>
            <a:ext cx="15543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1C232"/>
                </a:solidFill>
              </a:rPr>
              <a:t>Execution</a:t>
            </a:r>
            <a:endParaRPr sz="1800">
              <a:solidFill>
                <a:srgbClr val="F1C232"/>
              </a:solidFill>
            </a:endParaRPr>
          </a:p>
        </p:txBody>
      </p:sp>
      <p:sp>
        <p:nvSpPr>
          <p:cNvPr id="417" name="Google Shape;417;p47"/>
          <p:cNvSpPr txBox="1"/>
          <p:nvPr/>
        </p:nvSpPr>
        <p:spPr>
          <a:xfrm>
            <a:off x="6664575" y="3246825"/>
            <a:ext cx="15543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D966"/>
                </a:solidFill>
              </a:rPr>
              <a:t>Callbacks</a:t>
            </a:r>
            <a:endParaRPr sz="1800">
              <a:solidFill>
                <a:srgbClr val="FFD966"/>
              </a:solidFill>
            </a:endParaRPr>
          </a:p>
        </p:txBody>
      </p:sp>
      <p:sp>
        <p:nvSpPr>
          <p:cNvPr id="418" name="Google Shape;418;p47"/>
          <p:cNvSpPr txBox="1"/>
          <p:nvPr/>
        </p:nvSpPr>
        <p:spPr>
          <a:xfrm>
            <a:off x="6664575" y="3661425"/>
            <a:ext cx="1554300" cy="12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6"/>
                </a:solidFill>
              </a:rPr>
              <a:t>timer2Callback</a:t>
            </a:r>
            <a:endParaRPr sz="1500">
              <a:solidFill>
                <a:schemeClr val="accent6"/>
              </a:solidFill>
            </a:endParaRPr>
          </a:p>
        </p:txBody>
      </p:sp>
      <p:cxnSp>
        <p:nvCxnSpPr>
          <p:cNvPr id="419" name="Google Shape;419;p47"/>
          <p:cNvCxnSpPr/>
          <p:nvPr/>
        </p:nvCxnSpPr>
        <p:spPr>
          <a:xfrm rot="10800000">
            <a:off x="6280425" y="1835625"/>
            <a:ext cx="467100" cy="6600"/>
          </a:xfrm>
          <a:prstGeom prst="straightConnector1">
            <a:avLst/>
          </a:prstGeom>
          <a:noFill/>
          <a:ln cap="flat" cmpd="sng" w="28575">
            <a:solidFill>
              <a:srgbClr val="DF3079"/>
            </a:solidFill>
            <a:prstDash val="solid"/>
            <a:round/>
            <a:headEnd len="med" w="med" type="none"/>
            <a:tailEnd len="med" w="med" type="triangle"/>
          </a:ln>
        </p:spPr>
      </p:cxnSp>
      <p:cxnSp>
        <p:nvCxnSpPr>
          <p:cNvPr id="420" name="Google Shape;420;p47"/>
          <p:cNvCxnSpPr/>
          <p:nvPr/>
        </p:nvCxnSpPr>
        <p:spPr>
          <a:xfrm flipH="1">
            <a:off x="6551225" y="3882625"/>
            <a:ext cx="1694400" cy="6600"/>
          </a:xfrm>
          <a:prstGeom prst="straightConnector1">
            <a:avLst/>
          </a:prstGeom>
          <a:noFill/>
          <a:ln cap="flat" cmpd="sng" w="9525">
            <a:solidFill>
              <a:schemeClr val="dk1"/>
            </a:solidFill>
            <a:prstDash val="solid"/>
            <a:round/>
            <a:headEnd len="med" w="med" type="none"/>
            <a:tailEnd len="med" w="med" type="none"/>
          </a:ln>
        </p:spPr>
      </p:cxnSp>
      <p:sp>
        <p:nvSpPr>
          <p:cNvPr id="421" name="Google Shape;421;p47"/>
          <p:cNvSpPr/>
          <p:nvPr/>
        </p:nvSpPr>
        <p:spPr>
          <a:xfrm>
            <a:off x="935175" y="1724475"/>
            <a:ext cx="5297100" cy="22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2" name="Google Shape;422;p47"/>
          <p:cNvSpPr txBox="1"/>
          <p:nvPr>
            <p:ph type="title"/>
          </p:nvPr>
        </p:nvSpPr>
        <p:spPr>
          <a:xfrm>
            <a:off x="265000" y="47675"/>
            <a:ext cx="5345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4594"/>
              <a:buNone/>
            </a:pPr>
            <a:r>
              <a:rPr lang="en" sz="2220"/>
              <a:t>writeFile b done, popup Timeout 1s callback</a:t>
            </a:r>
            <a:endParaRPr sz="2220"/>
          </a:p>
        </p:txBody>
      </p:sp>
    </p:spTree>
  </p:cSld>
  <p:clrMapOvr>
    <a:masterClrMapping/>
  </p:clrMapOvr>
</p:sld>
</file>

<file path=ppt/slides/slide3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1" name="Shape 4391"/>
        <p:cNvGrpSpPr/>
        <p:nvPr/>
      </p:nvGrpSpPr>
      <p:grpSpPr>
        <a:xfrm>
          <a:off x="0" y="0"/>
          <a:ext cx="0" cy="0"/>
          <a:chOff x="0" y="0"/>
          <a:chExt cx="0" cy="0"/>
        </a:xfrm>
      </p:grpSpPr>
      <p:sp>
        <p:nvSpPr>
          <p:cNvPr id="4392" name="Google Shape;4392;p3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Process</a:t>
            </a:r>
            <a:endParaRPr/>
          </a:p>
        </p:txBody>
      </p:sp>
      <p:sp>
        <p:nvSpPr>
          <p:cNvPr id="4393" name="Google Shape;4393;p3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Too many threads in one process</a:t>
            </a:r>
            <a:endParaRPr/>
          </a:p>
          <a:p>
            <a:pPr indent="-317500" lvl="1" marL="914400" rtl="0" algn="l">
              <a:spcBef>
                <a:spcPts val="0"/>
              </a:spcBef>
              <a:spcAft>
                <a:spcPts val="0"/>
              </a:spcAft>
              <a:buSzPts val="1400"/>
              <a:buChar char="○"/>
            </a:pPr>
            <a:r>
              <a:rPr lang="en"/>
              <a:t>Large memory (shared)</a:t>
            </a:r>
            <a:endParaRPr/>
          </a:p>
          <a:p>
            <a:pPr indent="-317500" lvl="1" marL="914400" rtl="0" algn="l">
              <a:spcBef>
                <a:spcPts val="0"/>
              </a:spcBef>
              <a:spcAft>
                <a:spcPts val="0"/>
              </a:spcAft>
              <a:buSzPts val="1400"/>
              <a:buChar char="○"/>
            </a:pPr>
            <a:r>
              <a:rPr lang="en"/>
              <a:t>No isolation</a:t>
            </a:r>
            <a:endParaRPr/>
          </a:p>
          <a:p>
            <a:pPr indent="-342900" lvl="0" marL="457200" rtl="0" algn="l">
              <a:spcBef>
                <a:spcPts val="0"/>
              </a:spcBef>
              <a:spcAft>
                <a:spcPts val="0"/>
              </a:spcAft>
              <a:buSzPts val="1800"/>
              <a:buChar char="●"/>
            </a:pPr>
            <a:r>
              <a:rPr lang="en"/>
              <a:t>Process gets dedicated memory</a:t>
            </a:r>
            <a:endParaRPr/>
          </a:p>
          <a:p>
            <a:pPr indent="-342900" lvl="0" marL="457200" rtl="0" algn="l">
              <a:spcBef>
                <a:spcPts val="0"/>
              </a:spcBef>
              <a:spcAft>
                <a:spcPts val="0"/>
              </a:spcAft>
              <a:buSzPts val="1800"/>
              <a:buChar char="●"/>
            </a:pPr>
            <a:r>
              <a:rPr lang="en"/>
              <a:t>Isolation</a:t>
            </a:r>
            <a:endParaRPr/>
          </a:p>
          <a:p>
            <a:pPr indent="-342900" lvl="0" marL="457200" rtl="0" algn="l">
              <a:spcBef>
                <a:spcPts val="0"/>
              </a:spcBef>
              <a:spcAft>
                <a:spcPts val="0"/>
              </a:spcAft>
              <a:buSzPts val="1800"/>
              <a:buChar char="●"/>
            </a:pPr>
            <a:r>
              <a:rPr lang="en"/>
              <a:t>Works with other programs (not just Node)</a:t>
            </a:r>
            <a:endParaRPr/>
          </a:p>
        </p:txBody>
      </p:sp>
    </p:spTree>
  </p:cSld>
  <p:clrMapOvr>
    <a:masterClrMapping/>
  </p:clrMapOvr>
</p:sld>
</file>

<file path=ppt/slides/slide3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7" name="Shape 4397"/>
        <p:cNvGrpSpPr/>
        <p:nvPr/>
      </p:nvGrpSpPr>
      <p:grpSpPr>
        <a:xfrm>
          <a:off x="0" y="0"/>
          <a:ext cx="0" cy="0"/>
          <a:chOff x="0" y="0"/>
          <a:chExt cx="0" cy="0"/>
        </a:xfrm>
      </p:grpSpPr>
      <p:sp>
        <p:nvSpPr>
          <p:cNvPr id="4398" name="Google Shape;4398;p3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Child process</a:t>
            </a:r>
            <a:endParaRPr/>
          </a:p>
        </p:txBody>
      </p:sp>
      <p:sp>
        <p:nvSpPr>
          <p:cNvPr id="4399" name="Google Shape;4399;p363"/>
          <p:cNvSpPr txBox="1"/>
          <p:nvPr>
            <p:ph idx="1" type="body"/>
          </p:nvPr>
        </p:nvSpPr>
        <p:spPr>
          <a:xfrm>
            <a:off x="311700" y="1152475"/>
            <a:ext cx="5708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When forking a process we get a free IPC channel</a:t>
            </a:r>
            <a:endParaRPr/>
          </a:p>
          <a:p>
            <a:pPr indent="-342900" lvl="0" marL="457200" rtl="0" algn="l">
              <a:spcBef>
                <a:spcPts val="0"/>
              </a:spcBef>
              <a:spcAft>
                <a:spcPts val="0"/>
              </a:spcAft>
              <a:buSzPts val="1800"/>
              <a:buChar char="●"/>
            </a:pPr>
            <a:r>
              <a:rPr lang="en"/>
              <a:t>Processes can communicate with each other</a:t>
            </a:r>
            <a:endParaRPr/>
          </a:p>
          <a:p>
            <a:pPr indent="-342900" lvl="0" marL="457200" rtl="0" algn="l">
              <a:spcBef>
                <a:spcPts val="0"/>
              </a:spcBef>
              <a:spcAft>
                <a:spcPts val="0"/>
              </a:spcAft>
              <a:buSzPts val="1800"/>
              <a:buChar char="●"/>
            </a:pPr>
            <a:r>
              <a:rPr lang="en"/>
              <a:t>IPC is shared buffer memory in kernel</a:t>
            </a:r>
            <a:endParaRPr/>
          </a:p>
          <a:p>
            <a:pPr indent="-342900" lvl="0" marL="457200" rtl="0" algn="l">
              <a:spcBef>
                <a:spcPts val="0"/>
              </a:spcBef>
              <a:spcAft>
                <a:spcPts val="0"/>
              </a:spcAft>
              <a:buSzPts val="1800"/>
              <a:buChar char="●"/>
            </a:pPr>
            <a:r>
              <a:rPr lang="en"/>
              <a:t>Inter-process communication </a:t>
            </a:r>
            <a:endParaRPr/>
          </a:p>
        </p:txBody>
      </p:sp>
      <p:sp>
        <p:nvSpPr>
          <p:cNvPr id="4400" name="Google Shape;4400;p363"/>
          <p:cNvSpPr/>
          <p:nvPr/>
        </p:nvSpPr>
        <p:spPr>
          <a:xfrm>
            <a:off x="7156650" y="2156000"/>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t>
            </a:r>
            <a:endParaRPr/>
          </a:p>
        </p:txBody>
      </p:sp>
      <p:sp>
        <p:nvSpPr>
          <p:cNvPr id="4401" name="Google Shape;4401;p363"/>
          <p:cNvSpPr/>
          <p:nvPr/>
        </p:nvSpPr>
        <p:spPr>
          <a:xfrm>
            <a:off x="7156650" y="3710025"/>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P2</a:t>
            </a:r>
            <a:endParaRPr sz="1100"/>
          </a:p>
        </p:txBody>
      </p:sp>
      <p:sp>
        <p:nvSpPr>
          <p:cNvPr id="4402" name="Google Shape;4402;p363"/>
          <p:cNvSpPr/>
          <p:nvPr/>
        </p:nvSpPr>
        <p:spPr>
          <a:xfrm>
            <a:off x="8382100" y="3710025"/>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P3</a:t>
            </a:r>
            <a:endParaRPr sz="1100"/>
          </a:p>
        </p:txBody>
      </p:sp>
      <p:sp>
        <p:nvSpPr>
          <p:cNvPr id="4403" name="Google Shape;4403;p363"/>
          <p:cNvSpPr/>
          <p:nvPr/>
        </p:nvSpPr>
        <p:spPr>
          <a:xfrm>
            <a:off x="5931188" y="3710025"/>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P1</a:t>
            </a:r>
            <a:endParaRPr sz="1100"/>
          </a:p>
        </p:txBody>
      </p:sp>
      <p:cxnSp>
        <p:nvCxnSpPr>
          <p:cNvPr id="4404" name="Google Shape;4404;p363"/>
          <p:cNvCxnSpPr>
            <a:stCxn id="4400" idx="3"/>
            <a:endCxn id="4403" idx="0"/>
          </p:cNvCxnSpPr>
          <p:nvPr/>
        </p:nvCxnSpPr>
        <p:spPr>
          <a:xfrm flipH="1">
            <a:off x="6259953" y="2717297"/>
            <a:ext cx="993000" cy="992700"/>
          </a:xfrm>
          <a:prstGeom prst="straightConnector1">
            <a:avLst/>
          </a:prstGeom>
          <a:noFill/>
          <a:ln cap="flat" cmpd="sng" w="9525">
            <a:solidFill>
              <a:schemeClr val="accent6"/>
            </a:solidFill>
            <a:prstDash val="solid"/>
            <a:round/>
            <a:headEnd len="med" w="med" type="none"/>
            <a:tailEnd len="med" w="med" type="none"/>
          </a:ln>
        </p:spPr>
      </p:cxnSp>
      <p:cxnSp>
        <p:nvCxnSpPr>
          <p:cNvPr id="4405" name="Google Shape;4405;p363"/>
          <p:cNvCxnSpPr>
            <a:stCxn id="4400" idx="4"/>
            <a:endCxn id="4401" idx="0"/>
          </p:cNvCxnSpPr>
          <p:nvPr/>
        </p:nvCxnSpPr>
        <p:spPr>
          <a:xfrm>
            <a:off x="7485450" y="2813600"/>
            <a:ext cx="0" cy="896400"/>
          </a:xfrm>
          <a:prstGeom prst="straightConnector1">
            <a:avLst/>
          </a:prstGeom>
          <a:noFill/>
          <a:ln cap="flat" cmpd="sng" w="9525">
            <a:solidFill>
              <a:schemeClr val="accent6"/>
            </a:solidFill>
            <a:prstDash val="solid"/>
            <a:round/>
            <a:headEnd len="med" w="med" type="none"/>
            <a:tailEnd len="med" w="med" type="none"/>
          </a:ln>
        </p:spPr>
      </p:cxnSp>
      <p:cxnSp>
        <p:nvCxnSpPr>
          <p:cNvPr id="4406" name="Google Shape;4406;p363"/>
          <p:cNvCxnSpPr>
            <a:stCxn id="4400" idx="5"/>
            <a:endCxn id="4402" idx="0"/>
          </p:cNvCxnSpPr>
          <p:nvPr/>
        </p:nvCxnSpPr>
        <p:spPr>
          <a:xfrm>
            <a:off x="7717947" y="2717297"/>
            <a:ext cx="993000" cy="992700"/>
          </a:xfrm>
          <a:prstGeom prst="straightConnector1">
            <a:avLst/>
          </a:prstGeom>
          <a:noFill/>
          <a:ln cap="flat" cmpd="sng" w="9525">
            <a:solidFill>
              <a:schemeClr val="accent6"/>
            </a:solidFill>
            <a:prstDash val="solid"/>
            <a:round/>
            <a:headEnd len="med" w="med" type="none"/>
            <a:tailEnd len="med" w="med" type="none"/>
          </a:ln>
        </p:spPr>
      </p:cxnSp>
    </p:spTree>
  </p:cSld>
  <p:clrMapOvr>
    <a:masterClrMapping/>
  </p:clrMapOvr>
</p:sld>
</file>

<file path=ppt/slides/slide3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0" name="Shape 4410"/>
        <p:cNvGrpSpPr/>
        <p:nvPr/>
      </p:nvGrpSpPr>
      <p:grpSpPr>
        <a:xfrm>
          <a:off x="0" y="0"/>
          <a:ext cx="0" cy="0"/>
          <a:chOff x="0" y="0"/>
          <a:chExt cx="0" cy="0"/>
        </a:xfrm>
      </p:grpSpPr>
      <p:sp>
        <p:nvSpPr>
          <p:cNvPr id="4411" name="Google Shape;4411;p3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Node fork</a:t>
            </a:r>
            <a:endParaRPr/>
          </a:p>
        </p:txBody>
      </p:sp>
      <p:sp>
        <p:nvSpPr>
          <p:cNvPr id="4412" name="Google Shape;4412;p3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Forks a Node process</a:t>
            </a:r>
            <a:endParaRPr/>
          </a:p>
          <a:p>
            <a:pPr indent="-342900" lvl="0" marL="457200" rtl="0" algn="l">
              <a:spcBef>
                <a:spcPts val="0"/>
              </a:spcBef>
              <a:spcAft>
                <a:spcPts val="0"/>
              </a:spcAft>
              <a:buSzPts val="1800"/>
              <a:buChar char="●"/>
            </a:pPr>
            <a:r>
              <a:rPr lang="en"/>
              <a:t>Run in the initial phase (not poll phase)</a:t>
            </a:r>
            <a:endParaRPr/>
          </a:p>
          <a:p>
            <a:pPr indent="-342900" lvl="0" marL="457200" rtl="0" algn="l">
              <a:spcBef>
                <a:spcPts val="0"/>
              </a:spcBef>
              <a:spcAft>
                <a:spcPts val="0"/>
              </a:spcAft>
              <a:buSzPts val="1800"/>
              <a:buChar char="●"/>
            </a:pPr>
            <a:r>
              <a:rPr lang="en"/>
              <a:t>Still </a:t>
            </a:r>
            <a:r>
              <a:rPr lang="en"/>
              <a:t>asynchronous</a:t>
            </a:r>
            <a:endParaRPr/>
          </a:p>
          <a:p>
            <a:pPr indent="-342900" lvl="0" marL="457200" rtl="0" algn="l">
              <a:spcBef>
                <a:spcPts val="0"/>
              </a:spcBef>
              <a:spcAft>
                <a:spcPts val="0"/>
              </a:spcAft>
              <a:buSzPts val="1800"/>
              <a:buChar char="●"/>
            </a:pPr>
            <a:r>
              <a:rPr lang="en"/>
              <a:t>Doesn’t clone the process like unix fork</a:t>
            </a:r>
            <a:endParaRPr/>
          </a:p>
          <a:p>
            <a:pPr indent="-342900" lvl="0" marL="457200" rtl="0" algn="l">
              <a:spcBef>
                <a:spcPts val="0"/>
              </a:spcBef>
              <a:spcAft>
                <a:spcPts val="0"/>
              </a:spcAft>
              <a:buSzPts val="1800"/>
              <a:buChar char="●"/>
            </a:pPr>
            <a:r>
              <a:rPr lang="en"/>
              <a:t>Users should manually setup child processes</a:t>
            </a:r>
            <a:endParaRPr/>
          </a:p>
          <a:p>
            <a:pPr indent="-317500" lvl="1" marL="914400" rtl="0" algn="l">
              <a:spcBef>
                <a:spcPts val="0"/>
              </a:spcBef>
              <a:spcAft>
                <a:spcPts val="0"/>
              </a:spcAft>
              <a:buSzPts val="1400"/>
              <a:buChar char="○"/>
            </a:pPr>
            <a:r>
              <a:rPr lang="en"/>
              <a:t>E.g. Who is parent who is child</a:t>
            </a:r>
            <a:endParaRPr/>
          </a:p>
          <a:p>
            <a:pPr indent="-317500" lvl="1" marL="914400" rtl="0" algn="l">
              <a:spcBef>
                <a:spcPts val="0"/>
              </a:spcBef>
              <a:spcAft>
                <a:spcPts val="0"/>
              </a:spcAft>
              <a:buSzPts val="1400"/>
              <a:buChar char="○"/>
            </a:pPr>
            <a:r>
              <a:rPr lang="en"/>
              <a:t>Pass env variable to tell us who is child </a:t>
            </a:r>
            <a:endParaRPr/>
          </a:p>
          <a:p>
            <a:pPr indent="-317500" lvl="1" marL="914400" rtl="0" algn="l">
              <a:spcBef>
                <a:spcPts val="0"/>
              </a:spcBef>
              <a:spcAft>
                <a:spcPts val="0"/>
              </a:spcAft>
              <a:buSzPts val="1400"/>
              <a:buChar char="○"/>
            </a:pPr>
            <a:r>
              <a:rPr lang="en"/>
              <a:t>Cluster helps here</a:t>
            </a:r>
            <a:endParaRPr/>
          </a:p>
        </p:txBody>
      </p:sp>
      <p:sp>
        <p:nvSpPr>
          <p:cNvPr id="4413" name="Google Shape;4413;p364"/>
          <p:cNvSpPr/>
          <p:nvPr/>
        </p:nvSpPr>
        <p:spPr>
          <a:xfrm>
            <a:off x="6367425" y="731375"/>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t>
            </a:r>
            <a:endParaRPr/>
          </a:p>
        </p:txBody>
      </p:sp>
      <p:sp>
        <p:nvSpPr>
          <p:cNvPr id="4414" name="Google Shape;4414;p364"/>
          <p:cNvSpPr/>
          <p:nvPr/>
        </p:nvSpPr>
        <p:spPr>
          <a:xfrm>
            <a:off x="7592875" y="2285400"/>
            <a:ext cx="657600" cy="6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P3</a:t>
            </a:r>
            <a:endParaRPr sz="1100"/>
          </a:p>
        </p:txBody>
      </p:sp>
      <p:cxnSp>
        <p:nvCxnSpPr>
          <p:cNvPr id="4415" name="Google Shape;4415;p364"/>
          <p:cNvCxnSpPr>
            <a:stCxn id="4413" idx="5"/>
            <a:endCxn id="4414" idx="1"/>
          </p:cNvCxnSpPr>
          <p:nvPr/>
        </p:nvCxnSpPr>
        <p:spPr>
          <a:xfrm>
            <a:off x="6928722" y="1292672"/>
            <a:ext cx="760500" cy="10890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3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9" name="Shape 4419"/>
        <p:cNvGrpSpPr/>
        <p:nvPr/>
      </p:nvGrpSpPr>
      <p:grpSpPr>
        <a:xfrm>
          <a:off x="0" y="0"/>
          <a:ext cx="0" cy="0"/>
          <a:chOff x="0" y="0"/>
          <a:chExt cx="0" cy="0"/>
        </a:xfrm>
      </p:grpSpPr>
      <p:sp>
        <p:nvSpPr>
          <p:cNvPr id="4420" name="Google Shape;4420;p3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exec vs spawn</a:t>
            </a:r>
            <a:endParaRPr/>
          </a:p>
        </p:txBody>
      </p:sp>
      <p:sp>
        <p:nvSpPr>
          <p:cNvPr id="4421" name="Google Shape;4421;p3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Both spin processes to external commands (not node)</a:t>
            </a:r>
            <a:endParaRPr/>
          </a:p>
          <a:p>
            <a:pPr indent="-342900" lvl="0" marL="457200" rtl="0" algn="l">
              <a:spcBef>
                <a:spcPts val="0"/>
              </a:spcBef>
              <a:spcAft>
                <a:spcPts val="0"/>
              </a:spcAft>
              <a:buSzPts val="1800"/>
              <a:buChar char="●"/>
            </a:pPr>
            <a:r>
              <a:rPr lang="en"/>
              <a:t>Exec can be used to run external commands</a:t>
            </a:r>
            <a:endParaRPr/>
          </a:p>
          <a:p>
            <a:pPr indent="-317500" lvl="1" marL="914400" rtl="0" algn="l">
              <a:spcBef>
                <a:spcPts val="0"/>
              </a:spcBef>
              <a:spcAft>
                <a:spcPts val="0"/>
              </a:spcAft>
              <a:buSzPts val="1400"/>
              <a:buChar char="○"/>
            </a:pPr>
            <a:r>
              <a:rPr lang="en"/>
              <a:t>E.g Ifconfig, ls etc</a:t>
            </a:r>
            <a:endParaRPr/>
          </a:p>
          <a:p>
            <a:pPr indent="-342900" lvl="0" marL="457200" rtl="0" algn="l">
              <a:spcBef>
                <a:spcPts val="0"/>
              </a:spcBef>
              <a:spcAft>
                <a:spcPts val="0"/>
              </a:spcAft>
              <a:buSzPts val="1800"/>
              <a:buChar char="●"/>
            </a:pPr>
            <a:r>
              <a:rPr lang="en"/>
              <a:t>Gets you back a child process and full stdout </a:t>
            </a:r>
            <a:endParaRPr/>
          </a:p>
          <a:p>
            <a:pPr indent="-342900" lvl="0" marL="457200" rtl="0" algn="l">
              <a:spcBef>
                <a:spcPts val="0"/>
              </a:spcBef>
              <a:spcAft>
                <a:spcPts val="0"/>
              </a:spcAft>
              <a:buSzPts val="1800"/>
              <a:buChar char="●"/>
            </a:pPr>
            <a:r>
              <a:rPr lang="en"/>
              <a:t>Not great for streaming large stdout</a:t>
            </a:r>
            <a:endParaRPr/>
          </a:p>
          <a:p>
            <a:pPr indent="-342900" lvl="0" marL="457200" rtl="0" algn="l">
              <a:spcBef>
                <a:spcPts val="0"/>
              </a:spcBef>
              <a:spcAft>
                <a:spcPts val="0"/>
              </a:spcAft>
              <a:buSzPts val="1800"/>
              <a:buChar char="●"/>
            </a:pPr>
            <a:r>
              <a:rPr lang="en"/>
              <a:t>Spawn lets you listen for stdout as they come in</a:t>
            </a:r>
            <a:endParaRPr/>
          </a:p>
          <a:p>
            <a:pPr indent="-317500" lvl="1" marL="914400" rtl="0" algn="l">
              <a:spcBef>
                <a:spcPts val="0"/>
              </a:spcBef>
              <a:spcAft>
                <a:spcPts val="0"/>
              </a:spcAft>
              <a:buSzPts val="1400"/>
              <a:buChar char="○"/>
            </a:pPr>
            <a:r>
              <a:rPr lang="en"/>
              <a:t>E.g. top </a:t>
            </a:r>
            <a:endParaRPr/>
          </a:p>
        </p:txBody>
      </p:sp>
    </p:spTree>
  </p:cSld>
  <p:clrMapOvr>
    <a:masterClrMapping/>
  </p:clrMapOvr>
</p:sld>
</file>

<file path=ppt/slides/slide3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5" name="Shape 4425"/>
        <p:cNvGrpSpPr/>
        <p:nvPr/>
      </p:nvGrpSpPr>
      <p:grpSpPr>
        <a:xfrm>
          <a:off x="0" y="0"/>
          <a:ext cx="0" cy="0"/>
          <a:chOff x="0" y="0"/>
          <a:chExt cx="0" cy="0"/>
        </a:xfrm>
      </p:grpSpPr>
      <p:sp>
        <p:nvSpPr>
          <p:cNvPr id="4426" name="Google Shape;4426;p3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 mode</a:t>
            </a:r>
            <a:endParaRPr/>
          </a:p>
        </p:txBody>
      </p:sp>
      <p:sp>
        <p:nvSpPr>
          <p:cNvPr id="4427" name="Google Shape;4427;p366"/>
          <p:cNvSpPr txBox="1"/>
          <p:nvPr>
            <p:ph idx="1" type="body"/>
          </p:nvPr>
        </p:nvSpPr>
        <p:spPr>
          <a:xfrm>
            <a:off x="311700" y="1152475"/>
            <a:ext cx="6163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Cluster is a module that helps manage child processes</a:t>
            </a:r>
            <a:endParaRPr/>
          </a:p>
          <a:p>
            <a:pPr indent="-342900" lvl="0" marL="457200" rtl="0" algn="l">
              <a:spcBef>
                <a:spcPts val="0"/>
              </a:spcBef>
              <a:spcAft>
                <a:spcPts val="0"/>
              </a:spcAft>
              <a:buSzPts val="1800"/>
              <a:buChar char="●"/>
            </a:pPr>
            <a:r>
              <a:rPr lang="en"/>
              <a:t>Gives you an indication who is parent</a:t>
            </a:r>
            <a:endParaRPr/>
          </a:p>
          <a:p>
            <a:pPr indent="-342900" lvl="0" marL="457200" rtl="0" algn="l">
              <a:spcBef>
                <a:spcPts val="0"/>
              </a:spcBef>
              <a:spcAft>
                <a:spcPts val="0"/>
              </a:spcAft>
              <a:buSzPts val="1800"/>
              <a:buChar char="●"/>
            </a:pPr>
            <a:r>
              <a:rPr lang="en"/>
              <a:t>Communications between child and parent</a:t>
            </a:r>
            <a:endParaRPr/>
          </a:p>
          <a:p>
            <a:pPr indent="-342900" lvl="0" marL="457200" rtl="0" algn="l">
              <a:spcBef>
                <a:spcPts val="0"/>
              </a:spcBef>
              <a:spcAft>
                <a:spcPts val="0"/>
              </a:spcAft>
              <a:buSzPts val="1800"/>
              <a:buChar char="●"/>
            </a:pPr>
            <a:r>
              <a:rPr lang="en"/>
              <a:t>Great for socket handling</a:t>
            </a:r>
            <a:endParaRPr/>
          </a:p>
          <a:p>
            <a:pPr indent="-342900" lvl="0" marL="457200" rtl="0" algn="l">
              <a:spcBef>
                <a:spcPts val="0"/>
              </a:spcBef>
              <a:spcAft>
                <a:spcPts val="0"/>
              </a:spcAft>
              <a:buSzPts val="1800"/>
              <a:buChar char="●"/>
            </a:pPr>
            <a:r>
              <a:rPr lang="en"/>
              <a:t>Scheduling algorithms </a:t>
            </a:r>
            <a:endParaRPr/>
          </a:p>
        </p:txBody>
      </p:sp>
      <p:sp>
        <p:nvSpPr>
          <p:cNvPr id="4428" name="Google Shape;4428;p366"/>
          <p:cNvSpPr/>
          <p:nvPr/>
        </p:nvSpPr>
        <p:spPr>
          <a:xfrm>
            <a:off x="6475200" y="2116925"/>
            <a:ext cx="2242800" cy="204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29" name="Google Shape;4429;p366"/>
          <p:cNvSpPr/>
          <p:nvPr/>
        </p:nvSpPr>
        <p:spPr>
          <a:xfrm>
            <a:off x="7338132" y="2373225"/>
            <a:ext cx="404700" cy="382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t>
            </a:r>
            <a:endParaRPr/>
          </a:p>
        </p:txBody>
      </p:sp>
      <p:sp>
        <p:nvSpPr>
          <p:cNvPr id="4430" name="Google Shape;4430;p366"/>
          <p:cNvSpPr/>
          <p:nvPr/>
        </p:nvSpPr>
        <p:spPr>
          <a:xfrm>
            <a:off x="7338132" y="3277867"/>
            <a:ext cx="404700" cy="382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P2</a:t>
            </a:r>
            <a:endParaRPr sz="600"/>
          </a:p>
        </p:txBody>
      </p:sp>
      <p:sp>
        <p:nvSpPr>
          <p:cNvPr id="4431" name="Google Shape;4431;p366"/>
          <p:cNvSpPr/>
          <p:nvPr/>
        </p:nvSpPr>
        <p:spPr>
          <a:xfrm>
            <a:off x="8092036" y="3277867"/>
            <a:ext cx="404700" cy="382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P3</a:t>
            </a:r>
            <a:endParaRPr sz="600"/>
          </a:p>
        </p:txBody>
      </p:sp>
      <p:sp>
        <p:nvSpPr>
          <p:cNvPr id="4432" name="Google Shape;4432;p366"/>
          <p:cNvSpPr/>
          <p:nvPr/>
        </p:nvSpPr>
        <p:spPr>
          <a:xfrm>
            <a:off x="6584220" y="3277867"/>
            <a:ext cx="404700" cy="382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P1</a:t>
            </a:r>
            <a:endParaRPr sz="600"/>
          </a:p>
        </p:txBody>
      </p:sp>
      <p:cxnSp>
        <p:nvCxnSpPr>
          <p:cNvPr id="4433" name="Google Shape;4433;p366"/>
          <p:cNvCxnSpPr>
            <a:stCxn id="4429" idx="3"/>
            <a:endCxn id="4432" idx="0"/>
          </p:cNvCxnSpPr>
          <p:nvPr/>
        </p:nvCxnSpPr>
        <p:spPr>
          <a:xfrm flipH="1">
            <a:off x="6786599" y="2699965"/>
            <a:ext cx="610800" cy="577800"/>
          </a:xfrm>
          <a:prstGeom prst="straightConnector1">
            <a:avLst/>
          </a:prstGeom>
          <a:noFill/>
          <a:ln cap="flat" cmpd="sng" w="9525">
            <a:solidFill>
              <a:schemeClr val="accent6"/>
            </a:solidFill>
            <a:prstDash val="solid"/>
            <a:round/>
            <a:headEnd len="med" w="med" type="none"/>
            <a:tailEnd len="med" w="med" type="none"/>
          </a:ln>
        </p:spPr>
      </p:cxnSp>
      <p:cxnSp>
        <p:nvCxnSpPr>
          <p:cNvPr id="4434" name="Google Shape;4434;p366"/>
          <p:cNvCxnSpPr>
            <a:stCxn id="4429" idx="4"/>
            <a:endCxn id="4430" idx="0"/>
          </p:cNvCxnSpPr>
          <p:nvPr/>
        </p:nvCxnSpPr>
        <p:spPr>
          <a:xfrm>
            <a:off x="7540482" y="2756025"/>
            <a:ext cx="0" cy="521700"/>
          </a:xfrm>
          <a:prstGeom prst="straightConnector1">
            <a:avLst/>
          </a:prstGeom>
          <a:noFill/>
          <a:ln cap="flat" cmpd="sng" w="9525">
            <a:solidFill>
              <a:schemeClr val="accent6"/>
            </a:solidFill>
            <a:prstDash val="solid"/>
            <a:round/>
            <a:headEnd len="med" w="med" type="none"/>
            <a:tailEnd len="med" w="med" type="none"/>
          </a:ln>
        </p:spPr>
      </p:cxnSp>
      <p:cxnSp>
        <p:nvCxnSpPr>
          <p:cNvPr id="4435" name="Google Shape;4435;p366"/>
          <p:cNvCxnSpPr>
            <a:stCxn id="4429" idx="5"/>
            <a:endCxn id="4431" idx="0"/>
          </p:cNvCxnSpPr>
          <p:nvPr/>
        </p:nvCxnSpPr>
        <p:spPr>
          <a:xfrm>
            <a:off x="7683565" y="2699965"/>
            <a:ext cx="610800" cy="577800"/>
          </a:xfrm>
          <a:prstGeom prst="straightConnector1">
            <a:avLst/>
          </a:prstGeom>
          <a:noFill/>
          <a:ln cap="flat" cmpd="sng" w="9525">
            <a:solidFill>
              <a:schemeClr val="accent6"/>
            </a:solidFill>
            <a:prstDash val="solid"/>
            <a:round/>
            <a:headEnd len="med" w="med" type="none"/>
            <a:tailEnd len="med" w="med" type="none"/>
          </a:ln>
        </p:spPr>
      </p:cxnSp>
    </p:spTree>
  </p:cSld>
  <p:clrMapOvr>
    <a:masterClrMapping/>
  </p:clrMapOvr>
</p:sld>
</file>

<file path=ppt/slides/slide3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9" name="Shape 4439"/>
        <p:cNvGrpSpPr/>
        <p:nvPr/>
      </p:nvGrpSpPr>
      <p:grpSpPr>
        <a:xfrm>
          <a:off x="0" y="0"/>
          <a:ext cx="0" cy="0"/>
          <a:chOff x="0" y="0"/>
          <a:chExt cx="0" cy="0"/>
        </a:xfrm>
      </p:grpSpPr>
      <p:sp>
        <p:nvSpPr>
          <p:cNvPr id="4440" name="Google Shape;4440;p3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 mode</a:t>
            </a:r>
            <a:endParaRPr/>
          </a:p>
        </p:txBody>
      </p:sp>
      <p:sp>
        <p:nvSpPr>
          <p:cNvPr id="4441" name="Google Shape;4441;p3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700">
                <a:solidFill>
                  <a:srgbClr val="569CD6"/>
                </a:solidFill>
                <a:highlight>
                  <a:srgbClr val="1F1F1F"/>
                </a:highlight>
                <a:latin typeface="Courier New"/>
                <a:ea typeface="Courier New"/>
                <a:cs typeface="Courier New"/>
                <a:sym typeface="Courier New"/>
              </a:rPr>
              <a:t>const</a:t>
            </a:r>
            <a:r>
              <a:rPr lang="en" sz="1700">
                <a:solidFill>
                  <a:srgbClr val="CCCCCC"/>
                </a:solidFill>
                <a:highlight>
                  <a:srgbClr val="1F1F1F"/>
                </a:highlight>
                <a:latin typeface="Courier New"/>
                <a:ea typeface="Courier New"/>
                <a:cs typeface="Courier New"/>
                <a:sym typeface="Courier New"/>
              </a:rPr>
              <a:t> </a:t>
            </a:r>
            <a:r>
              <a:rPr lang="en" sz="1700">
                <a:solidFill>
                  <a:srgbClr val="4EC9B0"/>
                </a:solidFill>
                <a:highlight>
                  <a:srgbClr val="1F1F1F"/>
                </a:highlight>
                <a:latin typeface="Courier New"/>
                <a:ea typeface="Courier New"/>
                <a:cs typeface="Courier New"/>
                <a:sym typeface="Courier New"/>
              </a:rPr>
              <a:t>cluster</a:t>
            </a:r>
            <a:r>
              <a:rPr lang="en" sz="1700">
                <a:solidFill>
                  <a:srgbClr val="CCCCCC"/>
                </a:solidFill>
                <a:highlight>
                  <a:srgbClr val="1F1F1F"/>
                </a:highlight>
                <a:latin typeface="Courier New"/>
                <a:ea typeface="Courier New"/>
                <a:cs typeface="Courier New"/>
                <a:sym typeface="Courier New"/>
              </a:rPr>
              <a:t> </a:t>
            </a:r>
            <a:r>
              <a:rPr lang="en" sz="1700">
                <a:solidFill>
                  <a:srgbClr val="D4D4D4"/>
                </a:solidFill>
                <a:highlight>
                  <a:srgbClr val="1F1F1F"/>
                </a:highlight>
                <a:latin typeface="Courier New"/>
                <a:ea typeface="Courier New"/>
                <a:cs typeface="Courier New"/>
                <a:sym typeface="Courier New"/>
              </a:rPr>
              <a:t>=</a:t>
            </a:r>
            <a:r>
              <a:rPr lang="en" sz="1700">
                <a:solidFill>
                  <a:srgbClr val="CCCCCC"/>
                </a:solidFill>
                <a:highlight>
                  <a:srgbClr val="1F1F1F"/>
                </a:highlight>
                <a:latin typeface="Courier New"/>
                <a:ea typeface="Courier New"/>
                <a:cs typeface="Courier New"/>
                <a:sym typeface="Courier New"/>
              </a:rPr>
              <a:t> </a:t>
            </a:r>
            <a:r>
              <a:rPr lang="en" sz="1700">
                <a:solidFill>
                  <a:srgbClr val="DCDCAA"/>
                </a:solidFill>
                <a:highlight>
                  <a:srgbClr val="1F1F1F"/>
                </a:highlight>
                <a:latin typeface="Courier New"/>
                <a:ea typeface="Courier New"/>
                <a:cs typeface="Courier New"/>
                <a:sym typeface="Courier New"/>
              </a:rPr>
              <a:t>re</a:t>
            </a:r>
            <a:r>
              <a:rPr lang="en" sz="1700">
                <a:solidFill>
                  <a:srgbClr val="DCDCAA"/>
                </a:solidFill>
                <a:highlight>
                  <a:srgbClr val="1F1F1F"/>
                </a:highlight>
                <a:latin typeface="Courier New"/>
                <a:ea typeface="Courier New"/>
                <a:cs typeface="Courier New"/>
                <a:sym typeface="Courier New"/>
              </a:rPr>
              <a:t>q</a:t>
            </a:r>
            <a:r>
              <a:rPr lang="en" sz="1700">
                <a:solidFill>
                  <a:srgbClr val="DCDCAA"/>
                </a:solidFill>
                <a:highlight>
                  <a:srgbClr val="1F1F1F"/>
                </a:highlight>
                <a:latin typeface="Courier New"/>
                <a:ea typeface="Courier New"/>
                <a:cs typeface="Courier New"/>
                <a:sym typeface="Courier New"/>
              </a:rPr>
              <a:t>uire</a:t>
            </a:r>
            <a:r>
              <a:rPr lang="en" sz="1700">
                <a:solidFill>
                  <a:srgbClr val="CCCCCC"/>
                </a:solidFill>
                <a:highlight>
                  <a:srgbClr val="1F1F1F"/>
                </a:highlight>
                <a:latin typeface="Courier New"/>
                <a:ea typeface="Courier New"/>
                <a:cs typeface="Courier New"/>
                <a:sym typeface="Courier New"/>
              </a:rPr>
              <a:t>(</a:t>
            </a:r>
            <a:r>
              <a:rPr lang="en" sz="1700">
                <a:solidFill>
                  <a:srgbClr val="CE9178"/>
                </a:solidFill>
                <a:highlight>
                  <a:srgbClr val="1F1F1F"/>
                </a:highlight>
                <a:latin typeface="Courier New"/>
                <a:ea typeface="Courier New"/>
                <a:cs typeface="Courier New"/>
                <a:sym typeface="Courier New"/>
              </a:rPr>
              <a:t>'cluster'</a:t>
            </a:r>
            <a:r>
              <a:rPr lang="en" sz="1700">
                <a:solidFill>
                  <a:srgbClr val="CCCCCC"/>
                </a:solidFill>
                <a:highlight>
                  <a:srgbClr val="1F1F1F"/>
                </a:highlight>
                <a:latin typeface="Courier New"/>
                <a:ea typeface="Courier New"/>
                <a:cs typeface="Courier New"/>
                <a:sym typeface="Courier New"/>
              </a:rPr>
              <a:t>);</a:t>
            </a:r>
            <a:endParaRPr sz="1700">
              <a:solidFill>
                <a:srgbClr val="CCCCCC"/>
              </a:solidFill>
              <a:highlight>
                <a:srgbClr val="1F1F1F"/>
              </a:highlight>
              <a:latin typeface="Courier New"/>
              <a:ea typeface="Courier New"/>
              <a:cs typeface="Courier New"/>
              <a:sym typeface="Courier New"/>
            </a:endParaRPr>
          </a:p>
          <a:p>
            <a:pPr indent="-336550" lvl="0" marL="457200" rtl="0" algn="l">
              <a:lnSpc>
                <a:spcPct val="150000"/>
              </a:lnSpc>
              <a:spcBef>
                <a:spcPts val="0"/>
              </a:spcBef>
              <a:spcAft>
                <a:spcPts val="0"/>
              </a:spcAft>
              <a:buSzPts val="1700"/>
              <a:buFont typeface="Courier New"/>
              <a:buChar char="●"/>
            </a:pPr>
            <a:r>
              <a:rPr lang="en" sz="1700">
                <a:solidFill>
                  <a:srgbClr val="4EC9B0"/>
                </a:solidFill>
                <a:highlight>
                  <a:srgbClr val="1F1F1F"/>
                </a:highlight>
                <a:latin typeface="Courier New"/>
                <a:ea typeface="Courier New"/>
                <a:cs typeface="Courier New"/>
                <a:sym typeface="Courier New"/>
              </a:rPr>
              <a:t>cluster</a:t>
            </a:r>
            <a:r>
              <a:rPr lang="en" sz="1700">
                <a:solidFill>
                  <a:srgbClr val="CCCCCC"/>
                </a:solidFill>
                <a:highlight>
                  <a:srgbClr val="1F1F1F"/>
                </a:highlight>
                <a:latin typeface="Courier New"/>
                <a:ea typeface="Courier New"/>
                <a:cs typeface="Courier New"/>
                <a:sym typeface="Courier New"/>
              </a:rPr>
              <a:t>.</a:t>
            </a:r>
            <a:r>
              <a:rPr lang="en" sz="1700">
                <a:solidFill>
                  <a:srgbClr val="9CDCFE"/>
                </a:solidFill>
                <a:highlight>
                  <a:srgbClr val="1F1F1F"/>
                </a:highlight>
                <a:latin typeface="Courier New"/>
                <a:ea typeface="Courier New"/>
                <a:cs typeface="Courier New"/>
                <a:sym typeface="Courier New"/>
              </a:rPr>
              <a:t>isPrimary</a:t>
            </a:r>
            <a:r>
              <a:rPr lang="en" sz="1700">
                <a:solidFill>
                  <a:srgbClr val="9CDCFE"/>
                </a:solidFill>
                <a:highlight>
                  <a:srgbClr val="1F1F1F"/>
                </a:highlight>
                <a:latin typeface="Courier New"/>
                <a:ea typeface="Courier New"/>
                <a:cs typeface="Courier New"/>
                <a:sym typeface="Courier New"/>
              </a:rPr>
              <a:t> </a:t>
            </a:r>
            <a:r>
              <a:rPr lang="en" sz="1700">
                <a:solidFill>
                  <a:srgbClr val="CCCCCC"/>
                </a:solidFill>
                <a:highlight>
                  <a:srgbClr val="1F1F1F"/>
                </a:highlight>
                <a:latin typeface="Courier New"/>
                <a:ea typeface="Courier New"/>
                <a:cs typeface="Courier New"/>
                <a:sym typeface="Courier New"/>
              </a:rPr>
              <a:t> //who is the master process</a:t>
            </a:r>
            <a:endParaRPr sz="1700">
              <a:solidFill>
                <a:srgbClr val="CCCCCC"/>
              </a:solidFill>
              <a:highlight>
                <a:srgbClr val="1F1F1F"/>
              </a:highlight>
              <a:latin typeface="Courier New"/>
              <a:ea typeface="Courier New"/>
              <a:cs typeface="Courier New"/>
              <a:sym typeface="Courier New"/>
            </a:endParaRPr>
          </a:p>
          <a:p>
            <a:pPr indent="-336550" lvl="0" marL="457200" rtl="0" algn="l">
              <a:lnSpc>
                <a:spcPct val="150000"/>
              </a:lnSpc>
              <a:spcBef>
                <a:spcPts val="0"/>
              </a:spcBef>
              <a:spcAft>
                <a:spcPts val="0"/>
              </a:spcAft>
              <a:buSzPts val="1700"/>
              <a:buFont typeface="Courier New"/>
              <a:buChar char="●"/>
            </a:pPr>
            <a:r>
              <a:rPr lang="en" sz="1700">
                <a:solidFill>
                  <a:srgbClr val="4EC9B0"/>
                </a:solidFill>
                <a:highlight>
                  <a:srgbClr val="1F1F1F"/>
                </a:highlight>
                <a:latin typeface="Courier New"/>
                <a:ea typeface="Courier New"/>
                <a:cs typeface="Courier New"/>
                <a:sym typeface="Courier New"/>
              </a:rPr>
              <a:t>cluster</a:t>
            </a:r>
            <a:r>
              <a:rPr lang="en" sz="1700">
                <a:solidFill>
                  <a:srgbClr val="CCCCCC"/>
                </a:solidFill>
                <a:highlight>
                  <a:srgbClr val="1F1F1F"/>
                </a:highlight>
                <a:latin typeface="Courier New"/>
                <a:ea typeface="Courier New"/>
                <a:cs typeface="Courier New"/>
                <a:sym typeface="Courier New"/>
              </a:rPr>
              <a:t>.</a:t>
            </a:r>
            <a:r>
              <a:rPr lang="en" sz="1700">
                <a:solidFill>
                  <a:srgbClr val="DCDCAA"/>
                </a:solidFill>
                <a:highlight>
                  <a:srgbClr val="1F1F1F"/>
                </a:highlight>
                <a:latin typeface="Courier New"/>
                <a:ea typeface="Courier New"/>
                <a:cs typeface="Courier New"/>
                <a:sym typeface="Courier New"/>
              </a:rPr>
              <a:t>fork</a:t>
            </a:r>
            <a:r>
              <a:rPr lang="en" sz="1700">
                <a:solidFill>
                  <a:srgbClr val="CCCCCC"/>
                </a:solidFill>
                <a:highlight>
                  <a:srgbClr val="1F1F1F"/>
                </a:highlight>
                <a:latin typeface="Courier New"/>
                <a:ea typeface="Courier New"/>
                <a:cs typeface="Courier New"/>
                <a:sym typeface="Courier New"/>
              </a:rPr>
              <a:t>(); //forks a new process and add it to the cluster</a:t>
            </a:r>
            <a:endParaRPr sz="1700">
              <a:solidFill>
                <a:srgbClr val="CCCCCC"/>
              </a:solidFill>
              <a:highlight>
                <a:srgbClr val="1F1F1F"/>
              </a:highlight>
              <a:latin typeface="Courier New"/>
              <a:ea typeface="Courier New"/>
              <a:cs typeface="Courier New"/>
              <a:sym typeface="Courier New"/>
            </a:endParaRPr>
          </a:p>
          <a:p>
            <a:pPr indent="-336550" lvl="0" marL="457200" rtl="0" algn="l">
              <a:lnSpc>
                <a:spcPct val="150000"/>
              </a:lnSpc>
              <a:spcBef>
                <a:spcPts val="0"/>
              </a:spcBef>
              <a:spcAft>
                <a:spcPts val="0"/>
              </a:spcAft>
              <a:buClr>
                <a:srgbClr val="CCCCCC"/>
              </a:buClr>
              <a:buSzPts val="1700"/>
              <a:buFont typeface="Courier New"/>
              <a:buChar char="●"/>
            </a:pPr>
            <a:r>
              <a:rPr lang="en" sz="1700">
                <a:solidFill>
                  <a:srgbClr val="CCCCCC"/>
                </a:solidFill>
                <a:highlight>
                  <a:srgbClr val="1F1F1F"/>
                </a:highlight>
                <a:latin typeface="Courier New"/>
                <a:ea typeface="Courier New"/>
                <a:cs typeface="Courier New"/>
                <a:sym typeface="Courier New"/>
              </a:rPr>
              <a:t>Scheduling policy</a:t>
            </a:r>
            <a:endParaRPr sz="1700">
              <a:solidFill>
                <a:srgbClr val="CCCCCC"/>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70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1200"/>
              </a:spcAft>
              <a:buNone/>
            </a:pPr>
            <a:r>
              <a:t/>
            </a:r>
            <a:endParaRPr sz="1600"/>
          </a:p>
        </p:txBody>
      </p:sp>
    </p:spTree>
  </p:cSld>
  <p:clrMapOvr>
    <a:masterClrMapping/>
  </p:clrMapOvr>
</p:sld>
</file>

<file path=ppt/slides/slide3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5" name="Shape 4445"/>
        <p:cNvGrpSpPr/>
        <p:nvPr/>
      </p:nvGrpSpPr>
      <p:grpSpPr>
        <a:xfrm>
          <a:off x="0" y="0"/>
          <a:ext cx="0" cy="0"/>
          <a:chOff x="0" y="0"/>
          <a:chExt cx="0" cy="0"/>
        </a:xfrm>
      </p:grpSpPr>
      <p:sp>
        <p:nvSpPr>
          <p:cNvPr id="4446" name="Google Shape;4446;p3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Sockets Scheduling policy - Round Robin</a:t>
            </a:r>
            <a:endParaRPr/>
          </a:p>
        </p:txBody>
      </p:sp>
      <p:sp>
        <p:nvSpPr>
          <p:cNvPr id="4447" name="Google Shape;4447;p368"/>
          <p:cNvSpPr txBox="1"/>
          <p:nvPr>
            <p:ph idx="1" type="body"/>
          </p:nvPr>
        </p:nvSpPr>
        <p:spPr>
          <a:xfrm>
            <a:off x="311700" y="1152475"/>
            <a:ext cx="4993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Scheduling policy for cluster for sockets</a:t>
            </a:r>
            <a:endParaRPr/>
          </a:p>
          <a:p>
            <a:pPr indent="-342900" lvl="0" marL="457200" rtl="0" algn="l">
              <a:spcBef>
                <a:spcPts val="0"/>
              </a:spcBef>
              <a:spcAft>
                <a:spcPts val="0"/>
              </a:spcAft>
              <a:buSzPts val="1800"/>
              <a:buChar char="●"/>
            </a:pPr>
            <a:r>
              <a:rPr lang="en"/>
              <a:t>cluster.SCHED_RR (</a:t>
            </a:r>
            <a:r>
              <a:rPr lang="en"/>
              <a:t> Round robin )</a:t>
            </a:r>
            <a:endParaRPr/>
          </a:p>
          <a:p>
            <a:pPr indent="-342900" lvl="0" marL="457200" rtl="0" algn="l">
              <a:spcBef>
                <a:spcPts val="0"/>
              </a:spcBef>
              <a:spcAft>
                <a:spcPts val="0"/>
              </a:spcAft>
              <a:buSzPts val="1800"/>
              <a:buChar char="●"/>
            </a:pPr>
            <a:r>
              <a:rPr lang="en"/>
              <a:t>Parent creates the listening socket</a:t>
            </a:r>
            <a:endParaRPr/>
          </a:p>
          <a:p>
            <a:pPr indent="-342900" lvl="0" marL="457200" rtl="0" algn="l">
              <a:spcBef>
                <a:spcPts val="0"/>
              </a:spcBef>
              <a:spcAft>
                <a:spcPts val="0"/>
              </a:spcAft>
              <a:buSzPts val="1800"/>
              <a:buChar char="●"/>
            </a:pPr>
            <a:r>
              <a:rPr lang="en"/>
              <a:t>Parent accept the connection</a:t>
            </a:r>
            <a:endParaRPr/>
          </a:p>
          <a:p>
            <a:pPr indent="-342900" lvl="0" marL="457200" rtl="0" algn="l">
              <a:spcBef>
                <a:spcPts val="0"/>
              </a:spcBef>
              <a:spcAft>
                <a:spcPts val="0"/>
              </a:spcAft>
              <a:buSzPts val="1800"/>
              <a:buChar char="●"/>
            </a:pPr>
            <a:r>
              <a:rPr lang="en"/>
              <a:t>Parent sends connection to each worker</a:t>
            </a:r>
            <a:endParaRPr/>
          </a:p>
          <a:p>
            <a:pPr indent="-342900" lvl="0" marL="457200" rtl="0" algn="l">
              <a:spcBef>
                <a:spcPts val="0"/>
              </a:spcBef>
              <a:spcAft>
                <a:spcPts val="0"/>
              </a:spcAft>
              <a:buSzPts val="1800"/>
              <a:buChar char="●"/>
            </a:pPr>
            <a:r>
              <a:rPr lang="en"/>
              <a:t>Round robin fashion </a:t>
            </a:r>
            <a:endParaRPr/>
          </a:p>
        </p:txBody>
      </p:sp>
      <p:sp>
        <p:nvSpPr>
          <p:cNvPr id="4448" name="Google Shape;4448;p368"/>
          <p:cNvSpPr/>
          <p:nvPr/>
        </p:nvSpPr>
        <p:spPr>
          <a:xfrm>
            <a:off x="5496550" y="1976475"/>
            <a:ext cx="3371400" cy="298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49" name="Google Shape;4449;p368"/>
          <p:cNvSpPr/>
          <p:nvPr/>
        </p:nvSpPr>
        <p:spPr>
          <a:xfrm>
            <a:off x="6793689" y="2427818"/>
            <a:ext cx="608400" cy="67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t>
            </a:r>
            <a:endParaRPr/>
          </a:p>
        </p:txBody>
      </p:sp>
      <p:sp>
        <p:nvSpPr>
          <p:cNvPr id="4450" name="Google Shape;4450;p368"/>
          <p:cNvSpPr/>
          <p:nvPr/>
        </p:nvSpPr>
        <p:spPr>
          <a:xfrm>
            <a:off x="6793689" y="4020887"/>
            <a:ext cx="608400" cy="67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P2</a:t>
            </a:r>
            <a:endParaRPr sz="600"/>
          </a:p>
        </p:txBody>
      </p:sp>
      <p:sp>
        <p:nvSpPr>
          <p:cNvPr id="4451" name="Google Shape;4451;p368"/>
          <p:cNvSpPr/>
          <p:nvPr/>
        </p:nvSpPr>
        <p:spPr>
          <a:xfrm>
            <a:off x="7926940" y="4020887"/>
            <a:ext cx="608400" cy="67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P3</a:t>
            </a:r>
            <a:endParaRPr sz="600"/>
          </a:p>
        </p:txBody>
      </p:sp>
      <p:sp>
        <p:nvSpPr>
          <p:cNvPr id="4452" name="Google Shape;4452;p368"/>
          <p:cNvSpPr/>
          <p:nvPr/>
        </p:nvSpPr>
        <p:spPr>
          <a:xfrm>
            <a:off x="5660427" y="4020887"/>
            <a:ext cx="608400" cy="67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P1</a:t>
            </a:r>
            <a:endParaRPr sz="600"/>
          </a:p>
        </p:txBody>
      </p:sp>
      <p:cxnSp>
        <p:nvCxnSpPr>
          <p:cNvPr id="4453" name="Google Shape;4453;p368"/>
          <p:cNvCxnSpPr>
            <a:stCxn id="4449" idx="3"/>
            <a:endCxn id="4452" idx="0"/>
          </p:cNvCxnSpPr>
          <p:nvPr/>
        </p:nvCxnSpPr>
        <p:spPr>
          <a:xfrm flipH="1">
            <a:off x="5964487" y="3003198"/>
            <a:ext cx="918300" cy="1017600"/>
          </a:xfrm>
          <a:prstGeom prst="straightConnector1">
            <a:avLst/>
          </a:prstGeom>
          <a:noFill/>
          <a:ln cap="flat" cmpd="sng" w="9525">
            <a:solidFill>
              <a:schemeClr val="accent6"/>
            </a:solidFill>
            <a:prstDash val="solid"/>
            <a:round/>
            <a:headEnd len="med" w="med" type="none"/>
            <a:tailEnd len="med" w="med" type="stealth"/>
          </a:ln>
        </p:spPr>
      </p:cxnSp>
      <p:cxnSp>
        <p:nvCxnSpPr>
          <p:cNvPr id="4454" name="Google Shape;4454;p368"/>
          <p:cNvCxnSpPr>
            <a:stCxn id="4449" idx="4"/>
            <a:endCxn id="4450" idx="0"/>
          </p:cNvCxnSpPr>
          <p:nvPr/>
        </p:nvCxnSpPr>
        <p:spPr>
          <a:xfrm>
            <a:off x="7097889" y="3101918"/>
            <a:ext cx="0" cy="918900"/>
          </a:xfrm>
          <a:prstGeom prst="straightConnector1">
            <a:avLst/>
          </a:prstGeom>
          <a:noFill/>
          <a:ln cap="flat" cmpd="sng" w="9525">
            <a:solidFill>
              <a:schemeClr val="accent6"/>
            </a:solidFill>
            <a:prstDash val="solid"/>
            <a:round/>
            <a:headEnd len="med" w="med" type="none"/>
            <a:tailEnd len="med" w="med" type="stealth"/>
          </a:ln>
        </p:spPr>
      </p:cxnSp>
      <p:cxnSp>
        <p:nvCxnSpPr>
          <p:cNvPr id="4455" name="Google Shape;4455;p368"/>
          <p:cNvCxnSpPr>
            <a:stCxn id="4449" idx="5"/>
            <a:endCxn id="4451" idx="0"/>
          </p:cNvCxnSpPr>
          <p:nvPr/>
        </p:nvCxnSpPr>
        <p:spPr>
          <a:xfrm>
            <a:off x="7312991" y="3003198"/>
            <a:ext cx="918000" cy="1017600"/>
          </a:xfrm>
          <a:prstGeom prst="straightConnector1">
            <a:avLst/>
          </a:prstGeom>
          <a:noFill/>
          <a:ln cap="flat" cmpd="sng" w="9525">
            <a:solidFill>
              <a:schemeClr val="accent6"/>
            </a:solidFill>
            <a:prstDash val="solid"/>
            <a:round/>
            <a:headEnd len="med" w="med" type="none"/>
            <a:tailEnd len="med" w="med" type="stealth"/>
          </a:ln>
        </p:spPr>
      </p:cxnSp>
      <p:sp>
        <p:nvSpPr>
          <p:cNvPr id="4456" name="Google Shape;4456;p368"/>
          <p:cNvSpPr txBox="1"/>
          <p:nvPr/>
        </p:nvSpPr>
        <p:spPr>
          <a:xfrm>
            <a:off x="7589025" y="2111225"/>
            <a:ext cx="11760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Listening Socket fd0</a:t>
            </a:r>
            <a:endParaRPr>
              <a:solidFill>
                <a:schemeClr val="lt1"/>
              </a:solidFill>
            </a:endParaRPr>
          </a:p>
        </p:txBody>
      </p:sp>
      <p:sp>
        <p:nvSpPr>
          <p:cNvPr id="4457" name="Google Shape;4457;p368"/>
          <p:cNvSpPr txBox="1"/>
          <p:nvPr/>
        </p:nvSpPr>
        <p:spPr>
          <a:xfrm>
            <a:off x="5706775" y="2059557"/>
            <a:ext cx="1176000" cy="10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Accept(fd0)</a:t>
            </a:r>
            <a:endParaRPr>
              <a:solidFill>
                <a:schemeClr val="lt1"/>
              </a:solidFill>
            </a:endParaRPr>
          </a:p>
          <a:p>
            <a:pPr indent="0" lvl="0" marL="0" rtl="0" algn="l">
              <a:spcBef>
                <a:spcPts val="0"/>
              </a:spcBef>
              <a:spcAft>
                <a:spcPts val="0"/>
              </a:spcAft>
              <a:buNone/>
            </a:pPr>
            <a:r>
              <a:rPr lang="en">
                <a:solidFill>
                  <a:schemeClr val="lt1"/>
                </a:solidFill>
              </a:rPr>
              <a:t>Con1 fd1</a:t>
            </a:r>
            <a:endParaRPr>
              <a:solidFill>
                <a:schemeClr val="lt1"/>
              </a:solidFill>
            </a:endParaRPr>
          </a:p>
          <a:p>
            <a:pPr indent="0" lvl="0" marL="0" rtl="0" algn="l">
              <a:spcBef>
                <a:spcPts val="0"/>
              </a:spcBef>
              <a:spcAft>
                <a:spcPts val="0"/>
              </a:spcAft>
              <a:buNone/>
            </a:pPr>
            <a:r>
              <a:rPr lang="en">
                <a:solidFill>
                  <a:schemeClr val="lt1"/>
                </a:solidFill>
              </a:rPr>
              <a:t>Con2 fd2</a:t>
            </a:r>
            <a:endParaRPr>
              <a:solidFill>
                <a:schemeClr val="lt1"/>
              </a:solidFill>
            </a:endParaRPr>
          </a:p>
          <a:p>
            <a:pPr indent="0" lvl="0" marL="0" rtl="0" algn="l">
              <a:spcBef>
                <a:spcPts val="0"/>
              </a:spcBef>
              <a:spcAft>
                <a:spcPts val="0"/>
              </a:spcAft>
              <a:buNone/>
            </a:pPr>
            <a:r>
              <a:rPr lang="en">
                <a:solidFill>
                  <a:schemeClr val="lt1"/>
                </a:solidFill>
              </a:rPr>
              <a:t>Con3 fd3</a:t>
            </a:r>
            <a:endParaRPr>
              <a:solidFill>
                <a:schemeClr val="lt1"/>
              </a:solidFill>
            </a:endParaRPr>
          </a:p>
        </p:txBody>
      </p:sp>
      <p:sp>
        <p:nvSpPr>
          <p:cNvPr id="4458" name="Google Shape;4458;p368"/>
          <p:cNvSpPr txBox="1"/>
          <p:nvPr/>
        </p:nvSpPr>
        <p:spPr>
          <a:xfrm>
            <a:off x="6048125" y="3157288"/>
            <a:ext cx="11760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fd1</a:t>
            </a:r>
            <a:endParaRPr>
              <a:solidFill>
                <a:schemeClr val="lt1"/>
              </a:solidFill>
            </a:endParaRPr>
          </a:p>
        </p:txBody>
      </p:sp>
      <p:sp>
        <p:nvSpPr>
          <p:cNvPr id="4459" name="Google Shape;4459;p368"/>
          <p:cNvSpPr txBox="1"/>
          <p:nvPr/>
        </p:nvSpPr>
        <p:spPr>
          <a:xfrm>
            <a:off x="6689875" y="3309700"/>
            <a:ext cx="11760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fd2</a:t>
            </a:r>
            <a:endParaRPr>
              <a:solidFill>
                <a:schemeClr val="lt1"/>
              </a:solidFill>
            </a:endParaRPr>
          </a:p>
        </p:txBody>
      </p:sp>
      <p:sp>
        <p:nvSpPr>
          <p:cNvPr id="4460" name="Google Shape;4460;p368"/>
          <p:cNvSpPr txBox="1"/>
          <p:nvPr/>
        </p:nvSpPr>
        <p:spPr>
          <a:xfrm>
            <a:off x="7768075" y="3309700"/>
            <a:ext cx="11760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fd3</a:t>
            </a:r>
            <a:endParaRPr>
              <a:solidFill>
                <a:schemeClr val="lt1"/>
              </a:solidFill>
            </a:endParaRPr>
          </a:p>
        </p:txBody>
      </p:sp>
    </p:spTree>
  </p:cSld>
  <p:clrMapOvr>
    <a:masterClrMapping/>
  </p:clrMapOvr>
</p:sld>
</file>

<file path=ppt/slides/slide3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4" name="Shape 4464"/>
        <p:cNvGrpSpPr/>
        <p:nvPr/>
      </p:nvGrpSpPr>
      <p:grpSpPr>
        <a:xfrm>
          <a:off x="0" y="0"/>
          <a:ext cx="0" cy="0"/>
          <a:chOff x="0" y="0"/>
          <a:chExt cx="0" cy="0"/>
        </a:xfrm>
      </p:grpSpPr>
      <p:sp>
        <p:nvSpPr>
          <p:cNvPr id="4465" name="Google Shape;4465;p3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Sockets Scheduling policy - None</a:t>
            </a:r>
            <a:endParaRPr/>
          </a:p>
        </p:txBody>
      </p:sp>
      <p:sp>
        <p:nvSpPr>
          <p:cNvPr id="4466" name="Google Shape;4466;p369"/>
          <p:cNvSpPr txBox="1"/>
          <p:nvPr>
            <p:ph idx="1" type="body"/>
          </p:nvPr>
        </p:nvSpPr>
        <p:spPr>
          <a:xfrm>
            <a:off x="311700" y="1152475"/>
            <a:ext cx="5309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cluster.SCHED_NONE</a:t>
            </a:r>
            <a:endParaRPr/>
          </a:p>
          <a:p>
            <a:pPr indent="-342900" lvl="0" marL="457200" rtl="0" algn="l">
              <a:spcBef>
                <a:spcPts val="0"/>
              </a:spcBef>
              <a:spcAft>
                <a:spcPts val="0"/>
              </a:spcAft>
              <a:buSzPts val="1800"/>
              <a:buChar char="●"/>
            </a:pPr>
            <a:r>
              <a:rPr lang="en"/>
              <a:t>Parent creates the listening socket</a:t>
            </a:r>
            <a:endParaRPr/>
          </a:p>
          <a:p>
            <a:pPr indent="-342900" lvl="0" marL="457200" rtl="0" algn="l">
              <a:spcBef>
                <a:spcPts val="0"/>
              </a:spcBef>
              <a:spcAft>
                <a:spcPts val="0"/>
              </a:spcAft>
              <a:buSzPts val="1800"/>
              <a:buChar char="●"/>
            </a:pPr>
            <a:r>
              <a:rPr lang="en"/>
              <a:t>Parent sends the </a:t>
            </a:r>
            <a:r>
              <a:rPr lang="en"/>
              <a:t>listening socket to workers</a:t>
            </a:r>
            <a:endParaRPr/>
          </a:p>
          <a:p>
            <a:pPr indent="-342900" lvl="0" marL="457200" rtl="0" algn="l">
              <a:spcBef>
                <a:spcPts val="0"/>
              </a:spcBef>
              <a:spcAft>
                <a:spcPts val="0"/>
              </a:spcAft>
              <a:buSzPts val="1800"/>
              <a:buChar char="●"/>
            </a:pPr>
            <a:r>
              <a:rPr lang="en"/>
              <a:t>Workers a</a:t>
            </a:r>
            <a:r>
              <a:rPr lang="en"/>
              <a:t>ccept the connection </a:t>
            </a:r>
            <a:r>
              <a:rPr lang="en"/>
              <a:t>themselves</a:t>
            </a:r>
            <a:endParaRPr/>
          </a:p>
          <a:p>
            <a:pPr indent="-342900" lvl="0" marL="457200" rtl="0" algn="l">
              <a:spcBef>
                <a:spcPts val="0"/>
              </a:spcBef>
              <a:spcAft>
                <a:spcPts val="0"/>
              </a:spcAft>
              <a:buSzPts val="1800"/>
              <a:buChar char="●"/>
            </a:pPr>
            <a:r>
              <a:rPr lang="en"/>
              <a:t>Depends on workers performance</a:t>
            </a:r>
            <a:endParaRPr/>
          </a:p>
          <a:p>
            <a:pPr indent="-342900" lvl="0" marL="457200" rtl="0" algn="l">
              <a:spcBef>
                <a:spcPts val="0"/>
              </a:spcBef>
              <a:spcAft>
                <a:spcPts val="0"/>
              </a:spcAft>
              <a:buSzPts val="1800"/>
              <a:buChar char="●"/>
            </a:pPr>
            <a:r>
              <a:rPr lang="en"/>
              <a:t>Some workers might not get any</a:t>
            </a:r>
            <a:endParaRPr/>
          </a:p>
        </p:txBody>
      </p:sp>
      <p:sp>
        <p:nvSpPr>
          <p:cNvPr id="4467" name="Google Shape;4467;p369"/>
          <p:cNvSpPr/>
          <p:nvPr/>
        </p:nvSpPr>
        <p:spPr>
          <a:xfrm>
            <a:off x="5510850" y="1489950"/>
            <a:ext cx="3371400" cy="35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68" name="Google Shape;4468;p369"/>
          <p:cNvSpPr/>
          <p:nvPr/>
        </p:nvSpPr>
        <p:spPr>
          <a:xfrm>
            <a:off x="6807989" y="1941293"/>
            <a:ext cx="608400" cy="67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t>
            </a:r>
            <a:endParaRPr/>
          </a:p>
        </p:txBody>
      </p:sp>
      <p:sp>
        <p:nvSpPr>
          <p:cNvPr id="4469" name="Google Shape;4469;p369"/>
          <p:cNvSpPr/>
          <p:nvPr/>
        </p:nvSpPr>
        <p:spPr>
          <a:xfrm>
            <a:off x="6807989" y="3534362"/>
            <a:ext cx="608400" cy="67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P2</a:t>
            </a:r>
            <a:endParaRPr sz="600"/>
          </a:p>
        </p:txBody>
      </p:sp>
      <p:sp>
        <p:nvSpPr>
          <p:cNvPr id="4470" name="Google Shape;4470;p369"/>
          <p:cNvSpPr/>
          <p:nvPr/>
        </p:nvSpPr>
        <p:spPr>
          <a:xfrm>
            <a:off x="7941240" y="3534362"/>
            <a:ext cx="608400" cy="67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P3</a:t>
            </a:r>
            <a:endParaRPr sz="600"/>
          </a:p>
        </p:txBody>
      </p:sp>
      <p:sp>
        <p:nvSpPr>
          <p:cNvPr id="4471" name="Google Shape;4471;p369"/>
          <p:cNvSpPr/>
          <p:nvPr/>
        </p:nvSpPr>
        <p:spPr>
          <a:xfrm>
            <a:off x="5674727" y="3534362"/>
            <a:ext cx="608400" cy="67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P1</a:t>
            </a:r>
            <a:endParaRPr sz="600"/>
          </a:p>
        </p:txBody>
      </p:sp>
      <p:cxnSp>
        <p:nvCxnSpPr>
          <p:cNvPr id="4472" name="Google Shape;4472;p369"/>
          <p:cNvCxnSpPr>
            <a:stCxn id="4468" idx="3"/>
            <a:endCxn id="4471" idx="0"/>
          </p:cNvCxnSpPr>
          <p:nvPr/>
        </p:nvCxnSpPr>
        <p:spPr>
          <a:xfrm flipH="1">
            <a:off x="5978787" y="2516673"/>
            <a:ext cx="918300" cy="1017600"/>
          </a:xfrm>
          <a:prstGeom prst="straightConnector1">
            <a:avLst/>
          </a:prstGeom>
          <a:noFill/>
          <a:ln cap="flat" cmpd="sng" w="9525">
            <a:solidFill>
              <a:schemeClr val="accent6"/>
            </a:solidFill>
            <a:prstDash val="solid"/>
            <a:round/>
            <a:headEnd len="med" w="med" type="none"/>
            <a:tailEnd len="med" w="med" type="stealth"/>
          </a:ln>
        </p:spPr>
      </p:cxnSp>
      <p:cxnSp>
        <p:nvCxnSpPr>
          <p:cNvPr id="4473" name="Google Shape;4473;p369"/>
          <p:cNvCxnSpPr>
            <a:stCxn id="4468" idx="4"/>
            <a:endCxn id="4469" idx="0"/>
          </p:cNvCxnSpPr>
          <p:nvPr/>
        </p:nvCxnSpPr>
        <p:spPr>
          <a:xfrm>
            <a:off x="7112189" y="2615393"/>
            <a:ext cx="0" cy="918900"/>
          </a:xfrm>
          <a:prstGeom prst="straightConnector1">
            <a:avLst/>
          </a:prstGeom>
          <a:noFill/>
          <a:ln cap="flat" cmpd="sng" w="9525">
            <a:solidFill>
              <a:schemeClr val="accent6"/>
            </a:solidFill>
            <a:prstDash val="solid"/>
            <a:round/>
            <a:headEnd len="med" w="med" type="none"/>
            <a:tailEnd len="med" w="med" type="stealth"/>
          </a:ln>
        </p:spPr>
      </p:cxnSp>
      <p:cxnSp>
        <p:nvCxnSpPr>
          <p:cNvPr id="4474" name="Google Shape;4474;p369"/>
          <p:cNvCxnSpPr>
            <a:stCxn id="4468" idx="5"/>
            <a:endCxn id="4470" idx="0"/>
          </p:cNvCxnSpPr>
          <p:nvPr/>
        </p:nvCxnSpPr>
        <p:spPr>
          <a:xfrm>
            <a:off x="7327291" y="2516673"/>
            <a:ext cx="918000" cy="1017600"/>
          </a:xfrm>
          <a:prstGeom prst="straightConnector1">
            <a:avLst/>
          </a:prstGeom>
          <a:noFill/>
          <a:ln cap="flat" cmpd="sng" w="9525">
            <a:solidFill>
              <a:schemeClr val="accent6"/>
            </a:solidFill>
            <a:prstDash val="solid"/>
            <a:round/>
            <a:headEnd len="med" w="med" type="none"/>
            <a:tailEnd len="med" w="med" type="stealth"/>
          </a:ln>
        </p:spPr>
      </p:cxnSp>
      <p:sp>
        <p:nvSpPr>
          <p:cNvPr id="4475" name="Google Shape;4475;p369"/>
          <p:cNvSpPr txBox="1"/>
          <p:nvPr/>
        </p:nvSpPr>
        <p:spPr>
          <a:xfrm>
            <a:off x="7444100" y="1624700"/>
            <a:ext cx="11760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Listening Socket fd0</a:t>
            </a:r>
            <a:endParaRPr>
              <a:solidFill>
                <a:schemeClr val="lt1"/>
              </a:solidFill>
            </a:endParaRPr>
          </a:p>
        </p:txBody>
      </p:sp>
      <p:sp>
        <p:nvSpPr>
          <p:cNvPr id="4476" name="Google Shape;4476;p369"/>
          <p:cNvSpPr txBox="1"/>
          <p:nvPr/>
        </p:nvSpPr>
        <p:spPr>
          <a:xfrm>
            <a:off x="5936200" y="2763313"/>
            <a:ext cx="11760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fd0</a:t>
            </a:r>
            <a:endParaRPr>
              <a:solidFill>
                <a:schemeClr val="lt1"/>
              </a:solidFill>
            </a:endParaRPr>
          </a:p>
        </p:txBody>
      </p:sp>
      <p:sp>
        <p:nvSpPr>
          <p:cNvPr id="4477" name="Google Shape;4477;p369"/>
          <p:cNvSpPr txBox="1"/>
          <p:nvPr/>
        </p:nvSpPr>
        <p:spPr>
          <a:xfrm>
            <a:off x="6704175" y="2823175"/>
            <a:ext cx="11760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fd0</a:t>
            </a:r>
            <a:endParaRPr>
              <a:solidFill>
                <a:schemeClr val="lt1"/>
              </a:solidFill>
            </a:endParaRPr>
          </a:p>
        </p:txBody>
      </p:sp>
      <p:sp>
        <p:nvSpPr>
          <p:cNvPr id="4478" name="Google Shape;4478;p369"/>
          <p:cNvSpPr txBox="1"/>
          <p:nvPr/>
        </p:nvSpPr>
        <p:spPr>
          <a:xfrm>
            <a:off x="7782375" y="2823175"/>
            <a:ext cx="11760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fd0</a:t>
            </a:r>
            <a:endParaRPr>
              <a:solidFill>
                <a:schemeClr val="lt1"/>
              </a:solidFill>
            </a:endParaRPr>
          </a:p>
        </p:txBody>
      </p:sp>
      <p:sp>
        <p:nvSpPr>
          <p:cNvPr id="4479" name="Google Shape;4479;p369"/>
          <p:cNvSpPr txBox="1"/>
          <p:nvPr/>
        </p:nvSpPr>
        <p:spPr>
          <a:xfrm>
            <a:off x="5635400" y="4307150"/>
            <a:ext cx="9183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rPr>
              <a:t>accept(</a:t>
            </a:r>
            <a:r>
              <a:rPr lang="en" sz="1100">
                <a:solidFill>
                  <a:schemeClr val="lt1"/>
                </a:solidFill>
              </a:rPr>
              <a:t>fd0)</a:t>
            </a:r>
            <a:endParaRPr sz="1100">
              <a:solidFill>
                <a:schemeClr val="lt1"/>
              </a:solidFill>
            </a:endParaRPr>
          </a:p>
          <a:p>
            <a:pPr indent="0" lvl="0" marL="0" rtl="0" algn="l">
              <a:spcBef>
                <a:spcPts val="0"/>
              </a:spcBef>
              <a:spcAft>
                <a:spcPts val="0"/>
              </a:spcAft>
              <a:buNone/>
            </a:pPr>
            <a:r>
              <a:rPr lang="en" sz="1100">
                <a:solidFill>
                  <a:schemeClr val="lt1"/>
                </a:solidFill>
              </a:rPr>
              <a:t>c</a:t>
            </a:r>
            <a:r>
              <a:rPr lang="en" sz="1100">
                <a:solidFill>
                  <a:schemeClr val="lt1"/>
                </a:solidFill>
              </a:rPr>
              <a:t>on1 </a:t>
            </a:r>
            <a:endParaRPr sz="1100">
              <a:solidFill>
                <a:schemeClr val="lt1"/>
              </a:solidFill>
            </a:endParaRPr>
          </a:p>
        </p:txBody>
      </p:sp>
      <p:sp>
        <p:nvSpPr>
          <p:cNvPr id="4480" name="Google Shape;4480;p369"/>
          <p:cNvSpPr txBox="1"/>
          <p:nvPr/>
        </p:nvSpPr>
        <p:spPr>
          <a:xfrm>
            <a:off x="6737400" y="4296525"/>
            <a:ext cx="9183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rPr>
              <a:t>accept(fd0)</a:t>
            </a:r>
            <a:endParaRPr sz="1100">
              <a:solidFill>
                <a:schemeClr val="lt1"/>
              </a:solidFill>
            </a:endParaRPr>
          </a:p>
          <a:p>
            <a:pPr indent="0" lvl="0" marL="0" rtl="0" algn="l">
              <a:spcBef>
                <a:spcPts val="0"/>
              </a:spcBef>
              <a:spcAft>
                <a:spcPts val="0"/>
              </a:spcAft>
              <a:buNone/>
            </a:pPr>
            <a:r>
              <a:rPr lang="en" sz="1100">
                <a:solidFill>
                  <a:schemeClr val="lt1"/>
                </a:solidFill>
              </a:rPr>
              <a:t>con2</a:t>
            </a:r>
            <a:endParaRPr sz="1100">
              <a:solidFill>
                <a:schemeClr val="lt1"/>
              </a:solidFill>
            </a:endParaRPr>
          </a:p>
          <a:p>
            <a:pPr indent="0" lvl="0" marL="0" rtl="0" algn="l">
              <a:spcBef>
                <a:spcPts val="0"/>
              </a:spcBef>
              <a:spcAft>
                <a:spcPts val="0"/>
              </a:spcAft>
              <a:buNone/>
            </a:pPr>
            <a:r>
              <a:rPr lang="en" sz="1100">
                <a:solidFill>
                  <a:schemeClr val="lt1"/>
                </a:solidFill>
              </a:rPr>
              <a:t>con3</a:t>
            </a:r>
            <a:endParaRPr sz="1100">
              <a:solidFill>
                <a:schemeClr val="lt1"/>
              </a:solidFill>
            </a:endParaRPr>
          </a:p>
        </p:txBody>
      </p:sp>
      <p:sp>
        <p:nvSpPr>
          <p:cNvPr id="4481" name="Google Shape;4481;p369"/>
          <p:cNvSpPr txBox="1"/>
          <p:nvPr/>
        </p:nvSpPr>
        <p:spPr>
          <a:xfrm>
            <a:off x="7911225" y="4296525"/>
            <a:ext cx="9183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6"/>
                </a:solidFill>
              </a:rPr>
              <a:t>accept(fd0)</a:t>
            </a:r>
            <a:endParaRPr sz="1100">
              <a:solidFill>
                <a:schemeClr val="accent6"/>
              </a:solidFill>
            </a:endParaRPr>
          </a:p>
        </p:txBody>
      </p:sp>
    </p:spTree>
  </p:cSld>
  <p:clrMapOvr>
    <a:masterClrMapping/>
  </p:clrMapOvr>
</p:sld>
</file>

<file path=ppt/slides/slide3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5" name="Shape 4485"/>
        <p:cNvGrpSpPr/>
        <p:nvPr/>
      </p:nvGrpSpPr>
      <p:grpSpPr>
        <a:xfrm>
          <a:off x="0" y="0"/>
          <a:ext cx="0" cy="0"/>
          <a:chOff x="0" y="0"/>
          <a:chExt cx="0" cy="0"/>
        </a:xfrm>
      </p:grpSpPr>
      <p:sp>
        <p:nvSpPr>
          <p:cNvPr id="4486" name="Google Shape;4486;p3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pic>
        <p:nvPicPr>
          <p:cNvPr id="4487" name="Google Shape;4487;p370"/>
          <p:cNvPicPr preferRelativeResize="0"/>
          <p:nvPr/>
        </p:nvPicPr>
        <p:blipFill>
          <a:blip r:embed="rId3">
            <a:alphaModFix/>
          </a:blip>
          <a:stretch>
            <a:fillRect/>
          </a:stretch>
        </p:blipFill>
        <p:spPr>
          <a:xfrm>
            <a:off x="228675" y="960075"/>
            <a:ext cx="5470725" cy="4085376"/>
          </a:xfrm>
          <a:prstGeom prst="rect">
            <a:avLst/>
          </a:prstGeom>
          <a:noFill/>
          <a:ln>
            <a:noFill/>
          </a:ln>
        </p:spPr>
      </p:pic>
      <p:cxnSp>
        <p:nvCxnSpPr>
          <p:cNvPr id="4488" name="Google Shape;4488;p370"/>
          <p:cNvCxnSpPr/>
          <p:nvPr/>
        </p:nvCxnSpPr>
        <p:spPr>
          <a:xfrm flipH="1">
            <a:off x="4206325" y="1710875"/>
            <a:ext cx="1209600" cy="555900"/>
          </a:xfrm>
          <a:prstGeom prst="straightConnector1">
            <a:avLst/>
          </a:prstGeom>
          <a:noFill/>
          <a:ln cap="flat" cmpd="sng" w="9525">
            <a:solidFill>
              <a:srgbClr val="DF3079"/>
            </a:solidFill>
            <a:prstDash val="solid"/>
            <a:round/>
            <a:headEnd len="med" w="med" type="none"/>
            <a:tailEnd len="med" w="med" type="triangle"/>
          </a:ln>
        </p:spPr>
      </p:cxnSp>
      <p:sp>
        <p:nvSpPr>
          <p:cNvPr id="4489" name="Google Shape;4489;p370"/>
          <p:cNvSpPr txBox="1"/>
          <p:nvPr/>
        </p:nvSpPr>
        <p:spPr>
          <a:xfrm>
            <a:off x="5034525" y="1138175"/>
            <a:ext cx="202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Manually set env variable </a:t>
            </a:r>
            <a:endParaRPr sz="1500">
              <a:solidFill>
                <a:schemeClr val="lt2"/>
              </a:solidFill>
            </a:endParaRPr>
          </a:p>
        </p:txBody>
      </p:sp>
      <p:cxnSp>
        <p:nvCxnSpPr>
          <p:cNvPr id="4490" name="Google Shape;4490;p370"/>
          <p:cNvCxnSpPr>
            <a:stCxn id="4491" idx="1"/>
          </p:cNvCxnSpPr>
          <p:nvPr/>
        </p:nvCxnSpPr>
        <p:spPr>
          <a:xfrm rot="10800000">
            <a:off x="2560750" y="2473375"/>
            <a:ext cx="2033100" cy="585600"/>
          </a:xfrm>
          <a:prstGeom prst="straightConnector1">
            <a:avLst/>
          </a:prstGeom>
          <a:noFill/>
          <a:ln cap="flat" cmpd="sng" w="9525">
            <a:solidFill>
              <a:srgbClr val="DF3079"/>
            </a:solidFill>
            <a:prstDash val="solid"/>
            <a:round/>
            <a:headEnd len="med" w="med" type="none"/>
            <a:tailEnd len="med" w="med" type="triangle"/>
          </a:ln>
        </p:spPr>
      </p:cxnSp>
      <p:sp>
        <p:nvSpPr>
          <p:cNvPr id="4491" name="Google Shape;4491;p370"/>
          <p:cNvSpPr txBox="1"/>
          <p:nvPr/>
        </p:nvSpPr>
        <p:spPr>
          <a:xfrm>
            <a:off x="4593850" y="2772625"/>
            <a:ext cx="202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This immediately spins the process (in the </a:t>
            </a:r>
            <a:r>
              <a:rPr lang="en" sz="1500">
                <a:solidFill>
                  <a:schemeClr val="lt2"/>
                </a:solidFill>
              </a:rPr>
              <a:t>initial</a:t>
            </a:r>
            <a:r>
              <a:rPr lang="en" sz="1500">
                <a:solidFill>
                  <a:schemeClr val="lt2"/>
                </a:solidFill>
              </a:rPr>
              <a:t> phase) </a:t>
            </a:r>
            <a:endParaRPr sz="1500">
              <a:solidFill>
                <a:schemeClr val="lt2"/>
              </a:solidFill>
            </a:endParaRPr>
          </a:p>
        </p:txBody>
      </p:sp>
      <p:sp>
        <p:nvSpPr>
          <p:cNvPr id="4492" name="Google Shape;4492;p370"/>
          <p:cNvSpPr txBox="1"/>
          <p:nvPr/>
        </p:nvSpPr>
        <p:spPr>
          <a:xfrm>
            <a:off x="4369775" y="3851175"/>
            <a:ext cx="202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Each process gets its own loop </a:t>
            </a:r>
            <a:endParaRPr sz="1500">
              <a:solidFill>
                <a:schemeClr val="lt2"/>
              </a:solidFill>
            </a:endParaRPr>
          </a:p>
        </p:txBody>
      </p:sp>
    </p:spTree>
  </p:cSld>
  <p:clrMapOvr>
    <a:masterClrMapping/>
  </p:clrMapOvr>
</p:sld>
</file>

<file path=ppt/slides/slide3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6" name="Shape 4496"/>
        <p:cNvGrpSpPr/>
        <p:nvPr/>
      </p:nvGrpSpPr>
      <p:grpSpPr>
        <a:xfrm>
          <a:off x="0" y="0"/>
          <a:ext cx="0" cy="0"/>
          <a:chOff x="0" y="0"/>
          <a:chExt cx="0" cy="0"/>
        </a:xfrm>
      </p:grpSpPr>
      <p:sp>
        <p:nvSpPr>
          <p:cNvPr id="4497" name="Google Shape;4497;p3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pic>
        <p:nvPicPr>
          <p:cNvPr id="4498" name="Google Shape;4498;p371"/>
          <p:cNvPicPr preferRelativeResize="0"/>
          <p:nvPr/>
        </p:nvPicPr>
        <p:blipFill>
          <a:blip r:embed="rId3">
            <a:alphaModFix/>
          </a:blip>
          <a:stretch>
            <a:fillRect/>
          </a:stretch>
        </p:blipFill>
        <p:spPr>
          <a:xfrm>
            <a:off x="228675" y="960075"/>
            <a:ext cx="5470725" cy="4085376"/>
          </a:xfrm>
          <a:prstGeom prst="rect">
            <a:avLst/>
          </a:prstGeom>
          <a:noFill/>
          <a:ln>
            <a:noFill/>
          </a:ln>
        </p:spPr>
      </p:pic>
      <p:pic>
        <p:nvPicPr>
          <p:cNvPr id="4499" name="Google Shape;4499;p371"/>
          <p:cNvPicPr preferRelativeResize="0"/>
          <p:nvPr/>
        </p:nvPicPr>
        <p:blipFill rotWithShape="1">
          <a:blip r:embed="rId4">
            <a:alphaModFix/>
          </a:blip>
          <a:srcRect b="0" l="0" r="64605" t="1903"/>
          <a:stretch/>
        </p:blipFill>
        <p:spPr>
          <a:xfrm>
            <a:off x="5503100" y="2244850"/>
            <a:ext cx="3236476" cy="2600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48"/>
          <p:cNvPicPr preferRelativeResize="0"/>
          <p:nvPr/>
        </p:nvPicPr>
        <p:blipFill>
          <a:blip r:embed="rId3">
            <a:alphaModFix/>
          </a:blip>
          <a:stretch>
            <a:fillRect/>
          </a:stretch>
        </p:blipFill>
        <p:spPr>
          <a:xfrm>
            <a:off x="265002" y="620375"/>
            <a:ext cx="6102474" cy="4110275"/>
          </a:xfrm>
          <a:prstGeom prst="rect">
            <a:avLst/>
          </a:prstGeom>
          <a:noFill/>
          <a:ln>
            <a:noFill/>
          </a:ln>
        </p:spPr>
      </p:pic>
      <p:sp>
        <p:nvSpPr>
          <p:cNvPr id="428" name="Google Shape;428;p48"/>
          <p:cNvSpPr txBox="1"/>
          <p:nvPr/>
        </p:nvSpPr>
        <p:spPr>
          <a:xfrm>
            <a:off x="6664575" y="620375"/>
            <a:ext cx="1554300" cy="12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timer2Callback</a:t>
            </a:r>
            <a:endParaRPr sz="1500">
              <a:solidFill>
                <a:srgbClr val="E06666"/>
              </a:solidFill>
            </a:endParaRPr>
          </a:p>
        </p:txBody>
      </p:sp>
      <p:sp>
        <p:nvSpPr>
          <p:cNvPr id="429" name="Google Shape;429;p48"/>
          <p:cNvSpPr txBox="1"/>
          <p:nvPr/>
        </p:nvSpPr>
        <p:spPr>
          <a:xfrm>
            <a:off x="6664575" y="205775"/>
            <a:ext cx="15543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1C232"/>
                </a:solidFill>
              </a:rPr>
              <a:t>Execution</a:t>
            </a:r>
            <a:endParaRPr sz="1800">
              <a:solidFill>
                <a:srgbClr val="F1C232"/>
              </a:solidFill>
            </a:endParaRPr>
          </a:p>
        </p:txBody>
      </p:sp>
      <p:sp>
        <p:nvSpPr>
          <p:cNvPr id="430" name="Google Shape;430;p48"/>
          <p:cNvSpPr txBox="1"/>
          <p:nvPr/>
        </p:nvSpPr>
        <p:spPr>
          <a:xfrm>
            <a:off x="6664575" y="3246825"/>
            <a:ext cx="15543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D966"/>
                </a:solidFill>
              </a:rPr>
              <a:t>Callbacks</a:t>
            </a:r>
            <a:endParaRPr sz="1800">
              <a:solidFill>
                <a:srgbClr val="FFD966"/>
              </a:solidFill>
            </a:endParaRPr>
          </a:p>
        </p:txBody>
      </p:sp>
      <p:sp>
        <p:nvSpPr>
          <p:cNvPr id="431" name="Google Shape;431;p48"/>
          <p:cNvSpPr txBox="1"/>
          <p:nvPr/>
        </p:nvSpPr>
        <p:spPr>
          <a:xfrm>
            <a:off x="6664575" y="3661425"/>
            <a:ext cx="1767300" cy="12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6"/>
                </a:solidFill>
              </a:rPr>
              <a:t>timer2Callback</a:t>
            </a:r>
            <a:endParaRPr sz="1500">
              <a:solidFill>
                <a:schemeClr val="accent6"/>
              </a:solidFill>
            </a:endParaRPr>
          </a:p>
          <a:p>
            <a:pPr indent="0" lvl="0" marL="0" rtl="0" algn="l">
              <a:spcBef>
                <a:spcPts val="0"/>
              </a:spcBef>
              <a:spcAft>
                <a:spcPts val="0"/>
              </a:spcAft>
              <a:buNone/>
            </a:pPr>
            <a:r>
              <a:rPr lang="en" sz="1500">
                <a:solidFill>
                  <a:schemeClr val="dk1"/>
                </a:solidFill>
              </a:rPr>
              <a:t>readFileCCallback</a:t>
            </a:r>
            <a:endParaRPr sz="1500">
              <a:solidFill>
                <a:schemeClr val="dk1"/>
              </a:solidFill>
            </a:endParaRPr>
          </a:p>
        </p:txBody>
      </p:sp>
      <p:cxnSp>
        <p:nvCxnSpPr>
          <p:cNvPr id="432" name="Google Shape;432;p48"/>
          <p:cNvCxnSpPr/>
          <p:nvPr/>
        </p:nvCxnSpPr>
        <p:spPr>
          <a:xfrm rot="10800000">
            <a:off x="5969350" y="1701200"/>
            <a:ext cx="467100" cy="6600"/>
          </a:xfrm>
          <a:prstGeom prst="straightConnector1">
            <a:avLst/>
          </a:prstGeom>
          <a:noFill/>
          <a:ln cap="flat" cmpd="sng" w="28575">
            <a:solidFill>
              <a:srgbClr val="DF3079"/>
            </a:solidFill>
            <a:prstDash val="solid"/>
            <a:round/>
            <a:headEnd len="med" w="med" type="none"/>
            <a:tailEnd len="med" w="med" type="triangle"/>
          </a:ln>
        </p:spPr>
      </p:cxnSp>
      <p:cxnSp>
        <p:nvCxnSpPr>
          <p:cNvPr id="433" name="Google Shape;433;p48"/>
          <p:cNvCxnSpPr/>
          <p:nvPr/>
        </p:nvCxnSpPr>
        <p:spPr>
          <a:xfrm flipH="1">
            <a:off x="6551225" y="3882625"/>
            <a:ext cx="1694400" cy="6600"/>
          </a:xfrm>
          <a:prstGeom prst="straightConnector1">
            <a:avLst/>
          </a:prstGeom>
          <a:noFill/>
          <a:ln cap="flat" cmpd="sng" w="9525">
            <a:solidFill>
              <a:schemeClr val="dk1"/>
            </a:solidFill>
            <a:prstDash val="solid"/>
            <a:round/>
            <a:headEnd len="med" w="med" type="none"/>
            <a:tailEnd len="med" w="med" type="none"/>
          </a:ln>
        </p:spPr>
      </p:cxnSp>
      <p:sp>
        <p:nvSpPr>
          <p:cNvPr id="434" name="Google Shape;434;p48"/>
          <p:cNvSpPr/>
          <p:nvPr/>
        </p:nvSpPr>
        <p:spPr>
          <a:xfrm>
            <a:off x="2830800" y="1590050"/>
            <a:ext cx="3045900" cy="22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5" name="Google Shape;435;p48"/>
          <p:cNvSpPr txBox="1"/>
          <p:nvPr>
            <p:ph type="title"/>
          </p:nvPr>
        </p:nvSpPr>
        <p:spPr>
          <a:xfrm>
            <a:off x="265000" y="47675"/>
            <a:ext cx="53454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20"/>
              <a:t>1s elapsed, register readFile c.txt CB</a:t>
            </a:r>
            <a:endParaRPr sz="2220"/>
          </a:p>
        </p:txBody>
      </p:sp>
    </p:spTree>
  </p:cSld>
  <p:clrMapOvr>
    <a:masterClrMapping/>
  </p:clrMapOvr>
</p:sld>
</file>

<file path=ppt/slides/slide3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3" name="Shape 4503"/>
        <p:cNvGrpSpPr/>
        <p:nvPr/>
      </p:nvGrpSpPr>
      <p:grpSpPr>
        <a:xfrm>
          <a:off x="0" y="0"/>
          <a:ext cx="0" cy="0"/>
          <a:chOff x="0" y="0"/>
          <a:chExt cx="0" cy="0"/>
        </a:xfrm>
      </p:grpSpPr>
      <p:sp>
        <p:nvSpPr>
          <p:cNvPr id="4504" name="Google Shape;4504;p3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&amp; Demo</a:t>
            </a:r>
            <a:endParaRPr/>
          </a:p>
        </p:txBody>
      </p:sp>
      <p:sp>
        <p:nvSpPr>
          <p:cNvPr id="4505" name="Google Shape;4505;p3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Node processes</a:t>
            </a:r>
            <a:endParaRPr/>
          </a:p>
          <a:p>
            <a:pPr indent="-342900" lvl="0" marL="457200" rtl="0" algn="l">
              <a:spcBef>
                <a:spcPts val="0"/>
              </a:spcBef>
              <a:spcAft>
                <a:spcPts val="0"/>
              </a:spcAft>
              <a:buSzPts val="1800"/>
              <a:buChar char="●"/>
            </a:pPr>
            <a:r>
              <a:rPr lang="en"/>
              <a:t>Code exercise →</a:t>
            </a:r>
            <a:endParaRPr/>
          </a:p>
          <a:p>
            <a:pPr indent="-317500" lvl="1" marL="914400" rtl="0" algn="l">
              <a:spcBef>
                <a:spcPts val="0"/>
              </a:spcBef>
              <a:spcAft>
                <a:spcPts val="0"/>
              </a:spcAft>
              <a:buSzPts val="1400"/>
              <a:buChar char="○"/>
            </a:pPr>
            <a:r>
              <a:rPr lang="en"/>
              <a:t>Node process simple example</a:t>
            </a:r>
            <a:endParaRPr/>
          </a:p>
          <a:p>
            <a:pPr indent="-317500" lvl="1" marL="914400" rtl="0" algn="l">
              <a:spcBef>
                <a:spcPts val="0"/>
              </a:spcBef>
              <a:spcAft>
                <a:spcPts val="0"/>
              </a:spcAft>
              <a:buSzPts val="1400"/>
              <a:buChar char="○"/>
            </a:pPr>
            <a:r>
              <a:rPr lang="en"/>
              <a:t>Parent to Worker IPC </a:t>
            </a:r>
            <a:endParaRPr/>
          </a:p>
          <a:p>
            <a:pPr indent="-317500" lvl="1" marL="914400" rtl="0" algn="l">
              <a:spcBef>
                <a:spcPts val="0"/>
              </a:spcBef>
              <a:spcAft>
                <a:spcPts val="0"/>
              </a:spcAft>
              <a:buSzPts val="1400"/>
              <a:buChar char="○"/>
            </a:pPr>
            <a:r>
              <a:rPr lang="en"/>
              <a:t>Spawn and Exec</a:t>
            </a:r>
            <a:endParaRPr/>
          </a:p>
          <a:p>
            <a:pPr indent="-317500" lvl="1" marL="914400" rtl="0" algn="l">
              <a:spcBef>
                <a:spcPts val="0"/>
              </a:spcBef>
              <a:spcAft>
                <a:spcPts val="0"/>
              </a:spcAft>
              <a:buSzPts val="1400"/>
              <a:buChar char="○"/>
            </a:pPr>
            <a:r>
              <a:rPr lang="en"/>
              <a:t>Cluster</a:t>
            </a:r>
            <a:endParaRPr/>
          </a:p>
        </p:txBody>
      </p:sp>
    </p:spTree>
  </p:cSld>
  <p:clrMapOvr>
    <a:masterClrMapping/>
  </p:clrMapOvr>
</p:sld>
</file>

<file path=ppt/slides/slide3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4509" name="Shape 4509"/>
        <p:cNvGrpSpPr/>
        <p:nvPr/>
      </p:nvGrpSpPr>
      <p:grpSpPr>
        <a:xfrm>
          <a:off x="0" y="0"/>
          <a:ext cx="0" cy="0"/>
          <a:chOff x="0" y="0"/>
          <a:chExt cx="0" cy="0"/>
        </a:xfrm>
      </p:grpSpPr>
      <p:sp>
        <p:nvSpPr>
          <p:cNvPr id="4510" name="Google Shape;4510;p373"/>
          <p:cNvSpPr txBox="1"/>
          <p:nvPr>
            <p:ph type="ctrTitle"/>
          </p:nvPr>
        </p:nvSpPr>
        <p:spPr>
          <a:xfrm>
            <a:off x="311708" y="5502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Node Performance</a:t>
            </a:r>
            <a:endParaRPr/>
          </a:p>
        </p:txBody>
      </p:sp>
      <p:sp>
        <p:nvSpPr>
          <p:cNvPr id="4511" name="Google Shape;4511;p373"/>
          <p:cNvSpPr txBox="1"/>
          <p:nvPr>
            <p:ph idx="1" type="subTitle"/>
          </p:nvPr>
        </p:nvSpPr>
        <p:spPr>
          <a:xfrm>
            <a:off x="311700" y="25364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How to keep Node performing</a:t>
            </a:r>
            <a:endParaRPr/>
          </a:p>
        </p:txBody>
      </p:sp>
      <p:sp>
        <p:nvSpPr>
          <p:cNvPr id="4512" name="Google Shape;4512;p373"/>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3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6" name="Shape 4516"/>
        <p:cNvGrpSpPr/>
        <p:nvPr/>
      </p:nvGrpSpPr>
      <p:grpSpPr>
        <a:xfrm>
          <a:off x="0" y="0"/>
          <a:ext cx="0" cy="0"/>
          <a:chOff x="0" y="0"/>
          <a:chExt cx="0" cy="0"/>
        </a:xfrm>
      </p:grpSpPr>
      <p:sp>
        <p:nvSpPr>
          <p:cNvPr id="4517" name="Google Shape;4517;p374"/>
          <p:cNvSpPr txBox="1"/>
          <p:nvPr>
            <p:ph type="ctrTitle"/>
          </p:nvPr>
        </p:nvSpPr>
        <p:spPr>
          <a:xfrm>
            <a:off x="311708" y="5502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Node Performance</a:t>
            </a:r>
            <a:endParaRPr/>
          </a:p>
        </p:txBody>
      </p:sp>
      <p:sp>
        <p:nvSpPr>
          <p:cNvPr id="4518" name="Google Shape;4518;p374"/>
          <p:cNvSpPr txBox="1"/>
          <p:nvPr>
            <p:ph idx="1" type="subTitle"/>
          </p:nvPr>
        </p:nvSpPr>
        <p:spPr>
          <a:xfrm>
            <a:off x="311700" y="24955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Keep Node Performant</a:t>
            </a:r>
            <a:endParaRPr/>
          </a:p>
        </p:txBody>
      </p:sp>
      <p:sp>
        <p:nvSpPr>
          <p:cNvPr id="4519" name="Google Shape;4519;p374"/>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3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3" name="Shape 4523"/>
        <p:cNvGrpSpPr/>
        <p:nvPr/>
      </p:nvGrpSpPr>
      <p:grpSpPr>
        <a:xfrm>
          <a:off x="0" y="0"/>
          <a:ext cx="0" cy="0"/>
          <a:chOff x="0" y="0"/>
          <a:chExt cx="0" cy="0"/>
        </a:xfrm>
      </p:grpSpPr>
      <p:sp>
        <p:nvSpPr>
          <p:cNvPr id="4524" name="Google Shape;4524;p3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Node Performance</a:t>
            </a:r>
            <a:endParaRPr/>
          </a:p>
        </p:txBody>
      </p:sp>
      <p:sp>
        <p:nvSpPr>
          <p:cNvPr id="4525" name="Google Shape;4525;p3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Node is still single threaded*</a:t>
            </a:r>
            <a:endParaRPr/>
          </a:p>
          <a:p>
            <a:pPr indent="-342900" lvl="0" marL="457200" rtl="0" algn="l">
              <a:spcBef>
                <a:spcPts val="0"/>
              </a:spcBef>
              <a:spcAft>
                <a:spcPts val="0"/>
              </a:spcAft>
              <a:buSzPts val="1800"/>
              <a:buChar char="●"/>
            </a:pPr>
            <a:r>
              <a:rPr lang="en"/>
              <a:t>So any CPU intensive starves the loop</a:t>
            </a:r>
            <a:endParaRPr/>
          </a:p>
          <a:p>
            <a:pPr indent="-342900" lvl="0" marL="457200" rtl="0" algn="l">
              <a:spcBef>
                <a:spcPts val="0"/>
              </a:spcBef>
              <a:spcAft>
                <a:spcPts val="0"/>
              </a:spcAft>
              <a:buSzPts val="1800"/>
              <a:buChar char="●"/>
            </a:pPr>
            <a:r>
              <a:rPr lang="en"/>
              <a:t>Starving the loop, affects IO</a:t>
            </a:r>
            <a:endParaRPr/>
          </a:p>
          <a:p>
            <a:pPr indent="-342900" lvl="0" marL="457200" rtl="0" algn="l">
              <a:spcBef>
                <a:spcPts val="0"/>
              </a:spcBef>
              <a:spcAft>
                <a:spcPts val="0"/>
              </a:spcAft>
              <a:buSzPts val="1800"/>
              <a:buChar char="●"/>
            </a:pPr>
            <a:r>
              <a:rPr lang="en"/>
              <a:t>Sync IO can also starve the loop</a:t>
            </a:r>
            <a:endParaRPr/>
          </a:p>
          <a:p>
            <a:pPr indent="-342900" lvl="0" marL="457200" rtl="0" algn="l">
              <a:spcBef>
                <a:spcPts val="0"/>
              </a:spcBef>
              <a:spcAft>
                <a:spcPts val="0"/>
              </a:spcAft>
              <a:buSzPts val="1800"/>
              <a:buChar char="●"/>
            </a:pPr>
            <a:r>
              <a:rPr lang="en"/>
              <a:t>Give breathing room to other phases</a:t>
            </a:r>
            <a:endParaRPr/>
          </a:p>
          <a:p>
            <a:pPr indent="-317500" lvl="1" marL="914400" rtl="0" algn="l">
              <a:spcBef>
                <a:spcPts val="0"/>
              </a:spcBef>
              <a:spcAft>
                <a:spcPts val="0"/>
              </a:spcAft>
              <a:buSzPts val="1400"/>
              <a:buChar char="○"/>
            </a:pPr>
            <a:r>
              <a:rPr lang="en"/>
              <a:t>poll, check, and timers etc..</a:t>
            </a:r>
            <a:endParaRPr/>
          </a:p>
          <a:p>
            <a:pPr indent="-342900" lvl="0" marL="457200" rtl="0" algn="l">
              <a:spcBef>
                <a:spcPts val="0"/>
              </a:spcBef>
              <a:spcAft>
                <a:spcPts val="0"/>
              </a:spcAft>
              <a:buSzPts val="1800"/>
              <a:buChar char="●"/>
            </a:pPr>
            <a:r>
              <a:rPr lang="en"/>
              <a:t>So what could we do?</a:t>
            </a:r>
            <a:endParaRPr/>
          </a:p>
        </p:txBody>
      </p:sp>
      <p:pic>
        <p:nvPicPr>
          <p:cNvPr id="4526" name="Google Shape;4526;p375"/>
          <p:cNvPicPr preferRelativeResize="0"/>
          <p:nvPr/>
        </p:nvPicPr>
        <p:blipFill>
          <a:blip r:embed="rId3">
            <a:alphaModFix/>
          </a:blip>
          <a:stretch>
            <a:fillRect/>
          </a:stretch>
        </p:blipFill>
        <p:spPr>
          <a:xfrm>
            <a:off x="4572000" y="823425"/>
            <a:ext cx="4925276" cy="2794124"/>
          </a:xfrm>
          <a:prstGeom prst="rect">
            <a:avLst/>
          </a:prstGeom>
          <a:noFill/>
          <a:ln>
            <a:noFill/>
          </a:ln>
        </p:spPr>
      </p:pic>
      <p:pic>
        <p:nvPicPr>
          <p:cNvPr id="4527" name="Google Shape;4527;p375"/>
          <p:cNvPicPr preferRelativeResize="0"/>
          <p:nvPr/>
        </p:nvPicPr>
        <p:blipFill rotWithShape="1">
          <a:blip r:embed="rId4">
            <a:alphaModFix/>
          </a:blip>
          <a:srcRect b="0" l="34180" r="34290" t="0"/>
          <a:stretch/>
        </p:blipFill>
        <p:spPr>
          <a:xfrm>
            <a:off x="8610983" y="1684983"/>
            <a:ext cx="363300" cy="653713"/>
          </a:xfrm>
          <a:prstGeom prst="rect">
            <a:avLst/>
          </a:prstGeom>
          <a:noFill/>
          <a:ln>
            <a:noFill/>
          </a:ln>
        </p:spPr>
      </p:pic>
      <p:pic>
        <p:nvPicPr>
          <p:cNvPr id="4528" name="Google Shape;4528;p375"/>
          <p:cNvPicPr preferRelativeResize="0"/>
          <p:nvPr/>
        </p:nvPicPr>
        <p:blipFill rotWithShape="1">
          <a:blip r:embed="rId4">
            <a:alphaModFix/>
          </a:blip>
          <a:srcRect b="0" l="34180" r="34290" t="0"/>
          <a:stretch/>
        </p:blipFill>
        <p:spPr>
          <a:xfrm>
            <a:off x="8610983" y="2520357"/>
            <a:ext cx="363300" cy="653713"/>
          </a:xfrm>
          <a:prstGeom prst="rect">
            <a:avLst/>
          </a:prstGeom>
          <a:noFill/>
          <a:ln>
            <a:noFill/>
          </a:ln>
        </p:spPr>
      </p:pic>
      <p:pic>
        <p:nvPicPr>
          <p:cNvPr id="4529" name="Google Shape;4529;p375"/>
          <p:cNvPicPr preferRelativeResize="0"/>
          <p:nvPr/>
        </p:nvPicPr>
        <p:blipFill rotWithShape="1">
          <a:blip r:embed="rId4">
            <a:alphaModFix/>
          </a:blip>
          <a:srcRect b="0" l="34180" r="34290" t="0"/>
          <a:stretch/>
        </p:blipFill>
        <p:spPr>
          <a:xfrm>
            <a:off x="4881321" y="2520357"/>
            <a:ext cx="363300" cy="653713"/>
          </a:xfrm>
          <a:prstGeom prst="rect">
            <a:avLst/>
          </a:prstGeom>
          <a:noFill/>
          <a:ln>
            <a:noFill/>
          </a:ln>
        </p:spPr>
      </p:pic>
      <p:pic>
        <p:nvPicPr>
          <p:cNvPr id="4530" name="Google Shape;4530;p375"/>
          <p:cNvPicPr preferRelativeResize="0"/>
          <p:nvPr/>
        </p:nvPicPr>
        <p:blipFill rotWithShape="1">
          <a:blip r:embed="rId4">
            <a:alphaModFix/>
          </a:blip>
          <a:srcRect b="0" l="34180" r="34290" t="0"/>
          <a:stretch/>
        </p:blipFill>
        <p:spPr>
          <a:xfrm>
            <a:off x="4881321" y="1684983"/>
            <a:ext cx="363300" cy="653713"/>
          </a:xfrm>
          <a:prstGeom prst="rect">
            <a:avLst/>
          </a:prstGeom>
          <a:noFill/>
          <a:ln>
            <a:noFill/>
          </a:ln>
        </p:spPr>
      </p:pic>
    </p:spTree>
  </p:cSld>
  <p:clrMapOvr>
    <a:masterClrMapping/>
  </p:clrMapOvr>
</p:sld>
</file>

<file path=ppt/slides/slide3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4" name="Shape 4534"/>
        <p:cNvGrpSpPr/>
        <p:nvPr/>
      </p:nvGrpSpPr>
      <p:grpSpPr>
        <a:xfrm>
          <a:off x="0" y="0"/>
          <a:ext cx="0" cy="0"/>
          <a:chOff x="0" y="0"/>
          <a:chExt cx="0" cy="0"/>
        </a:xfrm>
      </p:grpSpPr>
      <p:sp>
        <p:nvSpPr>
          <p:cNvPr id="4535" name="Google Shape;4535;p3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Keep Callbacks Small and Constant!</a:t>
            </a:r>
            <a:endParaRPr/>
          </a:p>
        </p:txBody>
      </p:sp>
      <p:sp>
        <p:nvSpPr>
          <p:cNvPr id="4536" name="Google Shape;4536;p3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Callbacks could be scheduled in any phase</a:t>
            </a:r>
            <a:endParaRPr/>
          </a:p>
          <a:p>
            <a:pPr indent="-342900" lvl="0" marL="457200" rtl="0" algn="l">
              <a:spcBef>
                <a:spcPts val="0"/>
              </a:spcBef>
              <a:spcAft>
                <a:spcPts val="0"/>
              </a:spcAft>
              <a:buSzPts val="1800"/>
              <a:buChar char="●"/>
            </a:pPr>
            <a:r>
              <a:rPr lang="en"/>
              <a:t>They are almost always executed on main thread</a:t>
            </a:r>
            <a:endParaRPr/>
          </a:p>
          <a:p>
            <a:pPr indent="-342900" lvl="0" marL="457200" rtl="0" algn="l">
              <a:spcBef>
                <a:spcPts val="0"/>
              </a:spcBef>
              <a:spcAft>
                <a:spcPts val="0"/>
              </a:spcAft>
              <a:buSzPts val="1800"/>
              <a:buChar char="●"/>
            </a:pPr>
            <a:r>
              <a:rPr lang="en"/>
              <a:t>Keep callbacks predicable in cost</a:t>
            </a:r>
            <a:endParaRPr/>
          </a:p>
          <a:p>
            <a:pPr indent="-342900" lvl="0" marL="457200" rtl="0" algn="l">
              <a:spcBef>
                <a:spcPts val="0"/>
              </a:spcBef>
              <a:spcAft>
                <a:spcPts val="0"/>
              </a:spcAft>
              <a:buSzPts val="1800"/>
              <a:buChar char="●"/>
            </a:pPr>
            <a:r>
              <a:rPr lang="en"/>
              <a:t>Will discuss what to do if you can’t</a:t>
            </a:r>
            <a:endParaRPr/>
          </a:p>
        </p:txBody>
      </p:sp>
    </p:spTree>
  </p:cSld>
  <p:clrMapOvr>
    <a:masterClrMapping/>
  </p:clrMapOvr>
</p:sld>
</file>

<file path=ppt/slides/slide3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0" name="Shape 4540"/>
        <p:cNvGrpSpPr/>
        <p:nvPr/>
      </p:nvGrpSpPr>
      <p:grpSpPr>
        <a:xfrm>
          <a:off x="0" y="0"/>
          <a:ext cx="0" cy="0"/>
          <a:chOff x="0" y="0"/>
          <a:chExt cx="0" cy="0"/>
        </a:xfrm>
      </p:grpSpPr>
      <p:sp>
        <p:nvSpPr>
          <p:cNvPr id="4541" name="Google Shape;4541;p3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Input should be bounded!</a:t>
            </a:r>
            <a:endParaRPr/>
          </a:p>
        </p:txBody>
      </p:sp>
      <p:sp>
        <p:nvSpPr>
          <p:cNvPr id="4542" name="Google Shape;4542;p3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Building APIs/SDKs/Backends </a:t>
            </a:r>
            <a:endParaRPr/>
          </a:p>
          <a:p>
            <a:pPr indent="-342900" lvl="0" marL="457200" rtl="0" algn="l">
              <a:spcBef>
                <a:spcPts val="0"/>
              </a:spcBef>
              <a:spcAft>
                <a:spcPts val="0"/>
              </a:spcAft>
              <a:buSzPts val="1800"/>
              <a:buChar char="●"/>
            </a:pPr>
            <a:r>
              <a:rPr lang="en"/>
              <a:t>You need to expose “input” </a:t>
            </a:r>
            <a:endParaRPr/>
          </a:p>
          <a:p>
            <a:pPr indent="-317500" lvl="1" marL="914400" rtl="0" algn="l">
              <a:spcBef>
                <a:spcPts val="0"/>
              </a:spcBef>
              <a:spcAft>
                <a:spcPts val="0"/>
              </a:spcAft>
              <a:buSzPts val="1400"/>
              <a:buChar char="○"/>
            </a:pPr>
            <a:r>
              <a:rPr lang="en"/>
              <a:t>r</a:t>
            </a:r>
            <a:r>
              <a:rPr lang="en"/>
              <a:t>equest, function parameters, objects etc.</a:t>
            </a:r>
            <a:endParaRPr/>
          </a:p>
          <a:p>
            <a:pPr indent="-342900" lvl="0" marL="457200" rtl="0" algn="l">
              <a:spcBef>
                <a:spcPts val="0"/>
              </a:spcBef>
              <a:spcAft>
                <a:spcPts val="0"/>
              </a:spcAft>
              <a:buSzPts val="1800"/>
              <a:buChar char="●"/>
            </a:pPr>
            <a:r>
              <a:rPr lang="en"/>
              <a:t>The input should be validated and bounded</a:t>
            </a:r>
            <a:endParaRPr/>
          </a:p>
          <a:p>
            <a:pPr indent="-342900" lvl="0" marL="457200" rtl="0" algn="l">
              <a:spcBef>
                <a:spcPts val="0"/>
              </a:spcBef>
              <a:spcAft>
                <a:spcPts val="0"/>
              </a:spcAft>
              <a:buSzPts val="1800"/>
              <a:buChar char="●"/>
            </a:pPr>
            <a:r>
              <a:rPr lang="en"/>
              <a:t>Can’t have users submit:</a:t>
            </a:r>
            <a:endParaRPr/>
          </a:p>
          <a:p>
            <a:pPr indent="-317500" lvl="1" marL="914400" rtl="0" algn="l">
              <a:spcBef>
                <a:spcPts val="0"/>
              </a:spcBef>
              <a:spcAft>
                <a:spcPts val="0"/>
              </a:spcAft>
              <a:buSzPts val="1400"/>
              <a:buChar char="○"/>
            </a:pPr>
            <a:r>
              <a:rPr lang="en"/>
              <a:t>large strings, large numbers, large objects</a:t>
            </a:r>
            <a:endParaRPr/>
          </a:p>
          <a:p>
            <a:pPr indent="-342900" lvl="0" marL="457200" rtl="0" algn="l">
              <a:spcBef>
                <a:spcPts val="0"/>
              </a:spcBef>
              <a:spcAft>
                <a:spcPts val="0"/>
              </a:spcAft>
              <a:buSzPts val="1800"/>
              <a:buChar char="●"/>
            </a:pPr>
            <a:r>
              <a:rPr lang="en"/>
              <a:t>Reject or ask the client to send a smaller input</a:t>
            </a:r>
            <a:endParaRPr/>
          </a:p>
          <a:p>
            <a:pPr indent="-317500" lvl="1" marL="914400" rtl="0" algn="l">
              <a:spcBef>
                <a:spcPts val="0"/>
              </a:spcBef>
              <a:spcAft>
                <a:spcPts val="0"/>
              </a:spcAft>
              <a:buSzPts val="1400"/>
              <a:buChar char="○"/>
            </a:pPr>
            <a:r>
              <a:rPr lang="en"/>
              <a:t>HTTP -&gt; request size</a:t>
            </a:r>
            <a:endParaRPr/>
          </a:p>
          <a:p>
            <a:pPr indent="-317500" lvl="1" marL="914400" rtl="0" algn="l">
              <a:spcBef>
                <a:spcPts val="0"/>
              </a:spcBef>
              <a:spcAft>
                <a:spcPts val="0"/>
              </a:spcAft>
              <a:buSzPts val="1400"/>
              <a:buChar char="○"/>
            </a:pPr>
            <a:r>
              <a:rPr lang="en"/>
              <a:t>Try not to read large input only to block it</a:t>
            </a:r>
            <a:endParaRPr/>
          </a:p>
        </p:txBody>
      </p:sp>
    </p:spTree>
  </p:cSld>
  <p:clrMapOvr>
    <a:masterClrMapping/>
  </p:clrMapOvr>
</p:sld>
</file>

<file path=ppt/slides/slide3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6" name="Shape 4546"/>
        <p:cNvGrpSpPr/>
        <p:nvPr/>
      </p:nvGrpSpPr>
      <p:grpSpPr>
        <a:xfrm>
          <a:off x="0" y="0"/>
          <a:ext cx="0" cy="0"/>
          <a:chOff x="0" y="0"/>
          <a:chExt cx="0" cy="0"/>
        </a:xfrm>
      </p:grpSpPr>
      <p:sp>
        <p:nvSpPr>
          <p:cNvPr id="4547" name="Google Shape;4547;p3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Try using asynchronous io </a:t>
            </a:r>
            <a:endParaRPr/>
          </a:p>
        </p:txBody>
      </p:sp>
      <p:sp>
        <p:nvSpPr>
          <p:cNvPr id="4548" name="Google Shape;4548;p3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Offload IO when possible to Node’s workers</a:t>
            </a:r>
            <a:endParaRPr/>
          </a:p>
          <a:p>
            <a:pPr indent="-342900" lvl="0" marL="457200" rtl="0" algn="l">
              <a:spcBef>
                <a:spcPts val="0"/>
              </a:spcBef>
              <a:spcAft>
                <a:spcPts val="0"/>
              </a:spcAft>
              <a:buSzPts val="1800"/>
              <a:buChar char="●"/>
            </a:pPr>
            <a:r>
              <a:rPr lang="en"/>
              <a:t>Instead of readFileSync use readFile</a:t>
            </a:r>
            <a:endParaRPr/>
          </a:p>
          <a:p>
            <a:pPr indent="-342900" lvl="0" marL="457200" rtl="0" algn="l">
              <a:spcBef>
                <a:spcPts val="0"/>
              </a:spcBef>
              <a:spcAft>
                <a:spcPts val="0"/>
              </a:spcAft>
              <a:buSzPts val="1800"/>
              <a:buChar char="●"/>
            </a:pPr>
            <a:r>
              <a:rPr lang="en"/>
              <a:t>These block the main thread</a:t>
            </a:r>
            <a:endParaRPr/>
          </a:p>
          <a:p>
            <a:pPr indent="-342900" lvl="0" marL="457200" rtl="0" algn="l">
              <a:spcBef>
                <a:spcPts val="0"/>
              </a:spcBef>
              <a:spcAft>
                <a:spcPts val="0"/>
              </a:spcAft>
              <a:buSzPts val="1800"/>
              <a:buChar char="●"/>
            </a:pPr>
            <a:r>
              <a:rPr lang="en"/>
              <a:t>Same goes for </a:t>
            </a:r>
            <a:r>
              <a:rPr lang="en"/>
              <a:t>everything “sync”</a:t>
            </a:r>
            <a:endParaRPr/>
          </a:p>
        </p:txBody>
      </p:sp>
    </p:spTree>
  </p:cSld>
  <p:clrMapOvr>
    <a:masterClrMapping/>
  </p:clrMapOvr>
</p:sld>
</file>

<file path=ppt/slides/slide3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2" name="Shape 4552"/>
        <p:cNvGrpSpPr/>
        <p:nvPr/>
      </p:nvGrpSpPr>
      <p:grpSpPr>
        <a:xfrm>
          <a:off x="0" y="0"/>
          <a:ext cx="0" cy="0"/>
          <a:chOff x="0" y="0"/>
          <a:chExt cx="0" cy="0"/>
        </a:xfrm>
      </p:grpSpPr>
      <p:sp>
        <p:nvSpPr>
          <p:cNvPr id="4553" name="Google Shape;4553;p3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Watch out for modules</a:t>
            </a:r>
            <a:endParaRPr/>
          </a:p>
        </p:txBody>
      </p:sp>
      <p:sp>
        <p:nvSpPr>
          <p:cNvPr id="4554" name="Google Shape;4554;p3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Watch out for modules you import</a:t>
            </a:r>
            <a:endParaRPr/>
          </a:p>
          <a:p>
            <a:pPr indent="-342900" lvl="0" marL="457200" rtl="0" algn="l">
              <a:spcBef>
                <a:spcPts val="0"/>
              </a:spcBef>
              <a:spcAft>
                <a:spcPts val="0"/>
              </a:spcAft>
              <a:buSzPts val="1800"/>
              <a:buChar char="●"/>
            </a:pPr>
            <a:r>
              <a:rPr lang="en"/>
              <a:t>They may run synchronous code that blocks</a:t>
            </a:r>
            <a:endParaRPr/>
          </a:p>
          <a:p>
            <a:pPr indent="-342900" lvl="0" marL="457200" rtl="0" algn="l">
              <a:spcBef>
                <a:spcPts val="0"/>
              </a:spcBef>
              <a:spcAft>
                <a:spcPts val="0"/>
              </a:spcAft>
              <a:buSzPts val="1800"/>
              <a:buChar char="●"/>
            </a:pPr>
            <a:r>
              <a:rPr lang="en"/>
              <a:t>Starving your io</a:t>
            </a:r>
            <a:endParaRPr/>
          </a:p>
          <a:p>
            <a:pPr indent="-342900" lvl="0" marL="457200" rtl="0" algn="l">
              <a:spcBef>
                <a:spcPts val="0"/>
              </a:spcBef>
              <a:spcAft>
                <a:spcPts val="0"/>
              </a:spcAft>
              <a:buSzPts val="1800"/>
              <a:buChar char="●"/>
            </a:pPr>
            <a:r>
              <a:rPr lang="en"/>
              <a:t>Load them async if possible (import)</a:t>
            </a:r>
            <a:endParaRPr/>
          </a:p>
          <a:p>
            <a:pPr indent="-342900" lvl="0" marL="457200" rtl="0" algn="l">
              <a:spcBef>
                <a:spcPts val="0"/>
              </a:spcBef>
              <a:spcAft>
                <a:spcPts val="0"/>
              </a:spcAft>
              <a:buSzPts val="1800"/>
              <a:buChar char="●"/>
            </a:pPr>
            <a:r>
              <a:rPr lang="en"/>
              <a:t>Console.time is your friend</a:t>
            </a:r>
            <a:endParaRPr/>
          </a:p>
        </p:txBody>
      </p:sp>
      <p:pic>
        <p:nvPicPr>
          <p:cNvPr id="4555" name="Google Shape;4555;p379"/>
          <p:cNvPicPr preferRelativeResize="0"/>
          <p:nvPr/>
        </p:nvPicPr>
        <p:blipFill>
          <a:blip r:embed="rId3">
            <a:alphaModFix/>
          </a:blip>
          <a:stretch>
            <a:fillRect/>
          </a:stretch>
        </p:blipFill>
        <p:spPr>
          <a:xfrm>
            <a:off x="422300" y="2990600"/>
            <a:ext cx="4202001" cy="2005349"/>
          </a:xfrm>
          <a:prstGeom prst="rect">
            <a:avLst/>
          </a:prstGeom>
          <a:noFill/>
          <a:ln>
            <a:noFill/>
          </a:ln>
        </p:spPr>
      </p:pic>
      <p:sp>
        <p:nvSpPr>
          <p:cNvPr id="4556" name="Google Shape;4556;p379"/>
          <p:cNvSpPr txBox="1"/>
          <p:nvPr/>
        </p:nvSpPr>
        <p:spPr>
          <a:xfrm>
            <a:off x="3385150" y="858400"/>
            <a:ext cx="398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endParaRPr>
          </a:p>
        </p:txBody>
      </p:sp>
      <p:pic>
        <p:nvPicPr>
          <p:cNvPr id="4557" name="Google Shape;4557;p379"/>
          <p:cNvPicPr preferRelativeResize="0"/>
          <p:nvPr/>
        </p:nvPicPr>
        <p:blipFill rotWithShape="1">
          <a:blip r:embed="rId4">
            <a:alphaModFix/>
          </a:blip>
          <a:srcRect b="4269" l="0" r="0" t="0"/>
          <a:stretch/>
        </p:blipFill>
        <p:spPr>
          <a:xfrm>
            <a:off x="5101975" y="3571675"/>
            <a:ext cx="3981450" cy="1094175"/>
          </a:xfrm>
          <a:prstGeom prst="rect">
            <a:avLst/>
          </a:prstGeom>
          <a:noFill/>
          <a:ln>
            <a:noFill/>
          </a:ln>
        </p:spPr>
      </p:pic>
    </p:spTree>
  </p:cSld>
  <p:clrMapOvr>
    <a:masterClrMapping/>
  </p:clrMapOvr>
</p:sld>
</file>

<file path=ppt/slides/slide3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1" name="Shape 4561"/>
        <p:cNvGrpSpPr/>
        <p:nvPr/>
      </p:nvGrpSpPr>
      <p:grpSpPr>
        <a:xfrm>
          <a:off x="0" y="0"/>
          <a:ext cx="0" cy="0"/>
          <a:chOff x="0" y="0"/>
          <a:chExt cx="0" cy="0"/>
        </a:xfrm>
      </p:grpSpPr>
      <p:sp>
        <p:nvSpPr>
          <p:cNvPr id="4562" name="Google Shape;4562;p3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Partitioning</a:t>
            </a:r>
            <a:endParaRPr/>
          </a:p>
        </p:txBody>
      </p:sp>
      <p:sp>
        <p:nvSpPr>
          <p:cNvPr id="4563" name="Google Shape;4563;p3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If a callback is slow try breaking it into </a:t>
            </a:r>
            <a:r>
              <a:rPr lang="en"/>
              <a:t>smaller</a:t>
            </a:r>
            <a:r>
              <a:rPr lang="en"/>
              <a:t> units</a:t>
            </a:r>
            <a:endParaRPr/>
          </a:p>
          <a:p>
            <a:pPr indent="-342900" lvl="0" marL="457200" rtl="0" algn="l">
              <a:spcBef>
                <a:spcPts val="0"/>
              </a:spcBef>
              <a:spcAft>
                <a:spcPts val="0"/>
              </a:spcAft>
              <a:buSzPts val="1800"/>
              <a:buChar char="●"/>
            </a:pPr>
            <a:r>
              <a:rPr lang="en"/>
              <a:t>Schedule the unit of work in the next check phases</a:t>
            </a:r>
            <a:endParaRPr/>
          </a:p>
          <a:p>
            <a:pPr indent="-342900" lvl="0" marL="457200" rtl="0" algn="l">
              <a:spcBef>
                <a:spcPts val="0"/>
              </a:spcBef>
              <a:spcAft>
                <a:spcPts val="0"/>
              </a:spcAft>
              <a:buSzPts val="1800"/>
              <a:buChar char="●"/>
            </a:pPr>
            <a:r>
              <a:rPr lang="en"/>
              <a:t>With setImmediate</a:t>
            </a:r>
            <a:endParaRPr/>
          </a:p>
          <a:p>
            <a:pPr indent="-342900" lvl="0" marL="457200" rtl="0" algn="l">
              <a:spcBef>
                <a:spcPts val="0"/>
              </a:spcBef>
              <a:spcAft>
                <a:spcPts val="0"/>
              </a:spcAft>
              <a:buSzPts val="1800"/>
              <a:buChar char="●"/>
            </a:pPr>
            <a:r>
              <a:rPr lang="en"/>
              <a:t>Breath! </a:t>
            </a:r>
            <a:endParaRPr/>
          </a:p>
        </p:txBody>
      </p:sp>
      <p:pic>
        <p:nvPicPr>
          <p:cNvPr id="4564" name="Google Shape;4564;p380"/>
          <p:cNvPicPr preferRelativeResize="0"/>
          <p:nvPr/>
        </p:nvPicPr>
        <p:blipFill>
          <a:blip r:embed="rId3">
            <a:alphaModFix/>
          </a:blip>
          <a:stretch>
            <a:fillRect/>
          </a:stretch>
        </p:blipFill>
        <p:spPr>
          <a:xfrm>
            <a:off x="4520475" y="2606378"/>
            <a:ext cx="4571999" cy="2152350"/>
          </a:xfrm>
          <a:prstGeom prst="rect">
            <a:avLst/>
          </a:prstGeom>
          <a:noFill/>
          <a:ln>
            <a:noFill/>
          </a:ln>
        </p:spPr>
      </p:pic>
      <p:pic>
        <p:nvPicPr>
          <p:cNvPr id="4565" name="Google Shape;4565;p380"/>
          <p:cNvPicPr preferRelativeResize="0"/>
          <p:nvPr/>
        </p:nvPicPr>
        <p:blipFill>
          <a:blip r:embed="rId4">
            <a:alphaModFix/>
          </a:blip>
          <a:stretch>
            <a:fillRect/>
          </a:stretch>
        </p:blipFill>
        <p:spPr>
          <a:xfrm>
            <a:off x="0" y="3193200"/>
            <a:ext cx="4298951" cy="366035"/>
          </a:xfrm>
          <a:prstGeom prst="rect">
            <a:avLst/>
          </a:prstGeom>
          <a:noFill/>
          <a:ln>
            <a:noFill/>
          </a:ln>
        </p:spPr>
      </p:pic>
      <p:cxnSp>
        <p:nvCxnSpPr>
          <p:cNvPr id="4566" name="Google Shape;4566;p380"/>
          <p:cNvCxnSpPr>
            <a:stCxn id="4565" idx="3"/>
          </p:cNvCxnSpPr>
          <p:nvPr/>
        </p:nvCxnSpPr>
        <p:spPr>
          <a:xfrm flipH="1" rot="10800000">
            <a:off x="4298951" y="3364518"/>
            <a:ext cx="276900" cy="11700"/>
          </a:xfrm>
          <a:prstGeom prst="straightConnector1">
            <a:avLst/>
          </a:prstGeom>
          <a:noFill/>
          <a:ln cap="flat" cmpd="sng" w="9525">
            <a:solidFill>
              <a:schemeClr val="accent6"/>
            </a:solidFill>
            <a:prstDash val="solid"/>
            <a:round/>
            <a:headEnd len="med" w="med" type="none"/>
            <a:tailEnd len="med" w="med" type="triangle"/>
          </a:ln>
        </p:spPr>
      </p:cxnSp>
      <p:sp>
        <p:nvSpPr>
          <p:cNvPr id="4567" name="Google Shape;4567;p380"/>
          <p:cNvSpPr txBox="1"/>
          <p:nvPr/>
        </p:nvSpPr>
        <p:spPr>
          <a:xfrm>
            <a:off x="941500" y="2769050"/>
            <a:ext cx="1841400" cy="3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Large block..</a:t>
            </a:r>
            <a:endParaRPr>
              <a:solidFill>
                <a:schemeClr val="lt2"/>
              </a:solidFill>
            </a:endParaRPr>
          </a:p>
        </p:txBody>
      </p:sp>
      <p:sp>
        <p:nvSpPr>
          <p:cNvPr id="4568" name="Google Shape;4568;p380"/>
          <p:cNvSpPr txBox="1"/>
          <p:nvPr/>
        </p:nvSpPr>
        <p:spPr>
          <a:xfrm>
            <a:off x="4804400" y="2060400"/>
            <a:ext cx="3641100" cy="3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Break it and schedule it..</a:t>
            </a:r>
            <a:endParaRPr sz="1500">
              <a:solidFill>
                <a:schemeClr val="lt2"/>
              </a:solidFill>
            </a:endParaRPr>
          </a:p>
        </p:txBody>
      </p:sp>
    </p:spTree>
  </p:cSld>
  <p:clrMapOvr>
    <a:masterClrMapping/>
  </p:clrMapOvr>
</p:sld>
</file>

<file path=ppt/slides/slide3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2" name="Shape 4572"/>
        <p:cNvGrpSpPr/>
        <p:nvPr/>
      </p:nvGrpSpPr>
      <p:grpSpPr>
        <a:xfrm>
          <a:off x="0" y="0"/>
          <a:ext cx="0" cy="0"/>
          <a:chOff x="0" y="0"/>
          <a:chExt cx="0" cy="0"/>
        </a:xfrm>
      </p:grpSpPr>
      <p:sp>
        <p:nvSpPr>
          <p:cNvPr id="4573" name="Google Shape;4573;p3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Offloading</a:t>
            </a:r>
            <a:endParaRPr/>
          </a:p>
        </p:txBody>
      </p:sp>
      <p:sp>
        <p:nvSpPr>
          <p:cNvPr id="4574" name="Google Shape;4574;p3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When partitioning isn’t enough</a:t>
            </a:r>
            <a:endParaRPr/>
          </a:p>
          <a:p>
            <a:pPr indent="-342900" lvl="0" marL="457200" rtl="0" algn="l">
              <a:spcBef>
                <a:spcPts val="0"/>
              </a:spcBef>
              <a:spcAft>
                <a:spcPts val="0"/>
              </a:spcAft>
              <a:buSzPts val="1800"/>
              <a:buChar char="●"/>
            </a:pPr>
            <a:r>
              <a:rPr lang="en"/>
              <a:t>Offload the workload to another thread or process</a:t>
            </a:r>
            <a:endParaRPr/>
          </a:p>
          <a:p>
            <a:pPr indent="-342900" lvl="0" marL="457200" rtl="0" algn="l">
              <a:spcBef>
                <a:spcPts val="0"/>
              </a:spcBef>
              <a:spcAft>
                <a:spcPts val="0"/>
              </a:spcAft>
              <a:buSzPts val="1800"/>
              <a:buChar char="●"/>
            </a:pPr>
            <a:r>
              <a:rPr lang="en"/>
              <a:t>Very useful for scalability</a:t>
            </a:r>
            <a:endParaRPr/>
          </a:p>
          <a:p>
            <a:pPr indent="-342900" lvl="0" marL="457200" rtl="0" algn="l">
              <a:spcBef>
                <a:spcPts val="0"/>
              </a:spcBef>
              <a:spcAft>
                <a:spcPts val="0"/>
              </a:spcAft>
              <a:buSzPts val="1800"/>
              <a:buChar char="●"/>
            </a:pPr>
            <a:r>
              <a:rPr lang="en"/>
              <a:t>But communications becomes tricky</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49"/>
          <p:cNvPicPr preferRelativeResize="0"/>
          <p:nvPr/>
        </p:nvPicPr>
        <p:blipFill>
          <a:blip r:embed="rId3">
            <a:alphaModFix/>
          </a:blip>
          <a:stretch>
            <a:fillRect/>
          </a:stretch>
        </p:blipFill>
        <p:spPr>
          <a:xfrm>
            <a:off x="265002" y="620375"/>
            <a:ext cx="6102474" cy="4110275"/>
          </a:xfrm>
          <a:prstGeom prst="rect">
            <a:avLst/>
          </a:prstGeom>
          <a:noFill/>
          <a:ln>
            <a:noFill/>
          </a:ln>
        </p:spPr>
      </p:pic>
      <p:sp>
        <p:nvSpPr>
          <p:cNvPr id="441" name="Google Shape;441;p49"/>
          <p:cNvSpPr txBox="1"/>
          <p:nvPr/>
        </p:nvSpPr>
        <p:spPr>
          <a:xfrm>
            <a:off x="6664575" y="620375"/>
            <a:ext cx="1756200" cy="12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readFileCCallback</a:t>
            </a:r>
            <a:endParaRPr sz="1500">
              <a:solidFill>
                <a:schemeClr val="dk1"/>
              </a:solidFill>
            </a:endParaRPr>
          </a:p>
          <a:p>
            <a:pPr indent="0" lvl="0" marL="0" rtl="0" algn="l">
              <a:spcBef>
                <a:spcPts val="0"/>
              </a:spcBef>
              <a:spcAft>
                <a:spcPts val="0"/>
              </a:spcAft>
              <a:buNone/>
            </a:pPr>
            <a:r>
              <a:rPr lang="en" sz="1500">
                <a:solidFill>
                  <a:schemeClr val="dk1"/>
                </a:solidFill>
              </a:rPr>
              <a:t>console.log</a:t>
            </a:r>
            <a:endParaRPr sz="1500">
              <a:solidFill>
                <a:schemeClr val="dk1"/>
              </a:solidFill>
            </a:endParaRPr>
          </a:p>
        </p:txBody>
      </p:sp>
      <p:sp>
        <p:nvSpPr>
          <p:cNvPr id="442" name="Google Shape;442;p49"/>
          <p:cNvSpPr txBox="1"/>
          <p:nvPr/>
        </p:nvSpPr>
        <p:spPr>
          <a:xfrm>
            <a:off x="6664575" y="205775"/>
            <a:ext cx="15543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1C232"/>
                </a:solidFill>
              </a:rPr>
              <a:t>Execution</a:t>
            </a:r>
            <a:endParaRPr sz="1800">
              <a:solidFill>
                <a:srgbClr val="F1C232"/>
              </a:solidFill>
            </a:endParaRPr>
          </a:p>
        </p:txBody>
      </p:sp>
      <p:sp>
        <p:nvSpPr>
          <p:cNvPr id="443" name="Google Shape;443;p49"/>
          <p:cNvSpPr txBox="1"/>
          <p:nvPr/>
        </p:nvSpPr>
        <p:spPr>
          <a:xfrm>
            <a:off x="6664575" y="3246825"/>
            <a:ext cx="15543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D966"/>
                </a:solidFill>
              </a:rPr>
              <a:t>Callbacks</a:t>
            </a:r>
            <a:endParaRPr sz="1800">
              <a:solidFill>
                <a:srgbClr val="FFD966"/>
              </a:solidFill>
            </a:endParaRPr>
          </a:p>
        </p:txBody>
      </p:sp>
      <p:sp>
        <p:nvSpPr>
          <p:cNvPr id="444" name="Google Shape;444;p49"/>
          <p:cNvSpPr txBox="1"/>
          <p:nvPr/>
        </p:nvSpPr>
        <p:spPr>
          <a:xfrm>
            <a:off x="6664575" y="3661425"/>
            <a:ext cx="1867200" cy="12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6"/>
                </a:solidFill>
              </a:rPr>
              <a:t>readFileCCallback</a:t>
            </a:r>
            <a:endParaRPr sz="1500">
              <a:solidFill>
                <a:schemeClr val="accent6"/>
              </a:solidFill>
            </a:endParaRPr>
          </a:p>
          <a:p>
            <a:pPr indent="0" lvl="0" marL="0" rtl="0" algn="l">
              <a:spcBef>
                <a:spcPts val="0"/>
              </a:spcBef>
              <a:spcAft>
                <a:spcPts val="0"/>
              </a:spcAft>
              <a:buNone/>
            </a:pPr>
            <a:r>
              <a:t/>
            </a:r>
            <a:endParaRPr sz="1500">
              <a:solidFill>
                <a:schemeClr val="dk1"/>
              </a:solidFill>
            </a:endParaRPr>
          </a:p>
        </p:txBody>
      </p:sp>
      <p:cxnSp>
        <p:nvCxnSpPr>
          <p:cNvPr id="445" name="Google Shape;445;p49"/>
          <p:cNvCxnSpPr/>
          <p:nvPr/>
        </p:nvCxnSpPr>
        <p:spPr>
          <a:xfrm rot="10800000">
            <a:off x="4912125" y="3055475"/>
            <a:ext cx="467100" cy="6600"/>
          </a:xfrm>
          <a:prstGeom prst="straightConnector1">
            <a:avLst/>
          </a:prstGeom>
          <a:noFill/>
          <a:ln cap="flat" cmpd="sng" w="28575">
            <a:solidFill>
              <a:srgbClr val="DF3079"/>
            </a:solidFill>
            <a:prstDash val="solid"/>
            <a:round/>
            <a:headEnd len="med" w="med" type="none"/>
            <a:tailEnd len="med" w="med" type="triangle"/>
          </a:ln>
        </p:spPr>
      </p:cxnSp>
      <p:cxnSp>
        <p:nvCxnSpPr>
          <p:cNvPr id="446" name="Google Shape;446;p49"/>
          <p:cNvCxnSpPr/>
          <p:nvPr/>
        </p:nvCxnSpPr>
        <p:spPr>
          <a:xfrm flipH="1">
            <a:off x="6551225" y="3882625"/>
            <a:ext cx="1694400" cy="6600"/>
          </a:xfrm>
          <a:prstGeom prst="straightConnector1">
            <a:avLst/>
          </a:prstGeom>
          <a:noFill/>
          <a:ln cap="flat" cmpd="sng" w="9525">
            <a:solidFill>
              <a:schemeClr val="dk1"/>
            </a:solidFill>
            <a:prstDash val="solid"/>
            <a:round/>
            <a:headEnd len="med" w="med" type="none"/>
            <a:tailEnd len="med" w="med" type="none"/>
          </a:ln>
        </p:spPr>
      </p:cxnSp>
      <p:sp>
        <p:nvSpPr>
          <p:cNvPr id="447" name="Google Shape;447;p49"/>
          <p:cNvSpPr/>
          <p:nvPr/>
        </p:nvSpPr>
        <p:spPr>
          <a:xfrm>
            <a:off x="3068825" y="1784800"/>
            <a:ext cx="2785500" cy="22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8" name="Google Shape;448;p49"/>
          <p:cNvSpPr txBox="1"/>
          <p:nvPr>
            <p:ph type="title"/>
          </p:nvPr>
        </p:nvSpPr>
        <p:spPr>
          <a:xfrm>
            <a:off x="265000" y="47675"/>
            <a:ext cx="53454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20"/>
              <a:t>p</a:t>
            </a:r>
            <a:r>
              <a:rPr lang="en" sz="2220"/>
              <a:t>op readFile c.txt</a:t>
            </a:r>
            <a:endParaRPr sz="2220"/>
          </a:p>
        </p:txBody>
      </p:sp>
    </p:spTree>
  </p:cSld>
  <p:clrMapOvr>
    <a:masterClrMapping/>
  </p:clrMapOvr>
</p:sld>
</file>

<file path=ppt/slides/slide3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8" name="Shape 4578"/>
        <p:cNvGrpSpPr/>
        <p:nvPr/>
      </p:nvGrpSpPr>
      <p:grpSpPr>
        <a:xfrm>
          <a:off x="0" y="0"/>
          <a:ext cx="0" cy="0"/>
          <a:chOff x="0" y="0"/>
          <a:chExt cx="0" cy="0"/>
        </a:xfrm>
      </p:grpSpPr>
      <p:sp>
        <p:nvSpPr>
          <p:cNvPr id="4579" name="Google Shape;4579;p3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&amp; Demo</a:t>
            </a:r>
            <a:endParaRPr/>
          </a:p>
        </p:txBody>
      </p:sp>
      <p:sp>
        <p:nvSpPr>
          <p:cNvPr id="4580" name="Google Shape;4580;p3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Node Performance</a:t>
            </a:r>
            <a:endParaRPr/>
          </a:p>
          <a:p>
            <a:pPr indent="-342900" lvl="0" marL="457200" rtl="0" algn="l">
              <a:spcBef>
                <a:spcPts val="0"/>
              </a:spcBef>
              <a:spcAft>
                <a:spcPts val="0"/>
              </a:spcAft>
              <a:buSzPts val="1800"/>
              <a:buChar char="●"/>
            </a:pPr>
            <a:r>
              <a:rPr lang="en"/>
              <a:t>Code exercise →</a:t>
            </a:r>
            <a:endParaRPr/>
          </a:p>
          <a:p>
            <a:pPr indent="-317500" lvl="1" marL="914400" rtl="0" algn="l">
              <a:spcBef>
                <a:spcPts val="0"/>
              </a:spcBef>
              <a:spcAft>
                <a:spcPts val="0"/>
              </a:spcAft>
              <a:buSzPts val="1400"/>
              <a:buChar char="○"/>
            </a:pPr>
            <a:r>
              <a:rPr lang="en"/>
              <a:t>Expensive promise </a:t>
            </a:r>
            <a:endParaRPr/>
          </a:p>
          <a:p>
            <a:pPr indent="-317500" lvl="1" marL="914400" rtl="0" algn="l">
              <a:spcBef>
                <a:spcPts val="0"/>
              </a:spcBef>
              <a:spcAft>
                <a:spcPts val="0"/>
              </a:spcAft>
              <a:buSzPts val="1400"/>
              <a:buChar char="○"/>
            </a:pPr>
            <a:r>
              <a:rPr lang="en"/>
              <a:t>Schedule it to the next tick </a:t>
            </a:r>
            <a:endParaRPr/>
          </a:p>
          <a:p>
            <a:pPr indent="-317500" lvl="1" marL="914400" rtl="0" algn="l">
              <a:spcBef>
                <a:spcPts val="0"/>
              </a:spcBef>
              <a:spcAft>
                <a:spcPts val="0"/>
              </a:spcAft>
              <a:buSzPts val="1400"/>
              <a:buChar char="○"/>
            </a:pPr>
            <a:r>
              <a:rPr lang="en"/>
              <a:t>Schedule it to the next check phase</a:t>
            </a:r>
            <a:endParaRPr/>
          </a:p>
          <a:p>
            <a:pPr indent="-317500" lvl="1" marL="914400" rtl="0" algn="l">
              <a:spcBef>
                <a:spcPts val="0"/>
              </a:spcBef>
              <a:spcAft>
                <a:spcPts val="0"/>
              </a:spcAft>
              <a:buSzPts val="1400"/>
              <a:buChar char="○"/>
            </a:pPr>
            <a:r>
              <a:rPr lang="en"/>
              <a:t>Partition it</a:t>
            </a:r>
            <a:endParaRPr/>
          </a:p>
          <a:p>
            <a:pPr indent="-317500" lvl="1" marL="914400" rtl="0" algn="l">
              <a:spcBef>
                <a:spcPts val="0"/>
              </a:spcBef>
              <a:spcAft>
                <a:spcPts val="0"/>
              </a:spcAft>
              <a:buSzPts val="1400"/>
              <a:buChar char="○"/>
            </a:pPr>
            <a:r>
              <a:rPr lang="en"/>
              <a:t>Offload</a:t>
            </a:r>
            <a:endParaRPr/>
          </a:p>
        </p:txBody>
      </p:sp>
    </p:spTree>
  </p:cSld>
  <p:clrMapOvr>
    <a:masterClrMapping/>
  </p:clrMapOvr>
</p:sld>
</file>

<file path=ppt/slides/slide3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4" name="Shape 4584"/>
        <p:cNvGrpSpPr/>
        <p:nvPr/>
      </p:nvGrpSpPr>
      <p:grpSpPr>
        <a:xfrm>
          <a:off x="0" y="0"/>
          <a:ext cx="0" cy="0"/>
          <a:chOff x="0" y="0"/>
          <a:chExt cx="0" cy="0"/>
        </a:xfrm>
      </p:grpSpPr>
      <p:sp>
        <p:nvSpPr>
          <p:cNvPr id="4585" name="Google Shape;4585;p383"/>
          <p:cNvSpPr txBox="1"/>
          <p:nvPr>
            <p:ph type="ctrTitle"/>
          </p:nvPr>
        </p:nvSpPr>
        <p:spPr>
          <a:xfrm>
            <a:off x="311708" y="5502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Debugging NodeJS</a:t>
            </a:r>
            <a:endParaRPr/>
          </a:p>
        </p:txBody>
      </p:sp>
      <p:sp>
        <p:nvSpPr>
          <p:cNvPr id="4586" name="Google Shape;4586;p383"/>
          <p:cNvSpPr txBox="1"/>
          <p:nvPr>
            <p:ph idx="1" type="subTitle"/>
          </p:nvPr>
        </p:nvSpPr>
        <p:spPr>
          <a:xfrm>
            <a:off x="311700" y="24955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Various methods of debug</a:t>
            </a:r>
            <a:endParaRPr/>
          </a:p>
        </p:txBody>
      </p:sp>
      <p:sp>
        <p:nvSpPr>
          <p:cNvPr id="4587" name="Google Shape;4587;p383"/>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3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1" name="Shape 4591"/>
        <p:cNvGrpSpPr/>
        <p:nvPr/>
      </p:nvGrpSpPr>
      <p:grpSpPr>
        <a:xfrm>
          <a:off x="0" y="0"/>
          <a:ext cx="0" cy="0"/>
          <a:chOff x="0" y="0"/>
          <a:chExt cx="0" cy="0"/>
        </a:xfrm>
      </p:grpSpPr>
      <p:sp>
        <p:nvSpPr>
          <p:cNvPr id="4592" name="Google Shape;4592;p3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Debug Node</a:t>
            </a:r>
            <a:endParaRPr/>
          </a:p>
        </p:txBody>
      </p:sp>
      <p:sp>
        <p:nvSpPr>
          <p:cNvPr id="4593" name="Google Shape;4593;p3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Visual studio code add in</a:t>
            </a:r>
            <a:endParaRPr/>
          </a:p>
          <a:p>
            <a:pPr indent="-342900" lvl="0" marL="457200" rtl="0" algn="l">
              <a:spcBef>
                <a:spcPts val="0"/>
              </a:spcBef>
              <a:spcAft>
                <a:spcPts val="0"/>
              </a:spcAft>
              <a:buSzPts val="1800"/>
              <a:buChar char="●"/>
            </a:pPr>
            <a:r>
              <a:rPr lang="en"/>
              <a:t>VSCode communicates with Node</a:t>
            </a:r>
            <a:endParaRPr/>
          </a:p>
          <a:p>
            <a:pPr indent="-342900" lvl="0" marL="457200" rtl="0" algn="l">
              <a:spcBef>
                <a:spcPts val="0"/>
              </a:spcBef>
              <a:spcAft>
                <a:spcPts val="0"/>
              </a:spcAft>
              <a:buSzPts val="1800"/>
              <a:buChar char="●"/>
            </a:pPr>
            <a:r>
              <a:rPr lang="en"/>
              <a:t>WebSockets</a:t>
            </a:r>
            <a:endParaRPr/>
          </a:p>
        </p:txBody>
      </p:sp>
      <p:pic>
        <p:nvPicPr>
          <p:cNvPr id="4594" name="Google Shape;4594;p384"/>
          <p:cNvPicPr preferRelativeResize="0"/>
          <p:nvPr/>
        </p:nvPicPr>
        <p:blipFill>
          <a:blip r:embed="rId3">
            <a:alphaModFix/>
          </a:blip>
          <a:stretch>
            <a:fillRect/>
          </a:stretch>
        </p:blipFill>
        <p:spPr>
          <a:xfrm>
            <a:off x="5077725" y="90000"/>
            <a:ext cx="3825725" cy="1987600"/>
          </a:xfrm>
          <a:prstGeom prst="rect">
            <a:avLst/>
          </a:prstGeom>
          <a:noFill/>
          <a:ln>
            <a:noFill/>
          </a:ln>
        </p:spPr>
      </p:pic>
    </p:spTree>
  </p:cSld>
  <p:clrMapOvr>
    <a:masterClrMapping/>
  </p:clrMapOvr>
</p:sld>
</file>

<file path=ppt/slides/slide3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8" name="Shape 4598"/>
        <p:cNvGrpSpPr/>
        <p:nvPr/>
      </p:nvGrpSpPr>
      <p:grpSpPr>
        <a:xfrm>
          <a:off x="0" y="0"/>
          <a:ext cx="0" cy="0"/>
          <a:chOff x="0" y="0"/>
          <a:chExt cx="0" cy="0"/>
        </a:xfrm>
      </p:grpSpPr>
      <p:sp>
        <p:nvSpPr>
          <p:cNvPr id="4599" name="Google Shape;4599;p3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Remote Debug </a:t>
            </a:r>
            <a:endParaRPr/>
          </a:p>
        </p:txBody>
      </p:sp>
      <p:sp>
        <p:nvSpPr>
          <p:cNvPr id="4600" name="Google Shape;4600;p3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Remote debug</a:t>
            </a:r>
            <a:endParaRPr/>
          </a:p>
          <a:p>
            <a:pPr indent="-317500" lvl="1" marL="914400" rtl="0" algn="l">
              <a:spcBef>
                <a:spcPts val="0"/>
              </a:spcBef>
              <a:spcAft>
                <a:spcPts val="0"/>
              </a:spcAft>
              <a:buSzPts val="1400"/>
              <a:buChar char="○"/>
            </a:pPr>
            <a:r>
              <a:rPr lang="en"/>
              <a:t>With websockets</a:t>
            </a:r>
            <a:endParaRPr/>
          </a:p>
          <a:p>
            <a:pPr indent="-317500" lvl="1" marL="914400" rtl="0" algn="l">
              <a:spcBef>
                <a:spcPts val="0"/>
              </a:spcBef>
              <a:spcAft>
                <a:spcPts val="0"/>
              </a:spcAft>
              <a:buSzPts val="1400"/>
              <a:buChar char="○"/>
            </a:pPr>
            <a:r>
              <a:rPr lang="en"/>
              <a:t>Uses inspect protocol </a:t>
            </a:r>
            <a:endParaRPr/>
          </a:p>
          <a:p>
            <a:pPr indent="-342900" lvl="0" marL="457200" rtl="0" algn="l">
              <a:spcBef>
                <a:spcPts val="0"/>
              </a:spcBef>
              <a:spcAft>
                <a:spcPts val="0"/>
              </a:spcAft>
              <a:buSzPts val="1800"/>
              <a:buChar char="●"/>
            </a:pPr>
            <a:r>
              <a:rPr lang="en"/>
              <a:t>$ node --inspect-brk index.js //run with inspect-brik</a:t>
            </a:r>
            <a:endParaRPr/>
          </a:p>
          <a:p>
            <a:pPr indent="-342900" lvl="0" marL="457200" rtl="0" algn="l">
              <a:spcBef>
                <a:spcPts val="0"/>
              </a:spcBef>
              <a:spcAft>
                <a:spcPts val="0"/>
              </a:spcAft>
              <a:buSzPts val="1800"/>
              <a:buChar char="●"/>
            </a:pPr>
            <a:r>
              <a:rPr lang="en"/>
              <a:t>Debugger listening on  ws://127.0.0.1:9229/485b8dd0-e8ae-404b-8049-2da3a136e94b</a:t>
            </a:r>
            <a:endParaRPr/>
          </a:p>
          <a:p>
            <a:pPr indent="-342900" lvl="0" marL="457200" rtl="0" algn="l">
              <a:spcBef>
                <a:spcPts val="0"/>
              </a:spcBef>
              <a:spcAft>
                <a:spcPts val="0"/>
              </a:spcAft>
              <a:buSzPts val="1800"/>
              <a:buChar char="●"/>
            </a:pPr>
            <a:r>
              <a:rPr lang="en"/>
              <a:t>Chrome devtools supports inspect protocol </a:t>
            </a:r>
            <a:endParaRPr/>
          </a:p>
        </p:txBody>
      </p:sp>
      <p:pic>
        <p:nvPicPr>
          <p:cNvPr id="4601" name="Google Shape;4601;p385"/>
          <p:cNvPicPr preferRelativeResize="0"/>
          <p:nvPr/>
        </p:nvPicPr>
        <p:blipFill>
          <a:blip r:embed="rId3">
            <a:alphaModFix/>
          </a:blip>
          <a:stretch>
            <a:fillRect/>
          </a:stretch>
        </p:blipFill>
        <p:spPr>
          <a:xfrm>
            <a:off x="5977599" y="62299"/>
            <a:ext cx="3034875" cy="2122950"/>
          </a:xfrm>
          <a:prstGeom prst="rect">
            <a:avLst/>
          </a:prstGeom>
          <a:noFill/>
          <a:ln>
            <a:noFill/>
          </a:ln>
        </p:spPr>
      </p:pic>
    </p:spTree>
  </p:cSld>
  <p:clrMapOvr>
    <a:masterClrMapping/>
  </p:clrMapOvr>
</p:sld>
</file>

<file path=ppt/slides/slide3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5" name="Shape 4605"/>
        <p:cNvGrpSpPr/>
        <p:nvPr/>
      </p:nvGrpSpPr>
      <p:grpSpPr>
        <a:xfrm>
          <a:off x="0" y="0"/>
          <a:ext cx="0" cy="0"/>
          <a:chOff x="0" y="0"/>
          <a:chExt cx="0" cy="0"/>
        </a:xfrm>
      </p:grpSpPr>
      <p:sp>
        <p:nvSpPr>
          <p:cNvPr id="4606" name="Google Shape;4606;p3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Remote Debug</a:t>
            </a:r>
            <a:endParaRPr/>
          </a:p>
        </p:txBody>
      </p:sp>
      <p:pic>
        <p:nvPicPr>
          <p:cNvPr id="4607" name="Google Shape;4607;p386"/>
          <p:cNvPicPr preferRelativeResize="0"/>
          <p:nvPr/>
        </p:nvPicPr>
        <p:blipFill>
          <a:blip r:embed="rId3">
            <a:alphaModFix/>
          </a:blip>
          <a:stretch>
            <a:fillRect/>
          </a:stretch>
        </p:blipFill>
        <p:spPr>
          <a:xfrm>
            <a:off x="477775" y="1253000"/>
            <a:ext cx="5923125" cy="3066626"/>
          </a:xfrm>
          <a:prstGeom prst="rect">
            <a:avLst/>
          </a:prstGeom>
          <a:noFill/>
          <a:ln>
            <a:noFill/>
          </a:ln>
        </p:spPr>
      </p:pic>
    </p:spTree>
  </p:cSld>
  <p:clrMapOvr>
    <a:masterClrMapping/>
  </p:clrMapOvr>
</p:sld>
</file>

<file path=ppt/slides/slide3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1" name="Shape 4611"/>
        <p:cNvGrpSpPr/>
        <p:nvPr/>
      </p:nvGrpSpPr>
      <p:grpSpPr>
        <a:xfrm>
          <a:off x="0" y="0"/>
          <a:ext cx="0" cy="0"/>
          <a:chOff x="0" y="0"/>
          <a:chExt cx="0" cy="0"/>
        </a:xfrm>
      </p:grpSpPr>
      <p:sp>
        <p:nvSpPr>
          <p:cNvPr id="4612" name="Google Shape;4612;p3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&amp; Demo</a:t>
            </a:r>
            <a:endParaRPr/>
          </a:p>
        </p:txBody>
      </p:sp>
      <p:sp>
        <p:nvSpPr>
          <p:cNvPr id="4613" name="Google Shape;4613;p3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Node Debug</a:t>
            </a:r>
            <a:endParaRPr/>
          </a:p>
          <a:p>
            <a:pPr indent="-342900" lvl="0" marL="457200" rtl="0" algn="l">
              <a:spcBef>
                <a:spcPts val="0"/>
              </a:spcBef>
              <a:spcAft>
                <a:spcPts val="0"/>
              </a:spcAft>
              <a:buSzPts val="1800"/>
              <a:buChar char="●"/>
            </a:pPr>
            <a:r>
              <a:rPr lang="en"/>
              <a:t>Code exercise →</a:t>
            </a:r>
            <a:endParaRPr/>
          </a:p>
          <a:p>
            <a:pPr indent="-317500" lvl="1" marL="914400" rtl="0" algn="l">
              <a:spcBef>
                <a:spcPts val="0"/>
              </a:spcBef>
              <a:spcAft>
                <a:spcPts val="0"/>
              </a:spcAft>
              <a:buSzPts val="1400"/>
              <a:buChar char="○"/>
            </a:pPr>
            <a:r>
              <a:rPr lang="en"/>
              <a:t>Node debug with visual studio code</a:t>
            </a:r>
            <a:endParaRPr/>
          </a:p>
          <a:p>
            <a:pPr indent="-317500" lvl="1" marL="914400" rtl="0" algn="l">
              <a:spcBef>
                <a:spcPts val="0"/>
              </a:spcBef>
              <a:spcAft>
                <a:spcPts val="0"/>
              </a:spcAft>
              <a:buSzPts val="1400"/>
              <a:buChar char="○"/>
            </a:pPr>
            <a:r>
              <a:rPr lang="en"/>
              <a:t>Node with </a:t>
            </a:r>
            <a:r>
              <a:rPr lang="en"/>
              <a:t>chrome://inspect/</a:t>
            </a:r>
            <a:endParaRPr/>
          </a:p>
        </p:txBody>
      </p:sp>
    </p:spTree>
  </p:cSld>
  <p:clrMapOvr>
    <a:masterClrMapping/>
  </p:clrMapOvr>
</p:sld>
</file>

<file path=ppt/slides/slide3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7" name="Shape 4617"/>
        <p:cNvGrpSpPr/>
        <p:nvPr/>
      </p:nvGrpSpPr>
      <p:grpSpPr>
        <a:xfrm>
          <a:off x="0" y="0"/>
          <a:ext cx="0" cy="0"/>
          <a:chOff x="0" y="0"/>
          <a:chExt cx="0" cy="0"/>
        </a:xfrm>
      </p:grpSpPr>
      <p:sp>
        <p:nvSpPr>
          <p:cNvPr id="4618" name="Google Shape;4618;p388"/>
          <p:cNvSpPr txBox="1"/>
          <p:nvPr>
            <p:ph type="ctrTitle"/>
          </p:nvPr>
        </p:nvSpPr>
        <p:spPr>
          <a:xfrm>
            <a:off x="311708" y="5502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Capturing Node traffic</a:t>
            </a:r>
            <a:endParaRPr/>
          </a:p>
        </p:txBody>
      </p:sp>
      <p:sp>
        <p:nvSpPr>
          <p:cNvPr id="4619" name="Google Shape;4619;p388"/>
          <p:cNvSpPr txBox="1"/>
          <p:nvPr>
            <p:ph idx="1" type="subTitle"/>
          </p:nvPr>
        </p:nvSpPr>
        <p:spPr>
          <a:xfrm>
            <a:off x="311700" y="24955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tcpdump/Wireshark/Proxy</a:t>
            </a:r>
            <a:endParaRPr/>
          </a:p>
        </p:txBody>
      </p:sp>
      <p:sp>
        <p:nvSpPr>
          <p:cNvPr id="4620" name="Google Shape;4620;p388"/>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3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4" name="Shape 4624"/>
        <p:cNvGrpSpPr/>
        <p:nvPr/>
      </p:nvGrpSpPr>
      <p:grpSpPr>
        <a:xfrm>
          <a:off x="0" y="0"/>
          <a:ext cx="0" cy="0"/>
          <a:chOff x="0" y="0"/>
          <a:chExt cx="0" cy="0"/>
        </a:xfrm>
      </p:grpSpPr>
      <p:sp>
        <p:nvSpPr>
          <p:cNvPr id="4625" name="Google Shape;4625;p3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Capturing Node raw packets</a:t>
            </a:r>
            <a:endParaRPr/>
          </a:p>
        </p:txBody>
      </p:sp>
      <p:sp>
        <p:nvSpPr>
          <p:cNvPr id="4626" name="Google Shape;4626;p3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Node makes network calls</a:t>
            </a:r>
            <a:endParaRPr/>
          </a:p>
          <a:p>
            <a:pPr indent="-342900" lvl="0" marL="457200" rtl="0" algn="l">
              <a:spcBef>
                <a:spcPts val="0"/>
              </a:spcBef>
              <a:spcAft>
                <a:spcPts val="0"/>
              </a:spcAft>
              <a:buSzPts val="1800"/>
              <a:buChar char="●"/>
            </a:pPr>
            <a:r>
              <a:rPr lang="en"/>
              <a:t>packet be captured with wireshark or tcpdump</a:t>
            </a:r>
            <a:endParaRPr/>
          </a:p>
          <a:p>
            <a:pPr indent="-342900" lvl="0" marL="457200" rtl="0" algn="l">
              <a:spcBef>
                <a:spcPts val="0"/>
              </a:spcBef>
              <a:spcAft>
                <a:spcPts val="0"/>
              </a:spcAft>
              <a:buSzPts val="1800"/>
              <a:buChar char="●"/>
            </a:pPr>
            <a:r>
              <a:rPr lang="en"/>
              <a:t>HTTP/TCP/UDP/TLS/IP</a:t>
            </a:r>
            <a:endParaRPr/>
          </a:p>
          <a:p>
            <a:pPr indent="-342900" lvl="0" marL="457200" rtl="0" algn="l">
              <a:spcBef>
                <a:spcPts val="0"/>
              </a:spcBef>
              <a:spcAft>
                <a:spcPts val="0"/>
              </a:spcAft>
              <a:buSzPts val="1800"/>
              <a:buChar char="●"/>
            </a:pPr>
            <a:r>
              <a:rPr lang="en"/>
              <a:t>Can’t easily decrypt traffic</a:t>
            </a:r>
            <a:endParaRPr/>
          </a:p>
        </p:txBody>
      </p:sp>
      <p:pic>
        <p:nvPicPr>
          <p:cNvPr id="4627" name="Google Shape;4627;p389"/>
          <p:cNvPicPr preferRelativeResize="0"/>
          <p:nvPr/>
        </p:nvPicPr>
        <p:blipFill rotWithShape="1">
          <a:blip r:embed="rId3">
            <a:alphaModFix/>
          </a:blip>
          <a:srcRect b="0" l="19567" r="31232" t="0"/>
          <a:stretch/>
        </p:blipFill>
        <p:spPr>
          <a:xfrm>
            <a:off x="5294700" y="1260988"/>
            <a:ext cx="3578424" cy="4091126"/>
          </a:xfrm>
          <a:prstGeom prst="rect">
            <a:avLst/>
          </a:prstGeom>
          <a:noFill/>
          <a:ln>
            <a:noFill/>
          </a:ln>
        </p:spPr>
      </p:pic>
      <p:pic>
        <p:nvPicPr>
          <p:cNvPr id="4628" name="Google Shape;4628;p389"/>
          <p:cNvPicPr preferRelativeResize="0"/>
          <p:nvPr/>
        </p:nvPicPr>
        <p:blipFill>
          <a:blip r:embed="rId4">
            <a:alphaModFix/>
          </a:blip>
          <a:stretch>
            <a:fillRect/>
          </a:stretch>
        </p:blipFill>
        <p:spPr>
          <a:xfrm>
            <a:off x="311700" y="3353446"/>
            <a:ext cx="4736575" cy="1595349"/>
          </a:xfrm>
          <a:prstGeom prst="rect">
            <a:avLst/>
          </a:prstGeom>
          <a:noFill/>
          <a:ln>
            <a:noFill/>
          </a:ln>
        </p:spPr>
      </p:pic>
    </p:spTree>
  </p:cSld>
  <p:clrMapOvr>
    <a:masterClrMapping/>
  </p:clrMapOvr>
</p:sld>
</file>

<file path=ppt/slides/slide3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2" name="Shape 4632"/>
        <p:cNvGrpSpPr/>
        <p:nvPr/>
      </p:nvGrpSpPr>
      <p:grpSpPr>
        <a:xfrm>
          <a:off x="0" y="0"/>
          <a:ext cx="0" cy="0"/>
          <a:chOff x="0" y="0"/>
          <a:chExt cx="0" cy="0"/>
        </a:xfrm>
      </p:grpSpPr>
      <p:sp>
        <p:nvSpPr>
          <p:cNvPr id="4633" name="Google Shape;4633;p3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HTTP/HTTPS proxy</a:t>
            </a:r>
            <a:endParaRPr/>
          </a:p>
        </p:txBody>
      </p:sp>
      <p:sp>
        <p:nvSpPr>
          <p:cNvPr id="4634" name="Google Shape;4634;p3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can </a:t>
            </a:r>
            <a:r>
              <a:rPr lang="en"/>
              <a:t>augment</a:t>
            </a:r>
            <a:r>
              <a:rPr lang="en"/>
              <a:t> scripts to capture https traffic via proxy</a:t>
            </a:r>
            <a:endParaRPr/>
          </a:p>
          <a:p>
            <a:pPr indent="-342900" lvl="0" marL="457200" rtl="0" algn="l">
              <a:spcBef>
                <a:spcPts val="0"/>
              </a:spcBef>
              <a:spcAft>
                <a:spcPts val="0"/>
              </a:spcAft>
              <a:buSzPts val="1800"/>
              <a:buChar char="●"/>
            </a:pPr>
            <a:r>
              <a:rPr lang="en"/>
              <a:t>Popular package https-proxy-agent</a:t>
            </a:r>
            <a:endParaRPr/>
          </a:p>
          <a:p>
            <a:pPr indent="-342900" lvl="0" marL="457200" rtl="0" algn="l">
              <a:spcBef>
                <a:spcPts val="0"/>
              </a:spcBef>
              <a:spcAft>
                <a:spcPts val="0"/>
              </a:spcAft>
              <a:buSzPts val="1800"/>
              <a:buChar char="●"/>
            </a:pPr>
            <a:r>
              <a:rPr lang="en"/>
              <a:t>We can spin a proxy and then direct Node towards it </a:t>
            </a:r>
            <a:endParaRPr/>
          </a:p>
          <a:p>
            <a:pPr indent="-342900" lvl="0" marL="457200" rtl="0" algn="l">
              <a:spcBef>
                <a:spcPts val="0"/>
              </a:spcBef>
              <a:spcAft>
                <a:spcPts val="0"/>
              </a:spcAft>
              <a:buSzPts val="1800"/>
              <a:buChar char="●"/>
            </a:pPr>
            <a:r>
              <a:rPr lang="en"/>
              <a:t>Using mitmproxy to intercept!</a:t>
            </a:r>
            <a:endParaRPr/>
          </a:p>
          <a:p>
            <a:pPr indent="-342900" lvl="0" marL="457200" rtl="0" algn="l">
              <a:spcBef>
                <a:spcPts val="0"/>
              </a:spcBef>
              <a:spcAft>
                <a:spcPts val="0"/>
              </a:spcAft>
              <a:buSzPts val="1800"/>
              <a:buChar char="●"/>
            </a:pPr>
            <a:r>
              <a:rPr lang="en"/>
              <a:t>Node needs to be taught to accept mitmproxy cert</a:t>
            </a:r>
            <a:endParaRPr/>
          </a:p>
        </p:txBody>
      </p:sp>
      <p:pic>
        <p:nvPicPr>
          <p:cNvPr id="4635" name="Google Shape;4635;p390"/>
          <p:cNvPicPr preferRelativeResize="0"/>
          <p:nvPr/>
        </p:nvPicPr>
        <p:blipFill>
          <a:blip r:embed="rId3">
            <a:alphaModFix/>
          </a:blip>
          <a:stretch>
            <a:fillRect/>
          </a:stretch>
        </p:blipFill>
        <p:spPr>
          <a:xfrm>
            <a:off x="6319150" y="2316900"/>
            <a:ext cx="2667000" cy="2667000"/>
          </a:xfrm>
          <a:prstGeom prst="rect">
            <a:avLst/>
          </a:prstGeom>
          <a:noFill/>
          <a:ln>
            <a:noFill/>
          </a:ln>
        </p:spPr>
      </p:pic>
    </p:spTree>
  </p:cSld>
  <p:clrMapOvr>
    <a:masterClrMapping/>
  </p:clrMapOvr>
</p:sld>
</file>

<file path=ppt/slides/slide3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9" name="Shape 4639"/>
        <p:cNvGrpSpPr/>
        <p:nvPr/>
      </p:nvGrpSpPr>
      <p:grpSpPr>
        <a:xfrm>
          <a:off x="0" y="0"/>
          <a:ext cx="0" cy="0"/>
          <a:chOff x="0" y="0"/>
          <a:chExt cx="0" cy="0"/>
        </a:xfrm>
      </p:grpSpPr>
      <p:sp>
        <p:nvSpPr>
          <p:cNvPr id="4640" name="Google Shape;4640;p3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&amp; Demo</a:t>
            </a:r>
            <a:endParaRPr/>
          </a:p>
        </p:txBody>
      </p:sp>
      <p:sp>
        <p:nvSpPr>
          <p:cNvPr id="4641" name="Google Shape;4641;p3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Node Intercept</a:t>
            </a:r>
            <a:endParaRPr/>
          </a:p>
          <a:p>
            <a:pPr indent="-342900" lvl="0" marL="457200" rtl="0" algn="l">
              <a:spcBef>
                <a:spcPts val="0"/>
              </a:spcBef>
              <a:spcAft>
                <a:spcPts val="0"/>
              </a:spcAft>
              <a:buSzPts val="1800"/>
              <a:buChar char="●"/>
            </a:pPr>
            <a:r>
              <a:rPr lang="en"/>
              <a:t>Code exercise →</a:t>
            </a:r>
            <a:endParaRPr/>
          </a:p>
          <a:p>
            <a:pPr indent="-317500" lvl="1" marL="914400" rtl="0" algn="l">
              <a:spcBef>
                <a:spcPts val="0"/>
              </a:spcBef>
              <a:spcAft>
                <a:spcPts val="0"/>
              </a:spcAft>
              <a:buSzPts val="1400"/>
              <a:buChar char="○"/>
            </a:pPr>
            <a:r>
              <a:rPr lang="en"/>
              <a:t>Wireshark</a:t>
            </a:r>
            <a:endParaRPr/>
          </a:p>
          <a:p>
            <a:pPr indent="-317500" lvl="1" marL="914400" rtl="0" algn="l">
              <a:spcBef>
                <a:spcPts val="0"/>
              </a:spcBef>
              <a:spcAft>
                <a:spcPts val="0"/>
              </a:spcAft>
              <a:buSzPts val="1400"/>
              <a:buChar char="○"/>
            </a:pPr>
            <a:r>
              <a:rPr lang="en"/>
              <a:t>http/https proxy</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50"/>
          <p:cNvPicPr preferRelativeResize="0"/>
          <p:nvPr/>
        </p:nvPicPr>
        <p:blipFill>
          <a:blip r:embed="rId3">
            <a:alphaModFix/>
          </a:blip>
          <a:stretch>
            <a:fillRect/>
          </a:stretch>
        </p:blipFill>
        <p:spPr>
          <a:xfrm>
            <a:off x="265002" y="620375"/>
            <a:ext cx="6102474" cy="4110275"/>
          </a:xfrm>
          <a:prstGeom prst="rect">
            <a:avLst/>
          </a:prstGeom>
          <a:noFill/>
          <a:ln>
            <a:noFill/>
          </a:ln>
        </p:spPr>
      </p:pic>
      <p:sp>
        <p:nvSpPr>
          <p:cNvPr id="454" name="Google Shape;454;p50"/>
          <p:cNvSpPr txBox="1"/>
          <p:nvPr/>
        </p:nvSpPr>
        <p:spPr>
          <a:xfrm>
            <a:off x="6664575" y="620375"/>
            <a:ext cx="1554300" cy="12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E06666"/>
              </a:solidFill>
            </a:endParaRPr>
          </a:p>
        </p:txBody>
      </p:sp>
      <p:sp>
        <p:nvSpPr>
          <p:cNvPr id="455" name="Google Shape;455;p50"/>
          <p:cNvSpPr txBox="1"/>
          <p:nvPr/>
        </p:nvSpPr>
        <p:spPr>
          <a:xfrm>
            <a:off x="6664575" y="205775"/>
            <a:ext cx="15543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1C232"/>
                </a:solidFill>
              </a:rPr>
              <a:t>Execution</a:t>
            </a:r>
            <a:endParaRPr sz="1800">
              <a:solidFill>
                <a:srgbClr val="F1C232"/>
              </a:solidFill>
            </a:endParaRPr>
          </a:p>
        </p:txBody>
      </p:sp>
      <p:sp>
        <p:nvSpPr>
          <p:cNvPr id="456" name="Google Shape;456;p50"/>
          <p:cNvSpPr txBox="1"/>
          <p:nvPr/>
        </p:nvSpPr>
        <p:spPr>
          <a:xfrm>
            <a:off x="6664575" y="3246825"/>
            <a:ext cx="15543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D966"/>
                </a:solidFill>
              </a:rPr>
              <a:t>Callbacks</a:t>
            </a:r>
            <a:endParaRPr sz="1800">
              <a:solidFill>
                <a:srgbClr val="FFD966"/>
              </a:solidFill>
            </a:endParaRPr>
          </a:p>
        </p:txBody>
      </p:sp>
      <p:sp>
        <p:nvSpPr>
          <p:cNvPr id="457" name="Google Shape;457;p50"/>
          <p:cNvSpPr txBox="1"/>
          <p:nvPr/>
        </p:nvSpPr>
        <p:spPr>
          <a:xfrm>
            <a:off x="6664575" y="3661425"/>
            <a:ext cx="1554300" cy="12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dk1"/>
              </a:solidFill>
            </a:endParaRPr>
          </a:p>
        </p:txBody>
      </p:sp>
      <p:sp>
        <p:nvSpPr>
          <p:cNvPr id="458" name="Google Shape;458;p50"/>
          <p:cNvSpPr txBox="1"/>
          <p:nvPr>
            <p:ph type="title"/>
          </p:nvPr>
        </p:nvSpPr>
        <p:spPr>
          <a:xfrm>
            <a:off x="265000" y="47675"/>
            <a:ext cx="53454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20"/>
              <a:t>Done. Queues empty, Node exit</a:t>
            </a:r>
            <a:endParaRPr sz="2220"/>
          </a:p>
        </p:txBody>
      </p:sp>
      <p:pic>
        <p:nvPicPr>
          <p:cNvPr id="459" name="Google Shape;459;p50"/>
          <p:cNvPicPr preferRelativeResize="0"/>
          <p:nvPr/>
        </p:nvPicPr>
        <p:blipFill rotWithShape="1">
          <a:blip r:embed="rId4">
            <a:alphaModFix/>
          </a:blip>
          <a:srcRect b="3947" l="0" r="0" t="0"/>
          <a:stretch/>
        </p:blipFill>
        <p:spPr>
          <a:xfrm>
            <a:off x="4227600" y="3886875"/>
            <a:ext cx="3390900" cy="1134425"/>
          </a:xfrm>
          <a:prstGeom prst="rect">
            <a:avLst/>
          </a:prstGeom>
          <a:noFill/>
          <a:ln>
            <a:noFill/>
          </a:ln>
        </p:spPr>
      </p:pic>
    </p:spTree>
  </p:cSld>
  <p:clrMapOvr>
    <a:masterClrMapping/>
  </p:clrMapOvr>
</p:sld>
</file>

<file path=ppt/slides/slide3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5" name="Shape 4645"/>
        <p:cNvGrpSpPr/>
        <p:nvPr/>
      </p:nvGrpSpPr>
      <p:grpSpPr>
        <a:xfrm>
          <a:off x="0" y="0"/>
          <a:ext cx="0" cy="0"/>
          <a:chOff x="0" y="0"/>
          <a:chExt cx="0" cy="0"/>
        </a:xfrm>
      </p:grpSpPr>
      <p:sp>
        <p:nvSpPr>
          <p:cNvPr id="4646" name="Google Shape;4646;p392"/>
          <p:cNvSpPr txBox="1"/>
          <p:nvPr>
            <p:ph type="ctrTitle"/>
          </p:nvPr>
        </p:nvSpPr>
        <p:spPr>
          <a:xfrm>
            <a:off x="311708" y="5502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Request library showdown</a:t>
            </a:r>
            <a:endParaRPr/>
          </a:p>
        </p:txBody>
      </p:sp>
      <p:sp>
        <p:nvSpPr>
          <p:cNvPr id="4647" name="Google Shape;4647;p392"/>
          <p:cNvSpPr txBox="1"/>
          <p:nvPr>
            <p:ph idx="1" type="subTitle"/>
          </p:nvPr>
        </p:nvSpPr>
        <p:spPr>
          <a:xfrm>
            <a:off x="311700" y="24955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Request vs fetch vs undici vs axios</a:t>
            </a:r>
            <a:endParaRPr/>
          </a:p>
        </p:txBody>
      </p:sp>
      <p:sp>
        <p:nvSpPr>
          <p:cNvPr id="4648" name="Google Shape;4648;p392"/>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3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2" name="Shape 4652"/>
        <p:cNvGrpSpPr/>
        <p:nvPr/>
      </p:nvGrpSpPr>
      <p:grpSpPr>
        <a:xfrm>
          <a:off x="0" y="0"/>
          <a:ext cx="0" cy="0"/>
          <a:chOff x="0" y="0"/>
          <a:chExt cx="0" cy="0"/>
        </a:xfrm>
      </p:grpSpPr>
      <p:sp>
        <p:nvSpPr>
          <p:cNvPr id="4653" name="Google Shape;4653;p3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a:t>
            </a:r>
            <a:endParaRPr/>
          </a:p>
        </p:txBody>
      </p:sp>
      <p:sp>
        <p:nvSpPr>
          <p:cNvPr id="4654" name="Google Shape;4654;p3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Sending 100 requests</a:t>
            </a:r>
            <a:endParaRPr/>
          </a:p>
          <a:p>
            <a:pPr indent="-342900" lvl="0" marL="457200" rtl="0" algn="l">
              <a:spcBef>
                <a:spcPts val="0"/>
              </a:spcBef>
              <a:spcAft>
                <a:spcPts val="0"/>
              </a:spcAft>
              <a:buSzPts val="1800"/>
              <a:buChar char="●"/>
            </a:pPr>
            <a:r>
              <a:rPr lang="en"/>
              <a:t>Measuring memory usage and time</a:t>
            </a:r>
            <a:endParaRPr/>
          </a:p>
          <a:p>
            <a:pPr indent="-342900" lvl="0" marL="457200" rtl="0" algn="l">
              <a:spcBef>
                <a:spcPts val="0"/>
              </a:spcBef>
              <a:spcAft>
                <a:spcPts val="0"/>
              </a:spcAft>
              <a:buSzPts val="1800"/>
              <a:buChar char="●"/>
            </a:pPr>
            <a:r>
              <a:rPr lang="en"/>
              <a:t>General idea </a:t>
            </a:r>
            <a:endParaRPr/>
          </a:p>
        </p:txBody>
      </p:sp>
    </p:spTree>
  </p:cSld>
  <p:clrMapOvr>
    <a:masterClrMapping/>
  </p:clrMapOvr>
</p:sld>
</file>

<file path=ppt/slides/slide3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8" name="Shape 4658"/>
        <p:cNvGrpSpPr/>
        <p:nvPr/>
      </p:nvGrpSpPr>
      <p:grpSpPr>
        <a:xfrm>
          <a:off x="0" y="0"/>
          <a:ext cx="0" cy="0"/>
          <a:chOff x="0" y="0"/>
          <a:chExt cx="0" cy="0"/>
        </a:xfrm>
      </p:grpSpPr>
      <p:sp>
        <p:nvSpPr>
          <p:cNvPr id="4659" name="Google Shape;4659;p394"/>
          <p:cNvSpPr txBox="1"/>
          <p:nvPr>
            <p:ph type="ctrTitle"/>
          </p:nvPr>
        </p:nvSpPr>
        <p:spPr>
          <a:xfrm>
            <a:off x="311708" y="5502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 Add-ons</a:t>
            </a:r>
            <a:endParaRPr/>
          </a:p>
        </p:txBody>
      </p:sp>
      <p:sp>
        <p:nvSpPr>
          <p:cNvPr id="4660" name="Google Shape;4660;p394"/>
          <p:cNvSpPr txBox="1"/>
          <p:nvPr>
            <p:ph idx="1" type="subTitle"/>
          </p:nvPr>
        </p:nvSpPr>
        <p:spPr>
          <a:xfrm>
            <a:off x="311700" y="24955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When JavaScript is not enough</a:t>
            </a:r>
            <a:endParaRPr/>
          </a:p>
        </p:txBody>
      </p:sp>
      <p:sp>
        <p:nvSpPr>
          <p:cNvPr id="4661" name="Google Shape;4661;p394"/>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3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5" name="Shape 4665"/>
        <p:cNvGrpSpPr/>
        <p:nvPr/>
      </p:nvGrpSpPr>
      <p:grpSpPr>
        <a:xfrm>
          <a:off x="0" y="0"/>
          <a:ext cx="0" cy="0"/>
          <a:chOff x="0" y="0"/>
          <a:chExt cx="0" cy="0"/>
        </a:xfrm>
      </p:grpSpPr>
      <p:sp>
        <p:nvSpPr>
          <p:cNvPr id="4666" name="Google Shape;4666;p3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 Addons</a:t>
            </a:r>
            <a:endParaRPr/>
          </a:p>
        </p:txBody>
      </p:sp>
      <p:sp>
        <p:nvSpPr>
          <p:cNvPr id="4667" name="Google Shape;4667;p3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JavaScript is great for 99% of cases </a:t>
            </a:r>
            <a:endParaRPr/>
          </a:p>
          <a:p>
            <a:pPr indent="-342900" lvl="0" marL="457200" rtl="0" algn="l">
              <a:spcBef>
                <a:spcPts val="0"/>
              </a:spcBef>
              <a:spcAft>
                <a:spcPts val="0"/>
              </a:spcAft>
              <a:buSzPts val="1800"/>
              <a:buChar char="●"/>
            </a:pPr>
            <a:r>
              <a:rPr lang="en"/>
              <a:t>However sometimes it cannot hold performance</a:t>
            </a:r>
            <a:endParaRPr/>
          </a:p>
          <a:p>
            <a:pPr indent="-342900" lvl="0" marL="457200" rtl="0" algn="l">
              <a:spcBef>
                <a:spcPts val="0"/>
              </a:spcBef>
              <a:spcAft>
                <a:spcPts val="0"/>
              </a:spcAft>
              <a:buSzPts val="1800"/>
              <a:buChar char="●"/>
            </a:pPr>
            <a:r>
              <a:rPr lang="en"/>
              <a:t>Being an interrupted language</a:t>
            </a:r>
            <a:endParaRPr/>
          </a:p>
          <a:p>
            <a:pPr indent="-342900" lvl="0" marL="457200" rtl="0" algn="l">
              <a:spcBef>
                <a:spcPts val="0"/>
              </a:spcBef>
              <a:spcAft>
                <a:spcPts val="0"/>
              </a:spcAft>
              <a:buSzPts val="1800"/>
              <a:buChar char="●"/>
            </a:pPr>
            <a:r>
              <a:rPr lang="en"/>
              <a:t>Node allows for native C++ libraries to be included</a:t>
            </a:r>
            <a:endParaRPr/>
          </a:p>
          <a:p>
            <a:pPr indent="-342900" lvl="0" marL="457200" rtl="0" algn="l">
              <a:spcBef>
                <a:spcPts val="0"/>
              </a:spcBef>
              <a:spcAft>
                <a:spcPts val="0"/>
              </a:spcAft>
              <a:buSzPts val="1800"/>
              <a:buChar char="●"/>
            </a:pPr>
            <a:r>
              <a:rPr lang="en"/>
              <a:t>Run within Node process</a:t>
            </a:r>
            <a:endParaRPr/>
          </a:p>
        </p:txBody>
      </p:sp>
    </p:spTree>
  </p:cSld>
  <p:clrMapOvr>
    <a:masterClrMapping/>
  </p:clrMapOvr>
</p:sld>
</file>

<file path=ppt/slides/slide3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1" name="Shape 4671"/>
        <p:cNvGrpSpPr/>
        <p:nvPr/>
      </p:nvGrpSpPr>
      <p:grpSpPr>
        <a:xfrm>
          <a:off x="0" y="0"/>
          <a:ext cx="0" cy="0"/>
          <a:chOff x="0" y="0"/>
          <a:chExt cx="0" cy="0"/>
        </a:xfrm>
      </p:grpSpPr>
      <p:sp>
        <p:nvSpPr>
          <p:cNvPr id="4672" name="Google Shape;4672;p3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Authoring C++ Addons</a:t>
            </a:r>
            <a:endParaRPr/>
          </a:p>
        </p:txBody>
      </p:sp>
      <p:sp>
        <p:nvSpPr>
          <p:cNvPr id="4673" name="Google Shape;4673;p3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Hook to the native V8 </a:t>
            </a:r>
            <a:endParaRPr/>
          </a:p>
          <a:p>
            <a:pPr indent="-317500" lvl="1" marL="914400" rtl="0" algn="l">
              <a:spcBef>
                <a:spcPts val="0"/>
              </a:spcBef>
              <a:spcAft>
                <a:spcPts val="0"/>
              </a:spcAft>
              <a:buSzPts val="1400"/>
              <a:buChar char="○"/>
            </a:pPr>
            <a:r>
              <a:rPr lang="en"/>
              <a:t>Better performance</a:t>
            </a:r>
            <a:endParaRPr/>
          </a:p>
          <a:p>
            <a:pPr indent="-317500" lvl="1" marL="914400" rtl="0" algn="l">
              <a:spcBef>
                <a:spcPts val="0"/>
              </a:spcBef>
              <a:spcAft>
                <a:spcPts val="0"/>
              </a:spcAft>
              <a:buSzPts val="1400"/>
              <a:buChar char="○"/>
            </a:pPr>
            <a:r>
              <a:rPr lang="en"/>
              <a:t>But can break V8 API changes</a:t>
            </a:r>
            <a:endParaRPr/>
          </a:p>
          <a:p>
            <a:pPr indent="-342900" lvl="0" marL="457200" rtl="0" algn="l">
              <a:spcBef>
                <a:spcPts val="0"/>
              </a:spcBef>
              <a:spcAft>
                <a:spcPts val="0"/>
              </a:spcAft>
              <a:buSzPts val="1800"/>
              <a:buChar char="●"/>
            </a:pPr>
            <a:r>
              <a:rPr lang="en"/>
              <a:t>N-API, Node API</a:t>
            </a:r>
            <a:endParaRPr/>
          </a:p>
          <a:p>
            <a:pPr indent="-317500" lvl="1" marL="914400" rtl="0" algn="l">
              <a:spcBef>
                <a:spcPts val="0"/>
              </a:spcBef>
              <a:spcAft>
                <a:spcPts val="0"/>
              </a:spcAft>
              <a:buSzPts val="1400"/>
              <a:buChar char="○"/>
            </a:pPr>
            <a:r>
              <a:rPr lang="en"/>
              <a:t>Abstraction C++ on top of V8 </a:t>
            </a:r>
            <a:endParaRPr/>
          </a:p>
          <a:p>
            <a:pPr indent="-317500" lvl="1" marL="914400" rtl="0" algn="l">
              <a:spcBef>
                <a:spcPts val="0"/>
              </a:spcBef>
              <a:spcAft>
                <a:spcPts val="0"/>
              </a:spcAft>
              <a:buSzPts val="1400"/>
              <a:buChar char="○"/>
            </a:pPr>
            <a:r>
              <a:rPr lang="en"/>
              <a:t>More </a:t>
            </a:r>
            <a:r>
              <a:rPr lang="en"/>
              <a:t>compatible, additional layer</a:t>
            </a:r>
            <a:endParaRPr/>
          </a:p>
          <a:p>
            <a:pPr indent="-342900" lvl="0" marL="457200" rtl="0" algn="l">
              <a:spcBef>
                <a:spcPts val="0"/>
              </a:spcBef>
              <a:spcAft>
                <a:spcPts val="0"/>
              </a:spcAft>
              <a:buSzPts val="1800"/>
              <a:buChar char="●"/>
            </a:pPr>
            <a:r>
              <a:rPr lang="en"/>
              <a:t>Will use N-API</a:t>
            </a:r>
            <a:endParaRPr/>
          </a:p>
        </p:txBody>
      </p:sp>
    </p:spTree>
  </p:cSld>
  <p:clrMapOvr>
    <a:masterClrMapping/>
  </p:clrMapOvr>
</p:sld>
</file>

<file path=ppt/slides/slide3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7" name="Shape 4677"/>
        <p:cNvGrpSpPr/>
        <p:nvPr/>
      </p:nvGrpSpPr>
      <p:grpSpPr>
        <a:xfrm>
          <a:off x="0" y="0"/>
          <a:ext cx="0" cy="0"/>
          <a:chOff x="0" y="0"/>
          <a:chExt cx="0" cy="0"/>
        </a:xfrm>
      </p:grpSpPr>
      <p:sp>
        <p:nvSpPr>
          <p:cNvPr id="4678" name="Google Shape;4678;p3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we building?</a:t>
            </a:r>
            <a:endParaRPr/>
          </a:p>
        </p:txBody>
      </p:sp>
      <p:sp>
        <p:nvSpPr>
          <p:cNvPr id="4679" name="Google Shape;4679;p397"/>
          <p:cNvSpPr txBox="1"/>
          <p:nvPr>
            <p:ph idx="1" type="body"/>
          </p:nvPr>
        </p:nvSpPr>
        <p:spPr>
          <a:xfrm>
            <a:off x="311700" y="1152475"/>
            <a:ext cx="4976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really are building a DLL/object library</a:t>
            </a:r>
            <a:endParaRPr/>
          </a:p>
          <a:p>
            <a:pPr indent="-342900" lvl="0" marL="457200" rtl="0" algn="l">
              <a:spcBef>
                <a:spcPts val="0"/>
              </a:spcBef>
              <a:spcAft>
                <a:spcPts val="0"/>
              </a:spcAft>
              <a:buSzPts val="1800"/>
              <a:buChar char="●"/>
            </a:pPr>
            <a:r>
              <a:rPr lang="en"/>
              <a:t>That node then references and use</a:t>
            </a:r>
            <a:endParaRPr/>
          </a:p>
          <a:p>
            <a:pPr indent="-342900" lvl="0" marL="457200" rtl="0" algn="l">
              <a:spcBef>
                <a:spcPts val="0"/>
              </a:spcBef>
              <a:spcAft>
                <a:spcPts val="0"/>
              </a:spcAft>
              <a:buSzPts val="1800"/>
              <a:buChar char="●"/>
            </a:pPr>
            <a:r>
              <a:rPr lang="en"/>
              <a:t>It becomes part of Node process</a:t>
            </a:r>
            <a:endParaRPr/>
          </a:p>
        </p:txBody>
      </p:sp>
      <p:pic>
        <p:nvPicPr>
          <p:cNvPr id="4680" name="Google Shape;4680;p397"/>
          <p:cNvPicPr preferRelativeResize="0"/>
          <p:nvPr/>
        </p:nvPicPr>
        <p:blipFill>
          <a:blip r:embed="rId3">
            <a:alphaModFix/>
          </a:blip>
          <a:stretch>
            <a:fillRect/>
          </a:stretch>
        </p:blipFill>
        <p:spPr>
          <a:xfrm>
            <a:off x="6666750" y="2072825"/>
            <a:ext cx="2083600" cy="1172025"/>
          </a:xfrm>
          <a:prstGeom prst="rect">
            <a:avLst/>
          </a:prstGeom>
          <a:noFill/>
          <a:ln>
            <a:noFill/>
          </a:ln>
        </p:spPr>
      </p:pic>
      <p:sp>
        <p:nvSpPr>
          <p:cNvPr id="4681" name="Google Shape;4681;p397"/>
          <p:cNvSpPr txBox="1"/>
          <p:nvPr/>
        </p:nvSpPr>
        <p:spPr>
          <a:xfrm>
            <a:off x="2976725" y="-159225"/>
            <a:ext cx="398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endParaRPr>
          </a:p>
        </p:txBody>
      </p:sp>
      <p:sp>
        <p:nvSpPr>
          <p:cNvPr id="4682" name="Google Shape;4682;p397"/>
          <p:cNvSpPr/>
          <p:nvPr/>
        </p:nvSpPr>
        <p:spPr>
          <a:xfrm>
            <a:off x="7248175" y="3954688"/>
            <a:ext cx="1460700" cy="5727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Your compiled cpp addon.node</a:t>
            </a:r>
            <a:endParaRPr/>
          </a:p>
        </p:txBody>
      </p:sp>
      <p:sp>
        <p:nvSpPr>
          <p:cNvPr id="4683" name="Google Shape;4683;p397"/>
          <p:cNvSpPr/>
          <p:nvPr/>
        </p:nvSpPr>
        <p:spPr>
          <a:xfrm>
            <a:off x="4936125" y="3952325"/>
            <a:ext cx="1460700" cy="5727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Your cpp code</a:t>
            </a:r>
            <a:endParaRPr/>
          </a:p>
        </p:txBody>
      </p:sp>
      <p:cxnSp>
        <p:nvCxnSpPr>
          <p:cNvPr id="4684" name="Google Shape;4684;p397"/>
          <p:cNvCxnSpPr>
            <a:stCxn id="4683" idx="3"/>
            <a:endCxn id="4682" idx="1"/>
          </p:cNvCxnSpPr>
          <p:nvPr/>
        </p:nvCxnSpPr>
        <p:spPr>
          <a:xfrm>
            <a:off x="6396825" y="4238675"/>
            <a:ext cx="851400" cy="2400"/>
          </a:xfrm>
          <a:prstGeom prst="straightConnector1">
            <a:avLst/>
          </a:prstGeom>
          <a:noFill/>
          <a:ln cap="flat" cmpd="sng" w="9525">
            <a:solidFill>
              <a:srgbClr val="FF0000"/>
            </a:solidFill>
            <a:prstDash val="solid"/>
            <a:round/>
            <a:headEnd len="med" w="med" type="none"/>
            <a:tailEnd len="med" w="med" type="triangle"/>
          </a:ln>
        </p:spPr>
      </p:cxnSp>
      <p:sp>
        <p:nvSpPr>
          <p:cNvPr id="4685" name="Google Shape;4685;p397"/>
          <p:cNvSpPr txBox="1"/>
          <p:nvPr/>
        </p:nvSpPr>
        <p:spPr>
          <a:xfrm>
            <a:off x="6472725" y="3808350"/>
            <a:ext cx="7755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build</a:t>
            </a:r>
            <a:endParaRPr sz="1800">
              <a:solidFill>
                <a:schemeClr val="lt2"/>
              </a:solidFill>
            </a:endParaRPr>
          </a:p>
        </p:txBody>
      </p:sp>
      <p:cxnSp>
        <p:nvCxnSpPr>
          <p:cNvPr id="4686" name="Google Shape;4686;p397"/>
          <p:cNvCxnSpPr/>
          <p:nvPr/>
        </p:nvCxnSpPr>
        <p:spPr>
          <a:xfrm flipH="1">
            <a:off x="7788175" y="3040025"/>
            <a:ext cx="20700" cy="816900"/>
          </a:xfrm>
          <a:prstGeom prst="straightConnector1">
            <a:avLst/>
          </a:prstGeom>
          <a:noFill/>
          <a:ln cap="flat" cmpd="sng" w="9525">
            <a:solidFill>
              <a:srgbClr val="FF0000"/>
            </a:solidFill>
            <a:prstDash val="solid"/>
            <a:round/>
            <a:headEnd len="med" w="med" type="none"/>
            <a:tailEnd len="med" w="med" type="triangle"/>
          </a:ln>
        </p:spPr>
      </p:cxnSp>
      <p:sp>
        <p:nvSpPr>
          <p:cNvPr id="4687" name="Google Shape;4687;p397"/>
          <p:cNvSpPr txBox="1"/>
          <p:nvPr/>
        </p:nvSpPr>
        <p:spPr>
          <a:xfrm>
            <a:off x="7919475" y="3254625"/>
            <a:ext cx="10800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Load reference/library</a:t>
            </a:r>
            <a:endParaRPr sz="900">
              <a:solidFill>
                <a:schemeClr val="lt2"/>
              </a:solidFill>
            </a:endParaRPr>
          </a:p>
        </p:txBody>
      </p:sp>
    </p:spTree>
  </p:cSld>
  <p:clrMapOvr>
    <a:masterClrMapping/>
  </p:clrMapOvr>
</p:sld>
</file>

<file path=ppt/slides/slide3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1" name="Shape 4691"/>
        <p:cNvGrpSpPr/>
        <p:nvPr/>
      </p:nvGrpSpPr>
      <p:grpSpPr>
        <a:xfrm>
          <a:off x="0" y="0"/>
          <a:ext cx="0" cy="0"/>
          <a:chOff x="0" y="0"/>
          <a:chExt cx="0" cy="0"/>
        </a:xfrm>
      </p:grpSpPr>
      <p:sp>
        <p:nvSpPr>
          <p:cNvPr id="4692" name="Google Shape;4692;p3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Hooking back to Node</a:t>
            </a:r>
            <a:endParaRPr/>
          </a:p>
        </p:txBody>
      </p:sp>
      <p:sp>
        <p:nvSpPr>
          <p:cNvPr id="4693" name="Google Shape;4693;p3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Interfaces and classes allow “hooks” back to Node</a:t>
            </a:r>
            <a:endParaRPr/>
          </a:p>
          <a:p>
            <a:pPr indent="-342900" lvl="0" marL="457200" rtl="0" algn="l">
              <a:spcBef>
                <a:spcPts val="0"/>
              </a:spcBef>
              <a:spcAft>
                <a:spcPts val="0"/>
              </a:spcAft>
              <a:buSzPts val="1800"/>
              <a:buChar char="●"/>
            </a:pPr>
            <a:r>
              <a:rPr lang="en"/>
              <a:t>napi C++ </a:t>
            </a:r>
            <a:r>
              <a:rPr lang="en"/>
              <a:t>data types</a:t>
            </a:r>
            <a:r>
              <a:rPr lang="en"/>
              <a:t> </a:t>
            </a:r>
            <a:endParaRPr/>
          </a:p>
          <a:p>
            <a:pPr indent="-342900" lvl="0" marL="457200" rtl="0" algn="l">
              <a:spcBef>
                <a:spcPts val="0"/>
              </a:spcBef>
              <a:spcAft>
                <a:spcPts val="0"/>
              </a:spcAft>
              <a:buSzPts val="1800"/>
              <a:buChar char="●"/>
            </a:pPr>
            <a:r>
              <a:rPr lang="en"/>
              <a:t>C++ is great but </a:t>
            </a:r>
            <a:r>
              <a:rPr lang="en"/>
              <a:t>it's</a:t>
            </a:r>
            <a:r>
              <a:rPr lang="en"/>
              <a:t> better to respect Node rules</a:t>
            </a:r>
            <a:endParaRPr/>
          </a:p>
          <a:p>
            <a:pPr indent="-317500" lvl="1" marL="914400" rtl="0" algn="l">
              <a:spcBef>
                <a:spcPts val="0"/>
              </a:spcBef>
              <a:spcAft>
                <a:spcPts val="0"/>
              </a:spcAft>
              <a:buSzPts val="1400"/>
              <a:buChar char="○"/>
            </a:pPr>
            <a:r>
              <a:rPr lang="en"/>
              <a:t>Since we are running in the context of Node</a:t>
            </a:r>
            <a:endParaRPr/>
          </a:p>
          <a:p>
            <a:pPr indent="-342900" lvl="0" marL="457200" rtl="0" algn="l">
              <a:spcBef>
                <a:spcPts val="0"/>
              </a:spcBef>
              <a:spcAft>
                <a:spcPts val="0"/>
              </a:spcAft>
              <a:buSzPts val="1800"/>
              <a:buChar char="●"/>
            </a:pPr>
            <a:r>
              <a:rPr lang="en"/>
              <a:t>Example you can read file in C++ </a:t>
            </a:r>
            <a:endParaRPr/>
          </a:p>
          <a:p>
            <a:pPr indent="-317500" lvl="1" marL="914400" rtl="0" algn="l">
              <a:spcBef>
                <a:spcPts val="0"/>
              </a:spcBef>
              <a:spcAft>
                <a:spcPts val="0"/>
              </a:spcAft>
              <a:buSzPts val="1400"/>
              <a:buChar char="○"/>
            </a:pPr>
            <a:r>
              <a:rPr lang="en"/>
              <a:t>But Node won’t know ! </a:t>
            </a:r>
            <a:endParaRPr/>
          </a:p>
          <a:p>
            <a:pPr indent="-317500" lvl="1" marL="914400" rtl="0" algn="l">
              <a:spcBef>
                <a:spcPts val="0"/>
              </a:spcBef>
              <a:spcAft>
                <a:spcPts val="0"/>
              </a:spcAft>
              <a:buSzPts val="1400"/>
              <a:buChar char="○"/>
            </a:pPr>
            <a:r>
              <a:rPr lang="en"/>
              <a:t>Better to use uv_lib read file</a:t>
            </a:r>
            <a:endParaRPr/>
          </a:p>
        </p:txBody>
      </p:sp>
    </p:spTree>
  </p:cSld>
  <p:clrMapOvr>
    <a:masterClrMapping/>
  </p:clrMapOvr>
</p:sld>
</file>

<file path=ppt/slides/slide3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7" name="Shape 4697"/>
        <p:cNvGrpSpPr/>
        <p:nvPr/>
      </p:nvGrpSpPr>
      <p:grpSpPr>
        <a:xfrm>
          <a:off x="0" y="0"/>
          <a:ext cx="0" cy="0"/>
          <a:chOff x="0" y="0"/>
          <a:chExt cx="0" cy="0"/>
        </a:xfrm>
      </p:grpSpPr>
      <p:sp>
        <p:nvSpPr>
          <p:cNvPr id="4698" name="Google Shape;4698;p3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N-API</a:t>
            </a:r>
            <a:endParaRPr/>
          </a:p>
        </p:txBody>
      </p:sp>
      <p:sp>
        <p:nvSpPr>
          <p:cNvPr id="4699" name="Google Shape;4699;p3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Node C++ API can be installed with node-addon-api </a:t>
            </a:r>
            <a:endParaRPr/>
          </a:p>
          <a:p>
            <a:pPr indent="-342900" lvl="0" marL="457200" rtl="0" algn="l">
              <a:spcBef>
                <a:spcPts val="0"/>
              </a:spcBef>
              <a:spcAft>
                <a:spcPts val="0"/>
              </a:spcAft>
              <a:buSzPts val="1800"/>
              <a:buChar char="●"/>
            </a:pPr>
            <a:r>
              <a:rPr lang="en"/>
              <a:t>This </a:t>
            </a:r>
            <a:r>
              <a:rPr lang="en"/>
              <a:t>installed </a:t>
            </a:r>
            <a:r>
              <a:rPr lang="en" sz="1900">
                <a:solidFill>
                  <a:srgbClr val="CE9178"/>
                </a:solidFill>
                <a:highlight>
                  <a:srgbClr val="1F1F1F"/>
                </a:highlight>
                <a:latin typeface="Courier New"/>
                <a:ea typeface="Courier New"/>
                <a:cs typeface="Courier New"/>
                <a:sym typeface="Courier New"/>
              </a:rPr>
              <a:t>&lt;napi.h&gt;</a:t>
            </a:r>
            <a:r>
              <a:rPr lang="en"/>
              <a:t> and other </a:t>
            </a:r>
            <a:r>
              <a:rPr lang="en"/>
              <a:t>dependencies</a:t>
            </a:r>
            <a:endParaRPr/>
          </a:p>
          <a:p>
            <a:pPr indent="-342900" lvl="0" marL="457200" rtl="0" algn="l">
              <a:spcBef>
                <a:spcPts val="0"/>
              </a:spcBef>
              <a:spcAft>
                <a:spcPts val="0"/>
              </a:spcAft>
              <a:buSzPts val="1800"/>
              <a:buChar char="●"/>
            </a:pPr>
            <a:r>
              <a:rPr lang="en"/>
              <a:t>We reference </a:t>
            </a:r>
            <a:r>
              <a:rPr lang="en" sz="1900">
                <a:solidFill>
                  <a:srgbClr val="CE9178"/>
                </a:solidFill>
                <a:highlight>
                  <a:srgbClr val="1F1F1F"/>
                </a:highlight>
                <a:latin typeface="Courier New"/>
                <a:ea typeface="Courier New"/>
                <a:cs typeface="Courier New"/>
                <a:sym typeface="Courier New"/>
              </a:rPr>
              <a:t>&lt;napi.h&gt; </a:t>
            </a:r>
            <a:r>
              <a:rPr lang="en"/>
              <a:t>in our cpp file</a:t>
            </a:r>
            <a:r>
              <a:rPr lang="en"/>
              <a:t> </a:t>
            </a:r>
            <a:endParaRPr/>
          </a:p>
          <a:p>
            <a:pPr indent="-342900" lvl="0" marL="457200" rtl="0" algn="l">
              <a:spcBef>
                <a:spcPts val="0"/>
              </a:spcBef>
              <a:spcAft>
                <a:spcPts val="0"/>
              </a:spcAft>
              <a:buSzPts val="1800"/>
              <a:buChar char="●"/>
            </a:pPr>
            <a:r>
              <a:rPr lang="en"/>
              <a:t>Npm install node-addon-api</a:t>
            </a:r>
            <a:endParaRPr/>
          </a:p>
        </p:txBody>
      </p:sp>
    </p:spTree>
  </p:cSld>
  <p:clrMapOvr>
    <a:masterClrMapping/>
  </p:clrMapOvr>
</p:sld>
</file>

<file path=ppt/slides/slide3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3" name="Shape 4703"/>
        <p:cNvGrpSpPr/>
        <p:nvPr/>
      </p:nvGrpSpPr>
      <p:grpSpPr>
        <a:xfrm>
          <a:off x="0" y="0"/>
          <a:ext cx="0" cy="0"/>
          <a:chOff x="0" y="0"/>
          <a:chExt cx="0" cy="0"/>
        </a:xfrm>
      </p:grpSpPr>
      <p:sp>
        <p:nvSpPr>
          <p:cNvPr id="4704" name="Google Shape;4704;p4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build? </a:t>
            </a:r>
            <a:endParaRPr/>
          </a:p>
        </p:txBody>
      </p:sp>
      <p:sp>
        <p:nvSpPr>
          <p:cNvPr id="4705" name="Google Shape;4705;p40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use Google’s gyp (Generate your Projects)</a:t>
            </a:r>
            <a:endParaRPr/>
          </a:p>
          <a:p>
            <a:pPr indent="-342900" lvl="0" marL="457200" rtl="0" algn="l">
              <a:lnSpc>
                <a:spcPct val="150000"/>
              </a:lnSpc>
              <a:spcBef>
                <a:spcPts val="0"/>
              </a:spcBef>
              <a:spcAft>
                <a:spcPts val="0"/>
              </a:spcAft>
              <a:buSzPts val="1800"/>
              <a:buChar char="●"/>
            </a:pPr>
            <a:r>
              <a:rPr lang="en" sz="1900">
                <a:solidFill>
                  <a:srgbClr val="9CDCFE"/>
                </a:solidFill>
                <a:highlight>
                  <a:srgbClr val="1F1F1F"/>
                </a:highlight>
                <a:latin typeface="Courier New"/>
                <a:ea typeface="Courier New"/>
                <a:cs typeface="Courier New"/>
                <a:sym typeface="Courier New"/>
              </a:rPr>
              <a:t>Node-gyp </a:t>
            </a:r>
            <a:r>
              <a:rPr lang="en"/>
              <a:t>is a special tool for node</a:t>
            </a:r>
            <a:endParaRPr/>
          </a:p>
          <a:p>
            <a:pPr indent="-342900" lvl="0" marL="457200" rtl="0" algn="l">
              <a:lnSpc>
                <a:spcPct val="150000"/>
              </a:lnSpc>
              <a:spcBef>
                <a:spcPts val="0"/>
              </a:spcBef>
              <a:spcAft>
                <a:spcPts val="0"/>
              </a:spcAft>
              <a:buSzPts val="1800"/>
              <a:buChar char="●"/>
            </a:pPr>
            <a:r>
              <a:rPr lang="en"/>
              <a:t>Reads from</a:t>
            </a:r>
            <a:r>
              <a:rPr lang="en"/>
              <a:t> a binding.gyp file</a:t>
            </a:r>
            <a:endParaRPr/>
          </a:p>
          <a:p>
            <a:pPr indent="-342900" lvl="0" marL="457200" rtl="0" algn="l">
              <a:spcBef>
                <a:spcPts val="0"/>
              </a:spcBef>
              <a:spcAft>
                <a:spcPts val="0"/>
              </a:spcAft>
              <a:buSzPts val="1800"/>
              <a:buChar char="●"/>
            </a:pPr>
            <a:r>
              <a:rPr lang="en"/>
              <a:t>Need to tell gyp where to find n-api</a:t>
            </a:r>
            <a:endParaRPr/>
          </a:p>
          <a:p>
            <a:pPr indent="-342900" lvl="0" marL="457200" rtl="0" algn="l">
              <a:spcBef>
                <a:spcPts val="0"/>
              </a:spcBef>
              <a:spcAft>
                <a:spcPts val="0"/>
              </a:spcAft>
              <a:buSzPts val="1800"/>
              <a:buChar char="●"/>
            </a:pPr>
            <a:r>
              <a:rPr lang="en"/>
              <a:t>Npm install node-gyp</a:t>
            </a:r>
            <a:endParaRPr/>
          </a:p>
        </p:txBody>
      </p:sp>
    </p:spTree>
  </p:cSld>
  <p:clrMapOvr>
    <a:masterClrMapping/>
  </p:clrMapOvr>
</p:sld>
</file>

<file path=ppt/slides/slide3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9" name="Shape 4709"/>
        <p:cNvGrpSpPr/>
        <p:nvPr/>
      </p:nvGrpSpPr>
      <p:grpSpPr>
        <a:xfrm>
          <a:off x="0" y="0"/>
          <a:ext cx="0" cy="0"/>
          <a:chOff x="0" y="0"/>
          <a:chExt cx="0" cy="0"/>
        </a:xfrm>
      </p:grpSpPr>
      <p:sp>
        <p:nvSpPr>
          <p:cNvPr id="4710" name="Google Shape;4710;p4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binding.gyp</a:t>
            </a:r>
            <a:endParaRPr/>
          </a:p>
        </p:txBody>
      </p:sp>
      <p:sp>
        <p:nvSpPr>
          <p:cNvPr id="4711" name="Google Shape;4711;p4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12" name="Google Shape;4712;p401"/>
          <p:cNvPicPr preferRelativeResize="0"/>
          <p:nvPr/>
        </p:nvPicPr>
        <p:blipFill>
          <a:blip r:embed="rId3">
            <a:alphaModFix/>
          </a:blip>
          <a:stretch>
            <a:fillRect/>
          </a:stretch>
        </p:blipFill>
        <p:spPr>
          <a:xfrm>
            <a:off x="311700" y="1152477"/>
            <a:ext cx="6742625" cy="2702974"/>
          </a:xfrm>
          <a:prstGeom prst="rect">
            <a:avLst/>
          </a:prstGeom>
          <a:noFill/>
          <a:ln>
            <a:noFill/>
          </a:ln>
        </p:spPr>
      </p:pic>
      <p:cxnSp>
        <p:nvCxnSpPr>
          <p:cNvPr id="4713" name="Google Shape;4713;p401"/>
          <p:cNvCxnSpPr/>
          <p:nvPr/>
        </p:nvCxnSpPr>
        <p:spPr>
          <a:xfrm flipH="1">
            <a:off x="3073750" y="1578350"/>
            <a:ext cx="581400" cy="263100"/>
          </a:xfrm>
          <a:prstGeom prst="straightConnector1">
            <a:avLst/>
          </a:prstGeom>
          <a:noFill/>
          <a:ln cap="flat" cmpd="sng" w="9525">
            <a:solidFill>
              <a:srgbClr val="DF3079"/>
            </a:solidFill>
            <a:prstDash val="solid"/>
            <a:round/>
            <a:headEnd len="med" w="med" type="none"/>
            <a:tailEnd len="med" w="med" type="triangle"/>
          </a:ln>
        </p:spPr>
      </p:cxnSp>
      <p:sp>
        <p:nvSpPr>
          <p:cNvPr id="4714" name="Google Shape;4714;p401"/>
          <p:cNvSpPr txBox="1"/>
          <p:nvPr/>
        </p:nvSpPr>
        <p:spPr>
          <a:xfrm>
            <a:off x="3828200" y="1301450"/>
            <a:ext cx="14952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Output executable name (library really)</a:t>
            </a:r>
            <a:endParaRPr sz="900">
              <a:solidFill>
                <a:schemeClr val="lt2"/>
              </a:solidFill>
            </a:endParaRPr>
          </a:p>
        </p:txBody>
      </p:sp>
      <p:sp>
        <p:nvSpPr>
          <p:cNvPr id="4715" name="Google Shape;4715;p401"/>
          <p:cNvSpPr txBox="1"/>
          <p:nvPr/>
        </p:nvSpPr>
        <p:spPr>
          <a:xfrm>
            <a:off x="4222900" y="1613075"/>
            <a:ext cx="14952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C++ Sources</a:t>
            </a:r>
            <a:endParaRPr sz="900">
              <a:solidFill>
                <a:schemeClr val="lt2"/>
              </a:solidFill>
            </a:endParaRPr>
          </a:p>
        </p:txBody>
      </p:sp>
      <p:cxnSp>
        <p:nvCxnSpPr>
          <p:cNvPr id="4716" name="Google Shape;4716;p401"/>
          <p:cNvCxnSpPr>
            <a:stCxn id="4715" idx="1"/>
          </p:cNvCxnSpPr>
          <p:nvPr/>
        </p:nvCxnSpPr>
        <p:spPr>
          <a:xfrm flipH="1">
            <a:off x="3150100" y="1751525"/>
            <a:ext cx="1072800" cy="353100"/>
          </a:xfrm>
          <a:prstGeom prst="straightConnector1">
            <a:avLst/>
          </a:prstGeom>
          <a:noFill/>
          <a:ln cap="flat" cmpd="sng" w="9525">
            <a:solidFill>
              <a:srgbClr val="DF3079"/>
            </a:solidFill>
            <a:prstDash val="solid"/>
            <a:round/>
            <a:headEnd len="med" w="med" type="none"/>
            <a:tailEnd len="med" w="med" type="triangle"/>
          </a:ln>
        </p:spPr>
      </p:cxnSp>
      <p:sp>
        <p:nvSpPr>
          <p:cNvPr id="4717" name="Google Shape;4717;p401"/>
          <p:cNvSpPr txBox="1"/>
          <p:nvPr/>
        </p:nvSpPr>
        <p:spPr>
          <a:xfrm>
            <a:off x="4880650" y="1889975"/>
            <a:ext cx="14952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Path for n-api</a:t>
            </a:r>
            <a:endParaRPr sz="900">
              <a:solidFill>
                <a:schemeClr val="lt2"/>
              </a:solidFill>
            </a:endParaRPr>
          </a:p>
        </p:txBody>
      </p:sp>
      <p:cxnSp>
        <p:nvCxnSpPr>
          <p:cNvPr id="4718" name="Google Shape;4718;p401"/>
          <p:cNvCxnSpPr>
            <a:stCxn id="4717" idx="1"/>
          </p:cNvCxnSpPr>
          <p:nvPr/>
        </p:nvCxnSpPr>
        <p:spPr>
          <a:xfrm flipH="1">
            <a:off x="3499150" y="2028425"/>
            <a:ext cx="1381500" cy="249300"/>
          </a:xfrm>
          <a:prstGeom prst="straightConnector1">
            <a:avLst/>
          </a:prstGeom>
          <a:noFill/>
          <a:ln cap="flat" cmpd="sng" w="9525">
            <a:solidFill>
              <a:srgbClr val="DF3079"/>
            </a:solidFill>
            <a:prstDash val="solid"/>
            <a:round/>
            <a:headEnd len="med" w="med" type="none"/>
            <a:tailEnd len="med" w="med" type="triangle"/>
          </a:ln>
        </p:spPr>
      </p:cxnSp>
      <p:sp>
        <p:nvSpPr>
          <p:cNvPr id="4719" name="Google Shape;4719;p401"/>
          <p:cNvSpPr txBox="1"/>
          <p:nvPr/>
        </p:nvSpPr>
        <p:spPr>
          <a:xfrm>
            <a:off x="6251450" y="2166875"/>
            <a:ext cx="14952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Path for node-gyp</a:t>
            </a:r>
            <a:endParaRPr sz="900">
              <a:solidFill>
                <a:schemeClr val="lt2"/>
              </a:solidFill>
            </a:endParaRPr>
          </a:p>
        </p:txBody>
      </p:sp>
      <p:cxnSp>
        <p:nvCxnSpPr>
          <p:cNvPr id="4720" name="Google Shape;4720;p401"/>
          <p:cNvCxnSpPr>
            <a:stCxn id="4719" idx="1"/>
          </p:cNvCxnSpPr>
          <p:nvPr/>
        </p:nvCxnSpPr>
        <p:spPr>
          <a:xfrm flipH="1">
            <a:off x="5662850" y="2305325"/>
            <a:ext cx="588600" cy="166200"/>
          </a:xfrm>
          <a:prstGeom prst="straightConnector1">
            <a:avLst/>
          </a:prstGeom>
          <a:noFill/>
          <a:ln cap="flat" cmpd="sng" w="9525">
            <a:solidFill>
              <a:srgbClr val="DF3079"/>
            </a:solidFill>
            <a:prstDash val="solid"/>
            <a:round/>
            <a:headEnd len="med" w="med" type="none"/>
            <a:tailEnd len="med" w="med" type="triangle"/>
          </a:ln>
        </p:spPr>
      </p:cxnSp>
      <p:sp>
        <p:nvSpPr>
          <p:cNvPr id="4721" name="Google Shape;4721;p401"/>
          <p:cNvSpPr txBox="1"/>
          <p:nvPr/>
        </p:nvSpPr>
        <p:spPr>
          <a:xfrm>
            <a:off x="5503850" y="3136150"/>
            <a:ext cx="1640400" cy="5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Disable NAPI </a:t>
            </a:r>
            <a:r>
              <a:rPr lang="en" sz="900">
                <a:solidFill>
                  <a:schemeClr val="lt2"/>
                </a:solidFill>
              </a:rPr>
              <a:t>(compiler specific) exceptions</a:t>
            </a:r>
            <a:endParaRPr sz="900">
              <a:solidFill>
                <a:schemeClr val="lt2"/>
              </a:solidFill>
            </a:endParaRPr>
          </a:p>
        </p:txBody>
      </p:sp>
      <p:cxnSp>
        <p:nvCxnSpPr>
          <p:cNvPr id="4722" name="Google Shape;4722;p401"/>
          <p:cNvCxnSpPr>
            <a:stCxn id="4721" idx="1"/>
          </p:cNvCxnSpPr>
          <p:nvPr/>
        </p:nvCxnSpPr>
        <p:spPr>
          <a:xfrm rot="10800000">
            <a:off x="4873550" y="2921500"/>
            <a:ext cx="630300" cy="477600"/>
          </a:xfrm>
          <a:prstGeom prst="straightConnector1">
            <a:avLst/>
          </a:prstGeom>
          <a:noFill/>
          <a:ln cap="flat" cmpd="sng" w="9525">
            <a:solidFill>
              <a:srgbClr val="DF3079"/>
            </a:solidFill>
            <a:prstDash val="solid"/>
            <a:round/>
            <a:headEnd len="med" w="med" type="none"/>
            <a:tailEnd len="med" w="med" type="triangle"/>
          </a:ln>
        </p:spPr>
      </p:cxnSp>
      <p:sp>
        <p:nvSpPr>
          <p:cNvPr id="4723" name="Google Shape;4723;p401"/>
          <p:cNvSpPr txBox="1"/>
          <p:nvPr/>
        </p:nvSpPr>
        <p:spPr>
          <a:xfrm>
            <a:off x="311700" y="4631325"/>
            <a:ext cx="36204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Note: there is another way to dynamically locate the napi/node-gyp </a:t>
            </a:r>
            <a:endParaRPr sz="900">
              <a:solidFill>
                <a:schemeClr val="lt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&amp; demo </a:t>
            </a:r>
            <a:endParaRPr/>
          </a:p>
        </p:txBody>
      </p:sp>
      <p:sp>
        <p:nvSpPr>
          <p:cNvPr id="465" name="Google Shape;465;p51"/>
          <p:cNvSpPr txBox="1"/>
          <p:nvPr>
            <p:ph idx="1" type="body"/>
          </p:nvPr>
        </p:nvSpPr>
        <p:spPr>
          <a:xfrm>
            <a:off x="345625" y="1138900"/>
            <a:ext cx="8520600" cy="2550300"/>
          </a:xfrm>
          <a:prstGeom prst="rect">
            <a:avLst/>
          </a:prstGeom>
        </p:spPr>
        <p:txBody>
          <a:bodyPr anchorCtr="0" anchor="t" bIns="91425" lIns="91425" spcFirstLastPara="1" rIns="91425" wrap="square" tIns="91425">
            <a:noAutofit/>
          </a:bodyPr>
          <a:lstStyle/>
          <a:p>
            <a:pPr indent="-368300" lvl="0" marL="457200" rtl="0" algn="l">
              <a:lnSpc>
                <a:spcPct val="105000"/>
              </a:lnSpc>
              <a:spcBef>
                <a:spcPts val="0"/>
              </a:spcBef>
              <a:spcAft>
                <a:spcPts val="0"/>
              </a:spcAft>
              <a:buSzPts val="2200"/>
              <a:buChar char="●"/>
            </a:pPr>
            <a:r>
              <a:rPr lang="en" sz="2200"/>
              <a:t>Node is a program takes input</a:t>
            </a:r>
            <a:endParaRPr sz="2200"/>
          </a:p>
          <a:p>
            <a:pPr indent="-368300" lvl="0" marL="457200" rtl="0" algn="l">
              <a:lnSpc>
                <a:spcPct val="105000"/>
              </a:lnSpc>
              <a:spcBef>
                <a:spcPts val="0"/>
              </a:spcBef>
              <a:spcAft>
                <a:spcPts val="0"/>
              </a:spcAft>
              <a:buSzPts val="2200"/>
              <a:buChar char="●"/>
            </a:pPr>
            <a:r>
              <a:rPr lang="en" sz="2200"/>
              <a:t>The first input is a JavaScript file</a:t>
            </a:r>
            <a:endParaRPr sz="2200"/>
          </a:p>
          <a:p>
            <a:pPr indent="-368300" lvl="0" marL="457200" rtl="0" algn="l">
              <a:lnSpc>
                <a:spcPct val="105000"/>
              </a:lnSpc>
              <a:spcBef>
                <a:spcPts val="0"/>
              </a:spcBef>
              <a:spcAft>
                <a:spcPts val="0"/>
              </a:spcAft>
              <a:buSzPts val="2200"/>
              <a:buChar char="●"/>
            </a:pPr>
            <a:r>
              <a:rPr lang="en" sz="2200"/>
              <a:t>Node reads the file and execute the JavaScript</a:t>
            </a:r>
            <a:endParaRPr sz="2200"/>
          </a:p>
          <a:p>
            <a:pPr indent="-368300" lvl="0" marL="457200" rtl="0" algn="l">
              <a:lnSpc>
                <a:spcPct val="105000"/>
              </a:lnSpc>
              <a:spcBef>
                <a:spcPts val="0"/>
              </a:spcBef>
              <a:spcAft>
                <a:spcPts val="0"/>
              </a:spcAft>
              <a:buSzPts val="2200"/>
              <a:buChar char="●"/>
            </a:pPr>
            <a:r>
              <a:rPr lang="en" sz="2200"/>
              <a:t>After the execution Node starts a loop</a:t>
            </a:r>
            <a:endParaRPr sz="2200"/>
          </a:p>
          <a:p>
            <a:pPr indent="-368300" lvl="0" marL="457200" rtl="0" algn="l">
              <a:lnSpc>
                <a:spcPct val="105000"/>
              </a:lnSpc>
              <a:spcBef>
                <a:spcPts val="0"/>
              </a:spcBef>
              <a:spcAft>
                <a:spcPts val="0"/>
              </a:spcAft>
              <a:buSzPts val="2200"/>
              <a:buChar char="●"/>
            </a:pPr>
            <a:r>
              <a:rPr lang="en" sz="2200"/>
              <a:t>Execution can register callbacks</a:t>
            </a:r>
            <a:endParaRPr sz="2200"/>
          </a:p>
          <a:p>
            <a:pPr indent="-368300" lvl="0" marL="457200" rtl="0" algn="l">
              <a:lnSpc>
                <a:spcPct val="105000"/>
              </a:lnSpc>
              <a:spcBef>
                <a:spcPts val="0"/>
              </a:spcBef>
              <a:spcAft>
                <a:spcPts val="0"/>
              </a:spcAft>
              <a:buSzPts val="2200"/>
              <a:buChar char="●"/>
            </a:pPr>
            <a:r>
              <a:rPr lang="en" sz="2200"/>
              <a:t>Callbacks can register more callbacks</a:t>
            </a:r>
            <a:endParaRPr sz="2200"/>
          </a:p>
          <a:p>
            <a:pPr indent="-368300" lvl="0" marL="457200" rtl="0" algn="l">
              <a:lnSpc>
                <a:spcPct val="105000"/>
              </a:lnSpc>
              <a:spcBef>
                <a:spcPts val="0"/>
              </a:spcBef>
              <a:spcAft>
                <a:spcPts val="0"/>
              </a:spcAft>
              <a:buSzPts val="2200"/>
              <a:buChar char="●"/>
            </a:pPr>
            <a:r>
              <a:rPr lang="en" sz="2200"/>
              <a:t>Code exercise →</a:t>
            </a:r>
            <a:endParaRPr sz="2200"/>
          </a:p>
        </p:txBody>
      </p:sp>
    </p:spTree>
  </p:cSld>
  <p:clrMapOvr>
    <a:masterClrMapping/>
  </p:clrMapOvr>
</p:sld>
</file>

<file path=ppt/slides/slide3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7" name="Shape 4727"/>
        <p:cNvGrpSpPr/>
        <p:nvPr/>
      </p:nvGrpSpPr>
      <p:grpSpPr>
        <a:xfrm>
          <a:off x="0" y="0"/>
          <a:ext cx="0" cy="0"/>
          <a:chOff x="0" y="0"/>
          <a:chExt cx="0" cy="0"/>
        </a:xfrm>
      </p:grpSpPr>
      <p:sp>
        <p:nvSpPr>
          <p:cNvPr id="4728" name="Google Shape;4728;p4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output.node</a:t>
            </a:r>
            <a:endParaRPr/>
          </a:p>
        </p:txBody>
      </p:sp>
      <p:sp>
        <p:nvSpPr>
          <p:cNvPr id="4729" name="Google Shape;4729;p4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With</a:t>
            </a:r>
            <a:r>
              <a:rPr lang="en"/>
              <a:t> all that ready we do npm install </a:t>
            </a:r>
            <a:endParaRPr/>
          </a:p>
          <a:p>
            <a:pPr indent="-342900" lvl="0" marL="457200" rtl="0" algn="l">
              <a:spcBef>
                <a:spcPts val="0"/>
              </a:spcBef>
              <a:spcAft>
                <a:spcPts val="0"/>
              </a:spcAft>
              <a:buSzPts val="1800"/>
              <a:buChar char="●"/>
            </a:pPr>
            <a:r>
              <a:rPr lang="en"/>
              <a:t>Node-gyp gets to work and build our cpp file</a:t>
            </a:r>
            <a:endParaRPr/>
          </a:p>
          <a:p>
            <a:pPr indent="-342900" lvl="0" marL="457200" rtl="0" algn="l">
              <a:spcBef>
                <a:spcPts val="0"/>
              </a:spcBef>
              <a:spcAft>
                <a:spcPts val="0"/>
              </a:spcAft>
              <a:buSzPts val="1800"/>
              <a:buChar char="●"/>
            </a:pPr>
            <a:r>
              <a:rPr lang="en"/>
              <a:t>Generates the library to be consumed by node</a:t>
            </a:r>
            <a:endParaRPr/>
          </a:p>
          <a:p>
            <a:pPr indent="-342900" lvl="0" marL="457200" rtl="0" algn="l">
              <a:spcBef>
                <a:spcPts val="0"/>
              </a:spcBef>
              <a:spcAft>
                <a:spcPts val="0"/>
              </a:spcAft>
              <a:buSzPts val="1800"/>
              <a:buChar char="●"/>
            </a:pPr>
            <a:r>
              <a:rPr lang="en"/>
              <a:t>Release vs debug</a:t>
            </a:r>
            <a:endParaRPr/>
          </a:p>
        </p:txBody>
      </p:sp>
    </p:spTree>
  </p:cSld>
  <p:clrMapOvr>
    <a:masterClrMapping/>
  </p:clrMapOvr>
</p:sld>
</file>

<file path=ppt/slides/slide3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3" name="Shape 4733"/>
        <p:cNvGrpSpPr/>
        <p:nvPr/>
      </p:nvGrpSpPr>
      <p:grpSpPr>
        <a:xfrm>
          <a:off x="0" y="0"/>
          <a:ext cx="0" cy="0"/>
          <a:chOff x="0" y="0"/>
          <a:chExt cx="0" cy="0"/>
        </a:xfrm>
      </p:grpSpPr>
      <p:sp>
        <p:nvSpPr>
          <p:cNvPr id="4734" name="Google Shape;4734;p4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Important NApi objects</a:t>
            </a:r>
            <a:endParaRPr/>
          </a:p>
        </p:txBody>
      </p:sp>
      <p:sp>
        <p:nvSpPr>
          <p:cNvPr id="4735" name="Google Shape;4735;p40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9250" lvl="0" marL="457200" rtl="0" algn="l">
              <a:lnSpc>
                <a:spcPct val="150000"/>
              </a:lnSpc>
              <a:spcBef>
                <a:spcPts val="0"/>
              </a:spcBef>
              <a:spcAft>
                <a:spcPts val="0"/>
              </a:spcAft>
              <a:buSzPts val="1900"/>
              <a:buFont typeface="Courier New"/>
              <a:buChar char="●"/>
            </a:pPr>
            <a:r>
              <a:rPr lang="en" sz="1900">
                <a:solidFill>
                  <a:srgbClr val="4EC9B0"/>
                </a:solidFill>
                <a:highlight>
                  <a:srgbClr val="1F1F1F"/>
                </a:highlight>
                <a:latin typeface="Courier New"/>
                <a:ea typeface="Courier New"/>
                <a:cs typeface="Courier New"/>
                <a:sym typeface="Courier New"/>
              </a:rPr>
              <a:t>Napi</a:t>
            </a:r>
            <a:r>
              <a:rPr lang="en" sz="1900">
                <a:solidFill>
                  <a:srgbClr val="CCCCCC"/>
                </a:solidFill>
                <a:highlight>
                  <a:srgbClr val="1F1F1F"/>
                </a:highlight>
                <a:latin typeface="Courier New"/>
                <a:ea typeface="Courier New"/>
                <a:cs typeface="Courier New"/>
                <a:sym typeface="Courier New"/>
              </a:rPr>
              <a:t>::</a:t>
            </a:r>
            <a:r>
              <a:rPr lang="en" sz="1900">
                <a:solidFill>
                  <a:srgbClr val="4EC9B0"/>
                </a:solidFill>
                <a:highlight>
                  <a:srgbClr val="1F1F1F"/>
                </a:highlight>
                <a:latin typeface="Courier New"/>
                <a:ea typeface="Courier New"/>
                <a:cs typeface="Courier New"/>
                <a:sym typeface="Courier New"/>
              </a:rPr>
              <a:t>CallbackInfo</a:t>
            </a:r>
            <a:endParaRPr sz="1900">
              <a:solidFill>
                <a:srgbClr val="9CDCFE"/>
              </a:solidFill>
              <a:highlight>
                <a:srgbClr val="1F1F1F"/>
              </a:highlight>
              <a:latin typeface="Courier New"/>
              <a:ea typeface="Courier New"/>
              <a:cs typeface="Courier New"/>
              <a:sym typeface="Courier New"/>
            </a:endParaRPr>
          </a:p>
          <a:p>
            <a:pPr indent="-349250" lvl="0" marL="457200" rtl="0" algn="l">
              <a:lnSpc>
                <a:spcPct val="150000"/>
              </a:lnSpc>
              <a:spcBef>
                <a:spcPts val="0"/>
              </a:spcBef>
              <a:spcAft>
                <a:spcPts val="0"/>
              </a:spcAft>
              <a:buClr>
                <a:srgbClr val="9CDCFE"/>
              </a:buClr>
              <a:buSzPts val="1900"/>
              <a:buFont typeface="Courier New"/>
              <a:buChar char="●"/>
            </a:pPr>
            <a:r>
              <a:rPr lang="en" sz="1900">
                <a:solidFill>
                  <a:srgbClr val="4EC9B0"/>
                </a:solidFill>
                <a:highlight>
                  <a:srgbClr val="1F1F1F"/>
                </a:highlight>
                <a:latin typeface="Courier New"/>
                <a:ea typeface="Courier New"/>
                <a:cs typeface="Courier New"/>
                <a:sym typeface="Courier New"/>
              </a:rPr>
              <a:t>Napi</a:t>
            </a:r>
            <a:r>
              <a:rPr lang="en" sz="1900">
                <a:solidFill>
                  <a:srgbClr val="CCCCCC"/>
                </a:solidFill>
                <a:highlight>
                  <a:srgbClr val="1F1F1F"/>
                </a:highlight>
                <a:latin typeface="Courier New"/>
                <a:ea typeface="Courier New"/>
                <a:cs typeface="Courier New"/>
                <a:sym typeface="Courier New"/>
              </a:rPr>
              <a:t>::</a:t>
            </a:r>
            <a:r>
              <a:rPr lang="en" sz="1900">
                <a:solidFill>
                  <a:srgbClr val="4EC9B0"/>
                </a:solidFill>
                <a:highlight>
                  <a:srgbClr val="1F1F1F"/>
                </a:highlight>
                <a:latin typeface="Courier New"/>
                <a:ea typeface="Courier New"/>
                <a:cs typeface="Courier New"/>
                <a:sym typeface="Courier New"/>
              </a:rPr>
              <a:t>Env</a:t>
            </a:r>
            <a:endParaRPr sz="1900">
              <a:solidFill>
                <a:srgbClr val="9CDCFE"/>
              </a:solidFill>
              <a:highlight>
                <a:srgbClr val="1F1F1F"/>
              </a:highlight>
              <a:latin typeface="Courier New"/>
              <a:ea typeface="Courier New"/>
              <a:cs typeface="Courier New"/>
              <a:sym typeface="Courier New"/>
            </a:endParaRPr>
          </a:p>
          <a:p>
            <a:pPr indent="-349250" lvl="0" marL="457200" rtl="0" algn="l">
              <a:lnSpc>
                <a:spcPct val="150000"/>
              </a:lnSpc>
              <a:spcBef>
                <a:spcPts val="0"/>
              </a:spcBef>
              <a:spcAft>
                <a:spcPts val="0"/>
              </a:spcAft>
              <a:buClr>
                <a:srgbClr val="9CDCFE"/>
              </a:buClr>
              <a:buSzPts val="1900"/>
              <a:buFont typeface="Courier New"/>
              <a:buChar char="●"/>
            </a:pPr>
            <a:r>
              <a:rPr lang="en" sz="1900">
                <a:solidFill>
                  <a:srgbClr val="4EC9B0"/>
                </a:solidFill>
                <a:highlight>
                  <a:srgbClr val="1F1F1F"/>
                </a:highlight>
                <a:latin typeface="Courier New"/>
                <a:ea typeface="Courier New"/>
                <a:cs typeface="Courier New"/>
                <a:sym typeface="Courier New"/>
              </a:rPr>
              <a:t>Napi</a:t>
            </a:r>
            <a:r>
              <a:rPr lang="en" sz="1900">
                <a:solidFill>
                  <a:srgbClr val="CCCCCC"/>
                </a:solidFill>
                <a:highlight>
                  <a:srgbClr val="1F1F1F"/>
                </a:highlight>
                <a:latin typeface="Courier New"/>
                <a:ea typeface="Courier New"/>
                <a:cs typeface="Courier New"/>
                <a:sym typeface="Courier New"/>
              </a:rPr>
              <a:t>::</a:t>
            </a:r>
            <a:r>
              <a:rPr lang="en" sz="1900">
                <a:solidFill>
                  <a:srgbClr val="4EC9B0"/>
                </a:solidFill>
                <a:highlight>
                  <a:srgbClr val="1F1F1F"/>
                </a:highlight>
                <a:latin typeface="Courier New"/>
                <a:ea typeface="Courier New"/>
                <a:cs typeface="Courier New"/>
                <a:sym typeface="Courier New"/>
              </a:rPr>
              <a:t>Object</a:t>
            </a:r>
            <a:endParaRPr sz="1900">
              <a:solidFill>
                <a:srgbClr val="4EC9B0"/>
              </a:solidFill>
              <a:highlight>
                <a:srgbClr val="1F1F1F"/>
              </a:highlight>
              <a:latin typeface="Courier New"/>
              <a:ea typeface="Courier New"/>
              <a:cs typeface="Courier New"/>
              <a:sym typeface="Courier New"/>
            </a:endParaRPr>
          </a:p>
          <a:p>
            <a:pPr indent="-349250" lvl="0" marL="457200" rtl="0" algn="l">
              <a:lnSpc>
                <a:spcPct val="150000"/>
              </a:lnSpc>
              <a:spcBef>
                <a:spcPts val="0"/>
              </a:spcBef>
              <a:spcAft>
                <a:spcPts val="0"/>
              </a:spcAft>
              <a:buClr>
                <a:srgbClr val="9CDCFE"/>
              </a:buClr>
              <a:buSzPts val="1900"/>
              <a:buFont typeface="Courier New"/>
              <a:buChar char="●"/>
            </a:pPr>
            <a:r>
              <a:rPr lang="en" sz="1900">
                <a:solidFill>
                  <a:srgbClr val="4EC9B0"/>
                </a:solidFill>
                <a:highlight>
                  <a:srgbClr val="1F1F1F"/>
                </a:highlight>
                <a:latin typeface="Courier New"/>
                <a:ea typeface="Courier New"/>
                <a:cs typeface="Courier New"/>
                <a:sym typeface="Courier New"/>
              </a:rPr>
              <a:t>Napi</a:t>
            </a:r>
            <a:r>
              <a:rPr lang="en" sz="1900">
                <a:solidFill>
                  <a:srgbClr val="CCCCCC"/>
                </a:solidFill>
                <a:highlight>
                  <a:srgbClr val="1F1F1F"/>
                </a:highlight>
                <a:latin typeface="Courier New"/>
                <a:ea typeface="Courier New"/>
                <a:cs typeface="Courier New"/>
                <a:sym typeface="Courier New"/>
              </a:rPr>
              <a:t>::</a:t>
            </a:r>
            <a:r>
              <a:rPr lang="en" sz="1900">
                <a:solidFill>
                  <a:srgbClr val="4EC9B0"/>
                </a:solidFill>
                <a:highlight>
                  <a:srgbClr val="1F1F1F"/>
                </a:highlight>
                <a:latin typeface="Courier New"/>
                <a:ea typeface="Courier New"/>
                <a:cs typeface="Courier New"/>
                <a:sym typeface="Courier New"/>
              </a:rPr>
              <a:t>Function</a:t>
            </a:r>
            <a:endParaRPr sz="1900">
              <a:solidFill>
                <a:srgbClr val="4EC9B0"/>
              </a:solidFill>
              <a:highlight>
                <a:srgbClr val="1F1F1F"/>
              </a:highlight>
              <a:latin typeface="Courier New"/>
              <a:ea typeface="Courier New"/>
              <a:cs typeface="Courier New"/>
              <a:sym typeface="Courier New"/>
            </a:endParaRPr>
          </a:p>
          <a:p>
            <a:pPr indent="-349250" lvl="0" marL="457200" rtl="0" algn="l">
              <a:lnSpc>
                <a:spcPct val="150000"/>
              </a:lnSpc>
              <a:spcBef>
                <a:spcPts val="0"/>
              </a:spcBef>
              <a:spcAft>
                <a:spcPts val="0"/>
              </a:spcAft>
              <a:buClr>
                <a:srgbClr val="9CDCFE"/>
              </a:buClr>
              <a:buSzPts val="1900"/>
              <a:buFont typeface="Courier New"/>
              <a:buChar char="●"/>
            </a:pPr>
            <a:r>
              <a:rPr lang="en" sz="1900">
                <a:solidFill>
                  <a:srgbClr val="4EC9B0"/>
                </a:solidFill>
                <a:highlight>
                  <a:srgbClr val="1F1F1F"/>
                </a:highlight>
                <a:latin typeface="Courier New"/>
                <a:ea typeface="Courier New"/>
                <a:cs typeface="Courier New"/>
                <a:sym typeface="Courier New"/>
              </a:rPr>
              <a:t>Napi</a:t>
            </a:r>
            <a:r>
              <a:rPr lang="en" sz="1900">
                <a:solidFill>
                  <a:srgbClr val="CCCCCC"/>
                </a:solidFill>
                <a:highlight>
                  <a:srgbClr val="1F1F1F"/>
                </a:highlight>
                <a:latin typeface="Courier New"/>
                <a:ea typeface="Courier New"/>
                <a:cs typeface="Courier New"/>
                <a:sym typeface="Courier New"/>
              </a:rPr>
              <a:t>::</a:t>
            </a:r>
            <a:r>
              <a:rPr lang="en" sz="1900">
                <a:solidFill>
                  <a:srgbClr val="4EC9B0"/>
                </a:solidFill>
                <a:highlight>
                  <a:srgbClr val="1F1F1F"/>
                </a:highlight>
                <a:latin typeface="Courier New"/>
                <a:ea typeface="Courier New"/>
                <a:cs typeface="Courier New"/>
                <a:sym typeface="Courier New"/>
              </a:rPr>
              <a:t>String</a:t>
            </a:r>
            <a:endParaRPr sz="1900">
              <a:solidFill>
                <a:srgbClr val="4EC9B0"/>
              </a:solidFill>
              <a:highlight>
                <a:srgbClr val="1F1F1F"/>
              </a:highlight>
              <a:latin typeface="Courier New"/>
              <a:ea typeface="Courier New"/>
              <a:cs typeface="Courier New"/>
              <a:sym typeface="Courier New"/>
            </a:endParaRPr>
          </a:p>
          <a:p>
            <a:pPr indent="-349250" lvl="0" marL="457200" rtl="0" algn="l">
              <a:lnSpc>
                <a:spcPct val="150000"/>
              </a:lnSpc>
              <a:spcBef>
                <a:spcPts val="0"/>
              </a:spcBef>
              <a:spcAft>
                <a:spcPts val="0"/>
              </a:spcAft>
              <a:buClr>
                <a:srgbClr val="9CDCFE"/>
              </a:buClr>
              <a:buSzPts val="1900"/>
              <a:buFont typeface="Courier New"/>
              <a:buChar char="●"/>
            </a:pPr>
            <a:r>
              <a:rPr lang="en" sz="1900">
                <a:solidFill>
                  <a:srgbClr val="4EC9B0"/>
                </a:solidFill>
                <a:highlight>
                  <a:srgbClr val="1F1F1F"/>
                </a:highlight>
                <a:latin typeface="Courier New"/>
                <a:ea typeface="Courier New"/>
                <a:cs typeface="Courier New"/>
                <a:sym typeface="Courier New"/>
              </a:rPr>
              <a:t>Napi</a:t>
            </a:r>
            <a:r>
              <a:rPr lang="en" sz="1900">
                <a:solidFill>
                  <a:srgbClr val="CCCCCC"/>
                </a:solidFill>
                <a:highlight>
                  <a:srgbClr val="1F1F1F"/>
                </a:highlight>
                <a:latin typeface="Courier New"/>
                <a:ea typeface="Courier New"/>
                <a:cs typeface="Courier New"/>
                <a:sym typeface="Courier New"/>
              </a:rPr>
              <a:t>::</a:t>
            </a:r>
            <a:r>
              <a:rPr lang="en" sz="1900">
                <a:solidFill>
                  <a:srgbClr val="4EC9B0"/>
                </a:solidFill>
                <a:highlight>
                  <a:srgbClr val="1F1F1F"/>
                </a:highlight>
                <a:latin typeface="Courier New"/>
                <a:ea typeface="Courier New"/>
                <a:cs typeface="Courier New"/>
                <a:sym typeface="Courier New"/>
              </a:rPr>
              <a:t>Number</a:t>
            </a:r>
            <a:endParaRPr sz="1900">
              <a:solidFill>
                <a:srgbClr val="9CDCFE"/>
              </a:solidFill>
              <a:highlight>
                <a:srgbClr val="1F1F1F"/>
              </a:highlight>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3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9" name="Shape 4739"/>
        <p:cNvGrpSpPr/>
        <p:nvPr/>
      </p:nvGrpSpPr>
      <p:grpSpPr>
        <a:xfrm>
          <a:off x="0" y="0"/>
          <a:ext cx="0" cy="0"/>
          <a:chOff x="0" y="0"/>
          <a:chExt cx="0" cy="0"/>
        </a:xfrm>
      </p:grpSpPr>
      <p:sp>
        <p:nvSpPr>
          <p:cNvPr id="4740" name="Google Shape;4740;p4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Module initialization</a:t>
            </a:r>
            <a:endParaRPr/>
          </a:p>
        </p:txBody>
      </p:sp>
      <p:pic>
        <p:nvPicPr>
          <p:cNvPr id="4741" name="Google Shape;4741;p404"/>
          <p:cNvPicPr preferRelativeResize="0"/>
          <p:nvPr/>
        </p:nvPicPr>
        <p:blipFill>
          <a:blip r:embed="rId3">
            <a:alphaModFix/>
          </a:blip>
          <a:stretch>
            <a:fillRect/>
          </a:stretch>
        </p:blipFill>
        <p:spPr>
          <a:xfrm>
            <a:off x="256250" y="1697513"/>
            <a:ext cx="6936351" cy="1748475"/>
          </a:xfrm>
          <a:prstGeom prst="rect">
            <a:avLst/>
          </a:prstGeom>
          <a:noFill/>
          <a:ln>
            <a:noFill/>
          </a:ln>
        </p:spPr>
      </p:pic>
      <p:sp>
        <p:nvSpPr>
          <p:cNvPr id="4742" name="Google Shape;4742;p404"/>
          <p:cNvSpPr txBox="1"/>
          <p:nvPr/>
        </p:nvSpPr>
        <p:spPr>
          <a:xfrm>
            <a:off x="7697950" y="2810575"/>
            <a:ext cx="69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cxnSp>
        <p:nvCxnSpPr>
          <p:cNvPr id="4743" name="Google Shape;4743;p404"/>
          <p:cNvCxnSpPr/>
          <p:nvPr/>
        </p:nvCxnSpPr>
        <p:spPr>
          <a:xfrm rot="10800000">
            <a:off x="6112725" y="2478300"/>
            <a:ext cx="664500" cy="276900"/>
          </a:xfrm>
          <a:prstGeom prst="straightConnector1">
            <a:avLst/>
          </a:prstGeom>
          <a:noFill/>
          <a:ln cap="flat" cmpd="sng" w="9525">
            <a:solidFill>
              <a:srgbClr val="DF3079"/>
            </a:solidFill>
            <a:prstDash val="solid"/>
            <a:round/>
            <a:headEnd len="med" w="med" type="none"/>
            <a:tailEnd len="med" w="med" type="triangle"/>
          </a:ln>
        </p:spPr>
      </p:cxnSp>
      <p:sp>
        <p:nvSpPr>
          <p:cNvPr id="4744" name="Google Shape;4744;p404"/>
          <p:cNvSpPr txBox="1"/>
          <p:nvPr/>
        </p:nvSpPr>
        <p:spPr>
          <a:xfrm>
            <a:off x="6832625" y="2637525"/>
            <a:ext cx="21528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What Node sees and calls</a:t>
            </a:r>
            <a:endParaRPr sz="1800">
              <a:solidFill>
                <a:schemeClr val="lt2"/>
              </a:solidFill>
            </a:endParaRPr>
          </a:p>
        </p:txBody>
      </p:sp>
      <p:sp>
        <p:nvSpPr>
          <p:cNvPr id="4745" name="Google Shape;4745;p404"/>
          <p:cNvSpPr txBox="1"/>
          <p:nvPr/>
        </p:nvSpPr>
        <p:spPr>
          <a:xfrm>
            <a:off x="3703700" y="3523725"/>
            <a:ext cx="26997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What function to call </a:t>
            </a:r>
            <a:endParaRPr sz="1800">
              <a:solidFill>
                <a:schemeClr val="lt2"/>
              </a:solidFill>
            </a:endParaRPr>
          </a:p>
        </p:txBody>
      </p:sp>
      <p:cxnSp>
        <p:nvCxnSpPr>
          <p:cNvPr id="4746" name="Google Shape;4746;p404"/>
          <p:cNvCxnSpPr/>
          <p:nvPr/>
        </p:nvCxnSpPr>
        <p:spPr>
          <a:xfrm flipH="1" rot="10800000">
            <a:off x="4610450" y="2755275"/>
            <a:ext cx="166200" cy="7614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3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0" name="Shape 4750"/>
        <p:cNvGrpSpPr/>
        <p:nvPr/>
      </p:nvGrpSpPr>
      <p:grpSpPr>
        <a:xfrm>
          <a:off x="0" y="0"/>
          <a:ext cx="0" cy="0"/>
          <a:chOff x="0" y="0"/>
          <a:chExt cx="0" cy="0"/>
        </a:xfrm>
      </p:grpSpPr>
      <p:sp>
        <p:nvSpPr>
          <p:cNvPr id="4751" name="Google Shape;4751;p4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Debugging C++ Addon</a:t>
            </a:r>
            <a:endParaRPr/>
          </a:p>
        </p:txBody>
      </p:sp>
      <p:pic>
        <p:nvPicPr>
          <p:cNvPr id="4752" name="Google Shape;4752;p405"/>
          <p:cNvPicPr preferRelativeResize="0"/>
          <p:nvPr/>
        </p:nvPicPr>
        <p:blipFill>
          <a:blip r:embed="rId3">
            <a:alphaModFix/>
          </a:blip>
          <a:stretch>
            <a:fillRect/>
          </a:stretch>
        </p:blipFill>
        <p:spPr>
          <a:xfrm>
            <a:off x="373925" y="1066275"/>
            <a:ext cx="7619630" cy="3820977"/>
          </a:xfrm>
          <a:prstGeom prst="rect">
            <a:avLst/>
          </a:prstGeom>
          <a:noFill/>
          <a:ln>
            <a:noFill/>
          </a:ln>
        </p:spPr>
      </p:pic>
    </p:spTree>
  </p:cSld>
  <p:clrMapOvr>
    <a:masterClrMapping/>
  </p:clrMapOvr>
</p:sld>
</file>

<file path=ppt/slides/slide3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6" name="Shape 4756"/>
        <p:cNvGrpSpPr/>
        <p:nvPr/>
      </p:nvGrpSpPr>
      <p:grpSpPr>
        <a:xfrm>
          <a:off x="0" y="0"/>
          <a:ext cx="0" cy="0"/>
          <a:chOff x="0" y="0"/>
          <a:chExt cx="0" cy="0"/>
        </a:xfrm>
      </p:grpSpPr>
      <p:sp>
        <p:nvSpPr>
          <p:cNvPr id="4757" name="Google Shape;4757;p4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&amp; Demo</a:t>
            </a:r>
            <a:endParaRPr/>
          </a:p>
        </p:txBody>
      </p:sp>
      <p:sp>
        <p:nvSpPr>
          <p:cNvPr id="4758" name="Google Shape;4758;p4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Node Addons</a:t>
            </a:r>
            <a:endParaRPr/>
          </a:p>
          <a:p>
            <a:pPr indent="-342900" lvl="0" marL="457200" rtl="0" algn="l">
              <a:spcBef>
                <a:spcPts val="0"/>
              </a:spcBef>
              <a:spcAft>
                <a:spcPts val="0"/>
              </a:spcAft>
              <a:buSzPts val="1800"/>
              <a:buChar char="●"/>
            </a:pPr>
            <a:r>
              <a:rPr lang="en"/>
              <a:t>Code exercise →</a:t>
            </a:r>
            <a:endParaRPr/>
          </a:p>
          <a:p>
            <a:pPr indent="-317500" lvl="1" marL="914400" rtl="0" algn="l">
              <a:spcBef>
                <a:spcPts val="0"/>
              </a:spcBef>
              <a:spcAft>
                <a:spcPts val="0"/>
              </a:spcAft>
              <a:buSzPts val="1400"/>
              <a:buChar char="○"/>
            </a:pPr>
            <a:r>
              <a:rPr lang="en"/>
              <a:t>Sum.cpp two number</a:t>
            </a:r>
            <a:endParaRPr/>
          </a:p>
          <a:p>
            <a:pPr indent="-317500" lvl="1" marL="914400" rtl="0" algn="l">
              <a:spcBef>
                <a:spcPts val="0"/>
              </a:spcBef>
              <a:spcAft>
                <a:spcPts val="0"/>
              </a:spcAft>
              <a:buSzPts val="1400"/>
              <a:buChar char="○"/>
            </a:pPr>
            <a:r>
              <a:rPr lang="en"/>
              <a:t>Build on release</a:t>
            </a:r>
            <a:endParaRPr/>
          </a:p>
          <a:p>
            <a:pPr indent="-317500" lvl="1" marL="914400" rtl="0" algn="l">
              <a:spcBef>
                <a:spcPts val="0"/>
              </a:spcBef>
              <a:spcAft>
                <a:spcPts val="0"/>
              </a:spcAft>
              <a:buSzPts val="1400"/>
              <a:buChar char="○"/>
            </a:pPr>
            <a:r>
              <a:rPr lang="en"/>
              <a:t>Build on debug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6"/>
          <p:cNvSpPr txBox="1"/>
          <p:nvPr>
            <p:ph type="ctrTitle"/>
          </p:nvPr>
        </p:nvSpPr>
        <p:spPr>
          <a:xfrm>
            <a:off x="311708" y="5502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Node Architecture</a:t>
            </a:r>
            <a:endParaRPr/>
          </a:p>
        </p:txBody>
      </p:sp>
      <p:sp>
        <p:nvSpPr>
          <p:cNvPr id="76" name="Google Shape;76;p16"/>
          <p:cNvSpPr txBox="1"/>
          <p:nvPr>
            <p:ph idx="1" type="subTitle"/>
          </p:nvPr>
        </p:nvSpPr>
        <p:spPr>
          <a:xfrm>
            <a:off x="311700" y="25364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Understanding</a:t>
            </a:r>
            <a:r>
              <a:rPr lang="en"/>
              <a:t> Node Execution</a:t>
            </a:r>
            <a:endParaRPr/>
          </a:p>
        </p:txBody>
      </p:sp>
      <p:sp>
        <p:nvSpPr>
          <p:cNvPr id="77" name="Google Shape;77;p16"/>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2"/>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The </a:t>
            </a:r>
            <a:r>
              <a:rPr lang="en"/>
              <a:t>Main</a:t>
            </a:r>
            <a:r>
              <a:rPr lang="en"/>
              <a:t> Module</a:t>
            </a:r>
            <a:endParaRPr/>
          </a:p>
        </p:txBody>
      </p:sp>
      <p:sp>
        <p:nvSpPr>
          <p:cNvPr id="471" name="Google Shape;471;p52"/>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The Initial phase</a:t>
            </a:r>
            <a:endParaRPr/>
          </a:p>
        </p:txBody>
      </p:sp>
      <p:sp>
        <p:nvSpPr>
          <p:cNvPr id="472" name="Google Shape;472;p52"/>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53"/>
          <p:cNvPicPr preferRelativeResize="0"/>
          <p:nvPr/>
        </p:nvPicPr>
        <p:blipFill>
          <a:blip r:embed="rId3">
            <a:alphaModFix/>
          </a:blip>
          <a:stretch>
            <a:fillRect/>
          </a:stretch>
        </p:blipFill>
        <p:spPr>
          <a:xfrm>
            <a:off x="152400" y="152400"/>
            <a:ext cx="8602132" cy="48386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Main Module</a:t>
            </a:r>
            <a:endParaRPr/>
          </a:p>
        </p:txBody>
      </p:sp>
      <p:sp>
        <p:nvSpPr>
          <p:cNvPr id="483" name="Google Shape;483;p54"/>
          <p:cNvSpPr txBox="1"/>
          <p:nvPr>
            <p:ph idx="1" type="body"/>
          </p:nvPr>
        </p:nvSpPr>
        <p:spPr>
          <a:xfrm>
            <a:off x="345625" y="1138900"/>
            <a:ext cx="8520600" cy="2550300"/>
          </a:xfrm>
          <a:prstGeom prst="rect">
            <a:avLst/>
          </a:prstGeom>
        </p:spPr>
        <p:txBody>
          <a:bodyPr anchorCtr="0" anchor="t" bIns="91425" lIns="91425" spcFirstLastPara="1" rIns="91425" wrap="square" tIns="91425">
            <a:noAutofit/>
          </a:bodyPr>
          <a:lstStyle/>
          <a:p>
            <a:pPr indent="-368300" lvl="0" marL="457200" rtl="0" algn="l">
              <a:lnSpc>
                <a:spcPct val="105000"/>
              </a:lnSpc>
              <a:spcBef>
                <a:spcPts val="0"/>
              </a:spcBef>
              <a:spcAft>
                <a:spcPts val="0"/>
              </a:spcAft>
              <a:buSzPts val="2200"/>
              <a:buChar char="●"/>
            </a:pPr>
            <a:r>
              <a:rPr lang="en" sz="2200"/>
              <a:t>All main code execute </a:t>
            </a:r>
            <a:r>
              <a:rPr lang="en" sz="2200"/>
              <a:t>synchronously</a:t>
            </a:r>
            <a:endParaRPr sz="2200"/>
          </a:p>
          <a:p>
            <a:pPr indent="-368300" lvl="0" marL="457200" rtl="0" algn="l">
              <a:lnSpc>
                <a:spcPct val="105000"/>
              </a:lnSpc>
              <a:spcBef>
                <a:spcPts val="0"/>
              </a:spcBef>
              <a:spcAft>
                <a:spcPts val="0"/>
              </a:spcAft>
              <a:buSzPts val="2200"/>
              <a:buChar char="●"/>
            </a:pPr>
            <a:r>
              <a:rPr lang="en" sz="2200"/>
              <a:t>No callbacks can get executed</a:t>
            </a:r>
            <a:endParaRPr sz="2200"/>
          </a:p>
          <a:p>
            <a:pPr indent="-368300" lvl="0" marL="457200" rtl="0" algn="l">
              <a:lnSpc>
                <a:spcPct val="105000"/>
              </a:lnSpc>
              <a:spcBef>
                <a:spcPts val="0"/>
              </a:spcBef>
              <a:spcAft>
                <a:spcPts val="0"/>
              </a:spcAft>
              <a:buSzPts val="2200"/>
              <a:buChar char="●"/>
            </a:pPr>
            <a:r>
              <a:rPr lang="en" sz="2200"/>
              <a:t>Main loop not yet </a:t>
            </a:r>
            <a:r>
              <a:rPr lang="en" sz="2200"/>
              <a:t>initialized</a:t>
            </a:r>
            <a:endParaRPr sz="2200"/>
          </a:p>
          <a:p>
            <a:pPr indent="-368300" lvl="0" marL="457200" rtl="0" algn="l">
              <a:lnSpc>
                <a:spcPct val="105000"/>
              </a:lnSpc>
              <a:spcBef>
                <a:spcPts val="0"/>
              </a:spcBef>
              <a:spcAft>
                <a:spcPts val="0"/>
              </a:spcAft>
              <a:buSzPts val="2200"/>
              <a:buChar char="●"/>
            </a:pPr>
            <a:r>
              <a:rPr lang="en" sz="2200"/>
              <a:t>Also called initial phase</a:t>
            </a:r>
            <a:endParaRPr sz="2200"/>
          </a:p>
          <a:p>
            <a:pPr indent="-368300" lvl="0" marL="457200" rtl="0" algn="l">
              <a:lnSpc>
                <a:spcPct val="105000"/>
              </a:lnSpc>
              <a:spcBef>
                <a:spcPts val="0"/>
              </a:spcBef>
              <a:spcAft>
                <a:spcPts val="0"/>
              </a:spcAft>
              <a:buSzPts val="2200"/>
              <a:buChar char="●"/>
            </a:pPr>
            <a:r>
              <a:rPr lang="en" sz="2200"/>
              <a:t>Runs once! </a:t>
            </a:r>
            <a:endParaRPr sz="2200"/>
          </a:p>
        </p:txBody>
      </p:sp>
      <p:pic>
        <p:nvPicPr>
          <p:cNvPr id="484" name="Google Shape;484;p54"/>
          <p:cNvPicPr preferRelativeResize="0"/>
          <p:nvPr/>
        </p:nvPicPr>
        <p:blipFill rotWithShape="1">
          <a:blip r:embed="rId3">
            <a:alphaModFix/>
          </a:blip>
          <a:srcRect b="0" l="11555" r="15584" t="0"/>
          <a:stretch/>
        </p:blipFill>
        <p:spPr>
          <a:xfrm>
            <a:off x="6069775" y="87025"/>
            <a:ext cx="2944308" cy="25503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the output?</a:t>
            </a:r>
            <a:endParaRPr/>
          </a:p>
        </p:txBody>
      </p:sp>
      <p:pic>
        <p:nvPicPr>
          <p:cNvPr id="490" name="Google Shape;490;p55"/>
          <p:cNvPicPr preferRelativeResize="0"/>
          <p:nvPr/>
        </p:nvPicPr>
        <p:blipFill>
          <a:blip r:embed="rId3">
            <a:alphaModFix/>
          </a:blip>
          <a:stretch>
            <a:fillRect/>
          </a:stretch>
        </p:blipFill>
        <p:spPr>
          <a:xfrm>
            <a:off x="0" y="1218902"/>
            <a:ext cx="9144003" cy="270569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the output?</a:t>
            </a:r>
            <a:endParaRPr/>
          </a:p>
        </p:txBody>
      </p:sp>
      <p:pic>
        <p:nvPicPr>
          <p:cNvPr id="496" name="Google Shape;496;p56"/>
          <p:cNvPicPr preferRelativeResize="0"/>
          <p:nvPr/>
        </p:nvPicPr>
        <p:blipFill>
          <a:blip r:embed="rId3">
            <a:alphaModFix/>
          </a:blip>
          <a:stretch>
            <a:fillRect/>
          </a:stretch>
        </p:blipFill>
        <p:spPr>
          <a:xfrm>
            <a:off x="0" y="1218902"/>
            <a:ext cx="9144003" cy="2705696"/>
          </a:xfrm>
          <a:prstGeom prst="rect">
            <a:avLst/>
          </a:prstGeom>
          <a:noFill/>
          <a:ln>
            <a:noFill/>
          </a:ln>
        </p:spPr>
      </p:pic>
      <p:pic>
        <p:nvPicPr>
          <p:cNvPr id="497" name="Google Shape;497;p56"/>
          <p:cNvPicPr preferRelativeResize="0"/>
          <p:nvPr/>
        </p:nvPicPr>
        <p:blipFill>
          <a:blip r:embed="rId4">
            <a:alphaModFix/>
          </a:blip>
          <a:stretch>
            <a:fillRect/>
          </a:stretch>
        </p:blipFill>
        <p:spPr>
          <a:xfrm>
            <a:off x="453650" y="3622725"/>
            <a:ext cx="6667500" cy="14287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Modules Loads before main module </a:t>
            </a:r>
            <a:endParaRPr/>
          </a:p>
        </p:txBody>
      </p:sp>
      <p:sp>
        <p:nvSpPr>
          <p:cNvPr id="503" name="Google Shape;503;p57"/>
          <p:cNvSpPr txBox="1"/>
          <p:nvPr>
            <p:ph idx="1" type="body"/>
          </p:nvPr>
        </p:nvSpPr>
        <p:spPr>
          <a:xfrm>
            <a:off x="345625" y="1138900"/>
            <a:ext cx="8520600" cy="2550300"/>
          </a:xfrm>
          <a:prstGeom prst="rect">
            <a:avLst/>
          </a:prstGeom>
        </p:spPr>
        <p:txBody>
          <a:bodyPr anchorCtr="0" anchor="t" bIns="91425" lIns="91425" spcFirstLastPara="1" rIns="91425" wrap="square" tIns="91425">
            <a:noAutofit/>
          </a:bodyPr>
          <a:lstStyle/>
          <a:p>
            <a:pPr indent="-368300" lvl="0" marL="457200" rtl="0" algn="l">
              <a:lnSpc>
                <a:spcPct val="105000"/>
              </a:lnSpc>
              <a:spcBef>
                <a:spcPts val="0"/>
              </a:spcBef>
              <a:spcAft>
                <a:spcPts val="0"/>
              </a:spcAft>
              <a:buSzPts val="2200"/>
              <a:buChar char="●"/>
            </a:pPr>
            <a:r>
              <a:rPr lang="en" sz="2200"/>
              <a:t>Modules are resolved first</a:t>
            </a:r>
            <a:endParaRPr sz="2200"/>
          </a:p>
          <a:p>
            <a:pPr indent="-368300" lvl="0" marL="457200" rtl="0" algn="l">
              <a:lnSpc>
                <a:spcPct val="105000"/>
              </a:lnSpc>
              <a:spcBef>
                <a:spcPts val="0"/>
              </a:spcBef>
              <a:spcAft>
                <a:spcPts val="0"/>
              </a:spcAft>
              <a:buSzPts val="2200"/>
              <a:buChar char="●"/>
            </a:pPr>
            <a:r>
              <a:rPr lang="en" sz="2200"/>
              <a:t>Code executed first</a:t>
            </a:r>
            <a:endParaRPr sz="2200"/>
          </a:p>
          <a:p>
            <a:pPr indent="-368300" lvl="0" marL="457200" rtl="0" algn="l">
              <a:lnSpc>
                <a:spcPct val="105000"/>
              </a:lnSpc>
              <a:spcBef>
                <a:spcPts val="0"/>
              </a:spcBef>
              <a:spcAft>
                <a:spcPts val="0"/>
              </a:spcAft>
              <a:buSzPts val="2200"/>
              <a:buChar char="●"/>
            </a:pPr>
            <a:r>
              <a:rPr lang="en" sz="2200"/>
              <a:t>All require/import modules are loaded</a:t>
            </a:r>
            <a:endParaRPr sz="2200"/>
          </a:p>
          <a:p>
            <a:pPr indent="-368300" lvl="0" marL="457200" rtl="0" algn="l">
              <a:lnSpc>
                <a:spcPct val="105000"/>
              </a:lnSpc>
              <a:spcBef>
                <a:spcPts val="0"/>
              </a:spcBef>
              <a:spcAft>
                <a:spcPts val="0"/>
              </a:spcAft>
              <a:buSzPts val="2200"/>
              <a:buChar char="●"/>
            </a:pPr>
            <a:r>
              <a:rPr lang="en" sz="2200"/>
              <a:t>Before running any of the main module</a:t>
            </a:r>
            <a:endParaRPr sz="2200"/>
          </a:p>
          <a:p>
            <a:pPr indent="-368300" lvl="0" marL="457200" rtl="0" algn="l">
              <a:lnSpc>
                <a:spcPct val="105000"/>
              </a:lnSpc>
              <a:spcBef>
                <a:spcPts val="0"/>
              </a:spcBef>
              <a:spcAft>
                <a:spcPts val="0"/>
              </a:spcAft>
              <a:buSzPts val="2200"/>
              <a:buChar char="●"/>
            </a:pPr>
            <a:r>
              <a:rPr lang="en" sz="2200"/>
              <a:t>Modules loading other modules</a:t>
            </a:r>
            <a:endParaRPr sz="2200"/>
          </a:p>
        </p:txBody>
      </p:sp>
      <p:pic>
        <p:nvPicPr>
          <p:cNvPr id="504" name="Google Shape;504;p57"/>
          <p:cNvPicPr preferRelativeResize="0"/>
          <p:nvPr/>
        </p:nvPicPr>
        <p:blipFill rotWithShape="1">
          <a:blip r:embed="rId3">
            <a:alphaModFix/>
          </a:blip>
          <a:srcRect b="0" l="11555" r="15584" t="0"/>
          <a:stretch/>
        </p:blipFill>
        <p:spPr>
          <a:xfrm>
            <a:off x="6069775" y="87025"/>
            <a:ext cx="2944308" cy="25503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Keep initial phase short! </a:t>
            </a:r>
            <a:endParaRPr/>
          </a:p>
        </p:txBody>
      </p:sp>
      <p:sp>
        <p:nvSpPr>
          <p:cNvPr id="510" name="Google Shape;510;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This is executes first</a:t>
            </a:r>
            <a:endParaRPr/>
          </a:p>
          <a:p>
            <a:pPr indent="-342900" lvl="0" marL="457200" rtl="0" algn="l">
              <a:spcBef>
                <a:spcPts val="0"/>
              </a:spcBef>
              <a:spcAft>
                <a:spcPts val="0"/>
              </a:spcAft>
              <a:buSzPts val="1800"/>
              <a:buChar char="●"/>
            </a:pPr>
            <a:r>
              <a:rPr lang="en"/>
              <a:t>Keeping it short is </a:t>
            </a:r>
            <a:r>
              <a:rPr lang="en"/>
              <a:t>great for performance</a:t>
            </a:r>
            <a:endParaRPr/>
          </a:p>
          <a:p>
            <a:pPr indent="-342900" lvl="0" marL="457200" rtl="0" algn="l">
              <a:spcBef>
                <a:spcPts val="0"/>
              </a:spcBef>
              <a:spcAft>
                <a:spcPts val="0"/>
              </a:spcAft>
              <a:buSzPts val="1800"/>
              <a:buChar char="●"/>
            </a:pPr>
            <a:r>
              <a:rPr lang="en"/>
              <a:t>Spins up node faster</a:t>
            </a:r>
            <a:endParaRPr/>
          </a:p>
          <a:p>
            <a:pPr indent="-342900" lvl="0" marL="457200" rtl="0" algn="l">
              <a:spcBef>
                <a:spcPts val="0"/>
              </a:spcBef>
              <a:spcAft>
                <a:spcPts val="0"/>
              </a:spcAft>
              <a:buSzPts val="1800"/>
              <a:buChar char="●"/>
            </a:pPr>
            <a:r>
              <a:rPr lang="en"/>
              <a:t>Know your modules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9"/>
          <p:cNvSpPr txBox="1"/>
          <p:nvPr>
            <p:ph type="title"/>
          </p:nvPr>
        </p:nvSpPr>
        <p:spPr>
          <a:xfrm>
            <a:off x="311700" y="314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the output?</a:t>
            </a:r>
            <a:endParaRPr/>
          </a:p>
        </p:txBody>
      </p:sp>
      <p:pic>
        <p:nvPicPr>
          <p:cNvPr id="516" name="Google Shape;516;p59"/>
          <p:cNvPicPr preferRelativeResize="0"/>
          <p:nvPr/>
        </p:nvPicPr>
        <p:blipFill>
          <a:blip r:embed="rId3">
            <a:alphaModFix/>
          </a:blip>
          <a:stretch>
            <a:fillRect/>
          </a:stretch>
        </p:blipFill>
        <p:spPr>
          <a:xfrm>
            <a:off x="381250" y="3474350"/>
            <a:ext cx="5710301" cy="1589325"/>
          </a:xfrm>
          <a:prstGeom prst="rect">
            <a:avLst/>
          </a:prstGeom>
          <a:noFill/>
          <a:ln>
            <a:noFill/>
          </a:ln>
        </p:spPr>
      </p:pic>
      <p:pic>
        <p:nvPicPr>
          <p:cNvPr id="517" name="Google Shape;517;p59"/>
          <p:cNvPicPr preferRelativeResize="0"/>
          <p:nvPr/>
        </p:nvPicPr>
        <p:blipFill>
          <a:blip r:embed="rId4">
            <a:alphaModFix/>
          </a:blip>
          <a:stretch>
            <a:fillRect/>
          </a:stretch>
        </p:blipFill>
        <p:spPr>
          <a:xfrm>
            <a:off x="311700" y="842951"/>
            <a:ext cx="6869576" cy="256602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0"/>
          <p:cNvSpPr txBox="1"/>
          <p:nvPr>
            <p:ph type="title"/>
          </p:nvPr>
        </p:nvSpPr>
        <p:spPr>
          <a:xfrm>
            <a:off x="311700" y="314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the output?</a:t>
            </a:r>
            <a:endParaRPr/>
          </a:p>
        </p:txBody>
      </p:sp>
      <p:pic>
        <p:nvPicPr>
          <p:cNvPr id="523" name="Google Shape;523;p60"/>
          <p:cNvPicPr preferRelativeResize="0"/>
          <p:nvPr/>
        </p:nvPicPr>
        <p:blipFill>
          <a:blip r:embed="rId3">
            <a:alphaModFix/>
          </a:blip>
          <a:stretch>
            <a:fillRect/>
          </a:stretch>
        </p:blipFill>
        <p:spPr>
          <a:xfrm>
            <a:off x="311700" y="842951"/>
            <a:ext cx="6869576" cy="2566024"/>
          </a:xfrm>
          <a:prstGeom prst="rect">
            <a:avLst/>
          </a:prstGeom>
          <a:noFill/>
          <a:ln>
            <a:noFill/>
          </a:ln>
        </p:spPr>
      </p:pic>
      <p:pic>
        <p:nvPicPr>
          <p:cNvPr id="524" name="Google Shape;524;p60"/>
          <p:cNvPicPr preferRelativeResize="0"/>
          <p:nvPr/>
        </p:nvPicPr>
        <p:blipFill rotWithShape="1">
          <a:blip r:embed="rId4">
            <a:alphaModFix/>
          </a:blip>
          <a:srcRect b="0" l="0" r="0" t="29278"/>
          <a:stretch/>
        </p:blipFill>
        <p:spPr>
          <a:xfrm>
            <a:off x="0" y="3803151"/>
            <a:ext cx="9143999" cy="1227250"/>
          </a:xfrm>
          <a:prstGeom prst="rect">
            <a:avLst/>
          </a:prstGeom>
          <a:noFill/>
          <a:ln>
            <a:noFill/>
          </a:ln>
        </p:spPr>
      </p:pic>
      <p:pic>
        <p:nvPicPr>
          <p:cNvPr id="525" name="Google Shape;525;p60"/>
          <p:cNvPicPr preferRelativeResize="0"/>
          <p:nvPr/>
        </p:nvPicPr>
        <p:blipFill>
          <a:blip r:embed="rId5">
            <a:alphaModFix/>
          </a:blip>
          <a:stretch>
            <a:fillRect/>
          </a:stretch>
        </p:blipFill>
        <p:spPr>
          <a:xfrm>
            <a:off x="4652975" y="3605125"/>
            <a:ext cx="4409395" cy="12272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Keep initial phase short! </a:t>
            </a:r>
            <a:endParaRPr/>
          </a:p>
        </p:txBody>
      </p:sp>
      <p:sp>
        <p:nvSpPr>
          <p:cNvPr id="531" name="Google Shape;531;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Because this executes first, keeping it short is great for performance</a:t>
            </a:r>
            <a:endParaRPr/>
          </a:p>
          <a:p>
            <a:pPr indent="-342900" lvl="0" marL="457200" rtl="0" algn="l">
              <a:spcBef>
                <a:spcPts val="0"/>
              </a:spcBef>
              <a:spcAft>
                <a:spcPts val="0"/>
              </a:spcAft>
              <a:buSzPts val="1800"/>
              <a:buChar char="●"/>
            </a:pPr>
            <a:r>
              <a:rPr lang="en"/>
              <a:t>Spins up node faster</a:t>
            </a:r>
            <a:endParaRPr/>
          </a:p>
          <a:p>
            <a:pPr indent="-342900" lvl="0" marL="457200" rtl="0" algn="l">
              <a:spcBef>
                <a:spcPts val="0"/>
              </a:spcBef>
              <a:spcAft>
                <a:spcPts val="0"/>
              </a:spcAft>
              <a:buSzPts val="1800"/>
              <a:buChar char="●"/>
            </a:pPr>
            <a:r>
              <a:rPr lang="en"/>
              <a:t>Know your modules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Interrupted Language and role of V8</a:t>
            </a:r>
            <a:endParaRPr/>
          </a:p>
        </p:txBody>
      </p:sp>
      <p:sp>
        <p:nvSpPr>
          <p:cNvPr id="83" name="Google Shape;83;p17"/>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Interpreted</a:t>
            </a:r>
            <a:r>
              <a:rPr lang="en"/>
              <a:t> vs Compiled Languages</a:t>
            </a:r>
            <a:endParaRPr/>
          </a:p>
        </p:txBody>
      </p:sp>
      <p:sp>
        <p:nvSpPr>
          <p:cNvPr id="84" name="Google Shape;84;p17"/>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&amp; Demo</a:t>
            </a:r>
            <a:endParaRPr/>
          </a:p>
        </p:txBody>
      </p:sp>
      <p:sp>
        <p:nvSpPr>
          <p:cNvPr id="537" name="Google Shape;537;p62"/>
          <p:cNvSpPr txBox="1"/>
          <p:nvPr>
            <p:ph idx="1" type="body"/>
          </p:nvPr>
        </p:nvSpPr>
        <p:spPr>
          <a:xfrm>
            <a:off x="345625" y="1138900"/>
            <a:ext cx="8520600" cy="2550300"/>
          </a:xfrm>
          <a:prstGeom prst="rect">
            <a:avLst/>
          </a:prstGeom>
        </p:spPr>
        <p:txBody>
          <a:bodyPr anchorCtr="0" anchor="t" bIns="91425" lIns="91425" spcFirstLastPara="1" rIns="91425" wrap="square" tIns="91425">
            <a:noAutofit/>
          </a:bodyPr>
          <a:lstStyle/>
          <a:p>
            <a:pPr indent="-368300" lvl="0" marL="457200" rtl="0" algn="l">
              <a:lnSpc>
                <a:spcPct val="105000"/>
              </a:lnSpc>
              <a:spcBef>
                <a:spcPts val="0"/>
              </a:spcBef>
              <a:spcAft>
                <a:spcPts val="0"/>
              </a:spcAft>
              <a:buSzPts val="2200"/>
              <a:buChar char="●"/>
            </a:pPr>
            <a:r>
              <a:rPr lang="en" sz="2200"/>
              <a:t>Initial phase executes all code synchronously</a:t>
            </a:r>
            <a:endParaRPr sz="2200"/>
          </a:p>
          <a:p>
            <a:pPr indent="-368300" lvl="0" marL="457200" rtl="0" algn="l">
              <a:lnSpc>
                <a:spcPct val="105000"/>
              </a:lnSpc>
              <a:spcBef>
                <a:spcPts val="0"/>
              </a:spcBef>
              <a:spcAft>
                <a:spcPts val="0"/>
              </a:spcAft>
              <a:buSzPts val="2200"/>
              <a:buChar char="●"/>
            </a:pPr>
            <a:r>
              <a:rPr lang="en" sz="2200"/>
              <a:t>Modules are loaded first</a:t>
            </a:r>
            <a:endParaRPr sz="2200"/>
          </a:p>
          <a:p>
            <a:pPr indent="-368300" lvl="0" marL="457200" rtl="0" algn="l">
              <a:lnSpc>
                <a:spcPct val="105000"/>
              </a:lnSpc>
              <a:spcBef>
                <a:spcPts val="0"/>
              </a:spcBef>
              <a:spcAft>
                <a:spcPts val="0"/>
              </a:spcAft>
              <a:buSzPts val="2200"/>
              <a:buChar char="●"/>
            </a:pPr>
            <a:r>
              <a:rPr lang="en" sz="2200"/>
              <a:t>Once all modules are loaded and executed the main executes</a:t>
            </a:r>
            <a:endParaRPr sz="2200"/>
          </a:p>
          <a:p>
            <a:pPr indent="-368300" lvl="0" marL="457200" rtl="0" algn="l">
              <a:lnSpc>
                <a:spcPct val="105000"/>
              </a:lnSpc>
              <a:spcBef>
                <a:spcPts val="0"/>
              </a:spcBef>
              <a:spcAft>
                <a:spcPts val="0"/>
              </a:spcAft>
              <a:buSzPts val="2200"/>
              <a:buChar char="●"/>
            </a:pPr>
            <a:r>
              <a:rPr lang="en" sz="2200"/>
              <a:t>Only then the main loop gets </a:t>
            </a:r>
            <a:r>
              <a:rPr lang="en" sz="2200"/>
              <a:t>initialized</a:t>
            </a:r>
            <a:endParaRPr sz="2200"/>
          </a:p>
          <a:p>
            <a:pPr indent="-368300" lvl="0" marL="457200" rtl="0" algn="l">
              <a:lnSpc>
                <a:spcPct val="105000"/>
              </a:lnSpc>
              <a:spcBef>
                <a:spcPts val="0"/>
              </a:spcBef>
              <a:spcAft>
                <a:spcPts val="0"/>
              </a:spcAft>
              <a:buSzPts val="2200"/>
              <a:buChar char="●"/>
            </a:pPr>
            <a:r>
              <a:rPr lang="en" sz="2200"/>
              <a:t>Code exercise →</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xEl>
                                              <p:pRg end="0" st="0"/>
                                            </p:txEl>
                                          </p:spTgt>
                                        </p:tgtEl>
                                        <p:attrNameLst>
                                          <p:attrName>style.visibility</p:attrName>
                                        </p:attrNameLst>
                                      </p:cBhvr>
                                      <p:to>
                                        <p:strVal val="visible"/>
                                      </p:to>
                                    </p:set>
                                    <p:animEffect filter="fade" transition="in">
                                      <p:cBhvr>
                                        <p:cTn dur="1000"/>
                                        <p:tgtEl>
                                          <p:spTgt spid="5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xEl>
                                              <p:pRg end="1" st="1"/>
                                            </p:txEl>
                                          </p:spTgt>
                                        </p:tgtEl>
                                        <p:attrNameLst>
                                          <p:attrName>style.visibility</p:attrName>
                                        </p:attrNameLst>
                                      </p:cBhvr>
                                      <p:to>
                                        <p:strVal val="visible"/>
                                      </p:to>
                                    </p:set>
                                    <p:animEffect filter="fade" transition="in">
                                      <p:cBhvr>
                                        <p:cTn dur="1000"/>
                                        <p:tgtEl>
                                          <p:spTgt spid="5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xEl>
                                              <p:pRg end="2" st="2"/>
                                            </p:txEl>
                                          </p:spTgt>
                                        </p:tgtEl>
                                        <p:attrNameLst>
                                          <p:attrName>style.visibility</p:attrName>
                                        </p:attrNameLst>
                                      </p:cBhvr>
                                      <p:to>
                                        <p:strVal val="visible"/>
                                      </p:to>
                                    </p:set>
                                    <p:animEffect filter="fade" transition="in">
                                      <p:cBhvr>
                                        <p:cTn dur="1000"/>
                                        <p:tgtEl>
                                          <p:spTgt spid="5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xEl>
                                              <p:pRg end="3" st="3"/>
                                            </p:txEl>
                                          </p:spTgt>
                                        </p:tgtEl>
                                        <p:attrNameLst>
                                          <p:attrName>style.visibility</p:attrName>
                                        </p:attrNameLst>
                                      </p:cBhvr>
                                      <p:to>
                                        <p:strVal val="visible"/>
                                      </p:to>
                                    </p:set>
                                    <p:animEffect filter="fade" transition="in">
                                      <p:cBhvr>
                                        <p:cTn dur="1000"/>
                                        <p:tgtEl>
                                          <p:spTgt spid="53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xEl>
                                              <p:pRg end="4" st="4"/>
                                            </p:txEl>
                                          </p:spTgt>
                                        </p:tgtEl>
                                        <p:attrNameLst>
                                          <p:attrName>style.visibility</p:attrName>
                                        </p:attrNameLst>
                                      </p:cBhvr>
                                      <p:to>
                                        <p:strVal val="visible"/>
                                      </p:to>
                                    </p:set>
                                    <p:animEffect filter="fade" transition="in">
                                      <p:cBhvr>
                                        <p:cTn dur="1000"/>
                                        <p:tgtEl>
                                          <p:spTgt spid="53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3"/>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The Timer Phase</a:t>
            </a:r>
            <a:endParaRPr/>
          </a:p>
        </p:txBody>
      </p:sp>
      <p:sp>
        <p:nvSpPr>
          <p:cNvPr id="543" name="Google Shape;543;p63"/>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Where timers get executed</a:t>
            </a:r>
            <a:endParaRPr/>
          </a:p>
        </p:txBody>
      </p:sp>
      <p:sp>
        <p:nvSpPr>
          <p:cNvPr id="544" name="Google Shape;544;p63"/>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64"/>
          <p:cNvPicPr preferRelativeResize="0"/>
          <p:nvPr/>
        </p:nvPicPr>
        <p:blipFill>
          <a:blip r:embed="rId3">
            <a:alphaModFix/>
          </a:blip>
          <a:stretch>
            <a:fillRect/>
          </a:stretch>
        </p:blipFill>
        <p:spPr>
          <a:xfrm>
            <a:off x="152400" y="152400"/>
            <a:ext cx="8602132" cy="48386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Timers</a:t>
            </a:r>
            <a:endParaRPr/>
          </a:p>
        </p:txBody>
      </p:sp>
      <p:sp>
        <p:nvSpPr>
          <p:cNvPr id="555" name="Google Shape;555;p65"/>
          <p:cNvSpPr txBox="1"/>
          <p:nvPr>
            <p:ph idx="1" type="body"/>
          </p:nvPr>
        </p:nvSpPr>
        <p:spPr>
          <a:xfrm>
            <a:off x="345625" y="1138900"/>
            <a:ext cx="8520600" cy="2550300"/>
          </a:xfrm>
          <a:prstGeom prst="rect">
            <a:avLst/>
          </a:prstGeom>
        </p:spPr>
        <p:txBody>
          <a:bodyPr anchorCtr="0" anchor="t" bIns="91425" lIns="91425" spcFirstLastPara="1" rIns="91425" wrap="square" tIns="91425">
            <a:noAutofit/>
          </a:bodyPr>
          <a:lstStyle/>
          <a:p>
            <a:pPr indent="-368300" lvl="0" marL="457200" rtl="0" algn="l">
              <a:lnSpc>
                <a:spcPct val="105000"/>
              </a:lnSpc>
              <a:spcBef>
                <a:spcPts val="0"/>
              </a:spcBef>
              <a:spcAft>
                <a:spcPts val="0"/>
              </a:spcAft>
              <a:buSzPts val="2200"/>
              <a:buChar char="●"/>
            </a:pPr>
            <a:r>
              <a:rPr lang="en" sz="2200"/>
              <a:t>After initial phase</a:t>
            </a:r>
            <a:endParaRPr sz="2200"/>
          </a:p>
          <a:p>
            <a:pPr indent="-368300" lvl="0" marL="457200" rtl="0" algn="l">
              <a:lnSpc>
                <a:spcPct val="105000"/>
              </a:lnSpc>
              <a:spcBef>
                <a:spcPts val="0"/>
              </a:spcBef>
              <a:spcAft>
                <a:spcPts val="0"/>
              </a:spcAft>
              <a:buSzPts val="2200"/>
              <a:buChar char="●"/>
            </a:pPr>
            <a:r>
              <a:rPr lang="en" sz="2200"/>
              <a:t>Event main loop gets initialized</a:t>
            </a:r>
            <a:endParaRPr sz="2200"/>
          </a:p>
          <a:p>
            <a:pPr indent="-368300" lvl="0" marL="457200" rtl="0" algn="l">
              <a:lnSpc>
                <a:spcPct val="105000"/>
              </a:lnSpc>
              <a:spcBef>
                <a:spcPts val="0"/>
              </a:spcBef>
              <a:spcAft>
                <a:spcPts val="0"/>
              </a:spcAft>
              <a:buSzPts val="2200"/>
              <a:buChar char="●"/>
            </a:pPr>
            <a:r>
              <a:rPr lang="en" sz="2200"/>
              <a:t>first phase in the loop is timers</a:t>
            </a:r>
            <a:endParaRPr sz="2200"/>
          </a:p>
          <a:p>
            <a:pPr indent="-368300" lvl="0" marL="457200" rtl="0" algn="l">
              <a:lnSpc>
                <a:spcPct val="105000"/>
              </a:lnSpc>
              <a:spcBef>
                <a:spcPts val="0"/>
              </a:spcBef>
              <a:spcAft>
                <a:spcPts val="0"/>
              </a:spcAft>
              <a:buSzPts val="2200"/>
              <a:buChar char="●"/>
            </a:pPr>
            <a:r>
              <a:rPr lang="en" sz="2200"/>
              <a:t>Done by the underlying library (libuv)</a:t>
            </a:r>
            <a:endParaRPr sz="2200"/>
          </a:p>
          <a:p>
            <a:pPr indent="-368300" lvl="0" marL="457200" rtl="0" algn="l">
              <a:lnSpc>
                <a:spcPct val="105000"/>
              </a:lnSpc>
              <a:spcBef>
                <a:spcPts val="0"/>
              </a:spcBef>
              <a:spcAft>
                <a:spcPts val="0"/>
              </a:spcAft>
              <a:buSzPts val="2200"/>
              <a:buChar char="●"/>
            </a:pPr>
            <a:r>
              <a:rPr lang="en" sz="2200"/>
              <a:t>Timer callbacks get scheduled, sorted by duration</a:t>
            </a:r>
            <a:endParaRPr sz="2200"/>
          </a:p>
          <a:p>
            <a:pPr indent="-368300" lvl="0" marL="457200" rtl="0" algn="l">
              <a:lnSpc>
                <a:spcPct val="105000"/>
              </a:lnSpc>
              <a:spcBef>
                <a:spcPts val="0"/>
              </a:spcBef>
              <a:spcAft>
                <a:spcPts val="0"/>
              </a:spcAft>
              <a:buSzPts val="2200"/>
              <a:buChar char="●"/>
            </a:pPr>
            <a:r>
              <a:rPr lang="en" sz="2200"/>
              <a:t>Not accurate</a:t>
            </a:r>
            <a:endParaRPr sz="2200"/>
          </a:p>
          <a:p>
            <a:pPr indent="-368300" lvl="1" marL="914400" rtl="0" algn="l">
              <a:lnSpc>
                <a:spcPct val="105000"/>
              </a:lnSpc>
              <a:spcBef>
                <a:spcPts val="0"/>
              </a:spcBef>
              <a:spcAft>
                <a:spcPts val="0"/>
              </a:spcAft>
              <a:buSzPts val="2200"/>
              <a:buChar char="○"/>
            </a:pPr>
            <a:r>
              <a:rPr lang="en" sz="2200"/>
              <a:t>Can be slowed down by other phases</a:t>
            </a:r>
            <a:endParaRPr sz="22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Timer implementation </a:t>
            </a:r>
            <a:endParaRPr/>
          </a:p>
        </p:txBody>
      </p:sp>
      <p:sp>
        <p:nvSpPr>
          <p:cNvPr id="561" name="Google Shape;561;p66"/>
          <p:cNvSpPr txBox="1"/>
          <p:nvPr>
            <p:ph idx="1" type="body"/>
          </p:nvPr>
        </p:nvSpPr>
        <p:spPr>
          <a:xfrm>
            <a:off x="311700" y="1152475"/>
            <a:ext cx="8520600" cy="359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E.g. 3 timers get scheduled at T0, for 100, 500 and 950 ms</a:t>
            </a:r>
            <a:endParaRPr/>
          </a:p>
          <a:p>
            <a:pPr indent="-342900" lvl="0" marL="457200" rtl="0" algn="l">
              <a:spcBef>
                <a:spcPts val="0"/>
              </a:spcBef>
              <a:spcAft>
                <a:spcPts val="0"/>
              </a:spcAft>
              <a:buSzPts val="1800"/>
              <a:buChar char="●"/>
            </a:pPr>
            <a:r>
              <a:rPr lang="en"/>
              <a:t>Timers persist the end time</a:t>
            </a:r>
            <a:endParaRPr/>
          </a:p>
          <a:p>
            <a:pPr indent="-342900" lvl="0" marL="457200" rtl="0" algn="l">
              <a:spcBef>
                <a:spcPts val="0"/>
              </a:spcBef>
              <a:spcAft>
                <a:spcPts val="0"/>
              </a:spcAft>
              <a:buSzPts val="1800"/>
              <a:buChar char="●"/>
            </a:pPr>
            <a:r>
              <a:rPr lang="en"/>
              <a:t>Ask the OS to sleep on libuv thread for smallest (100 ms) </a:t>
            </a:r>
            <a:endParaRPr/>
          </a:p>
          <a:p>
            <a:pPr indent="-342900" lvl="0" marL="457200" rtl="0" algn="l">
              <a:spcBef>
                <a:spcPts val="0"/>
              </a:spcBef>
              <a:spcAft>
                <a:spcPts val="0"/>
              </a:spcAft>
              <a:buSzPts val="1800"/>
              <a:buChar char="●"/>
            </a:pPr>
            <a:r>
              <a:rPr lang="en"/>
              <a:t>Main loop keeps running normally </a:t>
            </a:r>
            <a:endParaRPr/>
          </a:p>
          <a:p>
            <a:pPr indent="-342900" lvl="0" marL="457200" rtl="0" algn="l">
              <a:spcBef>
                <a:spcPts val="0"/>
              </a:spcBef>
              <a:spcAft>
                <a:spcPts val="0"/>
              </a:spcAft>
              <a:buSzPts val="1800"/>
              <a:buChar char="●"/>
            </a:pPr>
            <a:r>
              <a:rPr lang="en"/>
              <a:t>OS wakes up the thread after 100 ms and marks the timer as “ready”</a:t>
            </a:r>
            <a:endParaRPr/>
          </a:p>
          <a:p>
            <a:pPr indent="-342900" lvl="0" marL="457200" rtl="0" algn="l">
              <a:spcBef>
                <a:spcPts val="0"/>
              </a:spcBef>
              <a:spcAft>
                <a:spcPts val="0"/>
              </a:spcAft>
              <a:buSzPts val="1800"/>
              <a:buChar char="●"/>
            </a:pPr>
            <a:r>
              <a:rPr lang="en"/>
              <a:t>Main thread enters timer phase, picks up the ready callbacks and execute</a:t>
            </a:r>
            <a:endParaRPr/>
          </a:p>
          <a:p>
            <a:pPr indent="-342900" lvl="0" marL="457200" rtl="0" algn="l">
              <a:spcBef>
                <a:spcPts val="0"/>
              </a:spcBef>
              <a:spcAft>
                <a:spcPts val="0"/>
              </a:spcAft>
              <a:buSzPts val="1800"/>
              <a:buChar char="●"/>
            </a:pPr>
            <a:r>
              <a:rPr lang="en"/>
              <a:t>OS sleeps again for the smallest remaining timer (500-T100) (400ms) </a:t>
            </a:r>
            <a:endParaRPr/>
          </a:p>
        </p:txBody>
      </p:sp>
      <p:sp>
        <p:nvSpPr>
          <p:cNvPr id="562" name="Google Shape;562;p66"/>
          <p:cNvSpPr/>
          <p:nvPr/>
        </p:nvSpPr>
        <p:spPr>
          <a:xfrm>
            <a:off x="744275" y="3654875"/>
            <a:ext cx="1255500" cy="277800"/>
          </a:xfrm>
          <a:prstGeom prst="rect">
            <a:avLst/>
          </a:prstGeom>
          <a:solidFill>
            <a:schemeClr val="accent6"/>
          </a:solid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T100ms</a:t>
            </a:r>
            <a:endParaRPr/>
          </a:p>
        </p:txBody>
      </p:sp>
      <p:sp>
        <p:nvSpPr>
          <p:cNvPr id="563" name="Google Shape;563;p66"/>
          <p:cNvSpPr/>
          <p:nvPr/>
        </p:nvSpPr>
        <p:spPr>
          <a:xfrm>
            <a:off x="744275" y="4007225"/>
            <a:ext cx="1255500" cy="277800"/>
          </a:xfrm>
          <a:prstGeom prst="rect">
            <a:avLst/>
          </a:prstGeom>
          <a:solidFill>
            <a:schemeClr val="accen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T500ms</a:t>
            </a:r>
            <a:endParaRPr/>
          </a:p>
        </p:txBody>
      </p:sp>
      <p:sp>
        <p:nvSpPr>
          <p:cNvPr id="564" name="Google Shape;564;p66"/>
          <p:cNvSpPr/>
          <p:nvPr/>
        </p:nvSpPr>
        <p:spPr>
          <a:xfrm>
            <a:off x="744275" y="4359575"/>
            <a:ext cx="1255500" cy="277800"/>
          </a:xfrm>
          <a:prstGeom prst="rect">
            <a:avLst/>
          </a:prstGeom>
          <a:solidFill>
            <a:schemeClr val="accen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T950ms</a:t>
            </a:r>
            <a:endParaRPr/>
          </a:p>
        </p:txBody>
      </p:sp>
      <p:cxnSp>
        <p:nvCxnSpPr>
          <p:cNvPr id="565" name="Google Shape;565;p66"/>
          <p:cNvCxnSpPr/>
          <p:nvPr/>
        </p:nvCxnSpPr>
        <p:spPr>
          <a:xfrm>
            <a:off x="2199475" y="4099250"/>
            <a:ext cx="611100" cy="0"/>
          </a:xfrm>
          <a:prstGeom prst="straightConnector1">
            <a:avLst/>
          </a:prstGeom>
          <a:noFill/>
          <a:ln cap="flat" cmpd="sng" w="9525">
            <a:solidFill>
              <a:srgbClr val="DF3079"/>
            </a:solidFill>
            <a:prstDash val="solid"/>
            <a:round/>
            <a:headEnd len="med" w="med" type="none"/>
            <a:tailEnd len="med" w="med" type="triangle"/>
          </a:ln>
        </p:spPr>
      </p:cxnSp>
      <p:sp>
        <p:nvSpPr>
          <p:cNvPr id="566" name="Google Shape;566;p66"/>
          <p:cNvSpPr txBox="1"/>
          <p:nvPr/>
        </p:nvSpPr>
        <p:spPr>
          <a:xfrm>
            <a:off x="2099625" y="3777000"/>
            <a:ext cx="8997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100ms later</a:t>
            </a:r>
            <a:endParaRPr sz="900">
              <a:solidFill>
                <a:schemeClr val="lt2"/>
              </a:solidFill>
            </a:endParaRPr>
          </a:p>
        </p:txBody>
      </p:sp>
      <p:sp>
        <p:nvSpPr>
          <p:cNvPr id="567" name="Google Shape;567;p66"/>
          <p:cNvSpPr/>
          <p:nvPr/>
        </p:nvSpPr>
        <p:spPr>
          <a:xfrm>
            <a:off x="2874075" y="3654875"/>
            <a:ext cx="1255500" cy="277800"/>
          </a:xfrm>
          <a:prstGeom prst="rect">
            <a:avLst/>
          </a:prstGeom>
          <a:solidFill>
            <a:srgbClr val="2FFF1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T100ms</a:t>
            </a:r>
            <a:endParaRPr/>
          </a:p>
        </p:txBody>
      </p:sp>
      <p:sp>
        <p:nvSpPr>
          <p:cNvPr id="568" name="Google Shape;568;p66"/>
          <p:cNvSpPr/>
          <p:nvPr/>
        </p:nvSpPr>
        <p:spPr>
          <a:xfrm>
            <a:off x="2874075" y="4007225"/>
            <a:ext cx="1255500" cy="2778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T500ms</a:t>
            </a:r>
            <a:endParaRPr/>
          </a:p>
        </p:txBody>
      </p:sp>
      <p:sp>
        <p:nvSpPr>
          <p:cNvPr id="569" name="Google Shape;569;p66"/>
          <p:cNvSpPr/>
          <p:nvPr/>
        </p:nvSpPr>
        <p:spPr>
          <a:xfrm>
            <a:off x="2874075" y="4359575"/>
            <a:ext cx="1255500" cy="277800"/>
          </a:xfrm>
          <a:prstGeom prst="rect">
            <a:avLst/>
          </a:prstGeom>
          <a:solidFill>
            <a:schemeClr val="accen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T950ms</a:t>
            </a:r>
            <a:endParaRPr/>
          </a:p>
        </p:txBody>
      </p:sp>
      <p:cxnSp>
        <p:nvCxnSpPr>
          <p:cNvPr id="570" name="Google Shape;570;p66"/>
          <p:cNvCxnSpPr/>
          <p:nvPr/>
        </p:nvCxnSpPr>
        <p:spPr>
          <a:xfrm>
            <a:off x="618850" y="4862652"/>
            <a:ext cx="8146200" cy="3000"/>
          </a:xfrm>
          <a:prstGeom prst="straightConnector1">
            <a:avLst/>
          </a:prstGeom>
          <a:noFill/>
          <a:ln cap="flat" cmpd="sng" w="28575">
            <a:solidFill>
              <a:srgbClr val="00FFFF"/>
            </a:solidFill>
            <a:prstDash val="solid"/>
            <a:round/>
            <a:headEnd len="med" w="med" type="none"/>
            <a:tailEnd len="med" w="med" type="none"/>
          </a:ln>
        </p:spPr>
      </p:cxnSp>
      <p:sp>
        <p:nvSpPr>
          <p:cNvPr id="571" name="Google Shape;571;p66"/>
          <p:cNvSpPr txBox="1"/>
          <p:nvPr/>
        </p:nvSpPr>
        <p:spPr>
          <a:xfrm>
            <a:off x="367250" y="4878225"/>
            <a:ext cx="4881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T0</a:t>
            </a:r>
            <a:endParaRPr sz="900">
              <a:solidFill>
                <a:schemeClr val="lt2"/>
              </a:solidFill>
            </a:endParaRPr>
          </a:p>
        </p:txBody>
      </p:sp>
      <p:sp>
        <p:nvSpPr>
          <p:cNvPr id="572" name="Google Shape;572;p66"/>
          <p:cNvSpPr txBox="1"/>
          <p:nvPr/>
        </p:nvSpPr>
        <p:spPr>
          <a:xfrm>
            <a:off x="2511225" y="4862650"/>
            <a:ext cx="4881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T100</a:t>
            </a:r>
            <a:endParaRPr sz="900">
              <a:solidFill>
                <a:schemeClr val="lt2"/>
              </a:solidFill>
            </a:endParaRPr>
          </a:p>
        </p:txBody>
      </p:sp>
      <p:cxnSp>
        <p:nvCxnSpPr>
          <p:cNvPr id="573" name="Google Shape;573;p66"/>
          <p:cNvCxnSpPr/>
          <p:nvPr/>
        </p:nvCxnSpPr>
        <p:spPr>
          <a:xfrm>
            <a:off x="4319750" y="4077025"/>
            <a:ext cx="611100" cy="0"/>
          </a:xfrm>
          <a:prstGeom prst="straightConnector1">
            <a:avLst/>
          </a:prstGeom>
          <a:noFill/>
          <a:ln cap="flat" cmpd="sng" w="9525">
            <a:solidFill>
              <a:srgbClr val="DF3079"/>
            </a:solidFill>
            <a:prstDash val="dash"/>
            <a:round/>
            <a:headEnd len="med" w="med" type="none"/>
            <a:tailEnd len="med" w="med" type="triangle"/>
          </a:ln>
        </p:spPr>
      </p:cxnSp>
      <p:sp>
        <p:nvSpPr>
          <p:cNvPr id="574" name="Google Shape;574;p66"/>
          <p:cNvSpPr txBox="1"/>
          <p:nvPr/>
        </p:nvSpPr>
        <p:spPr>
          <a:xfrm>
            <a:off x="4219900" y="3754775"/>
            <a:ext cx="8997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4</a:t>
            </a:r>
            <a:r>
              <a:rPr lang="en" sz="900">
                <a:solidFill>
                  <a:schemeClr val="lt2"/>
                </a:solidFill>
              </a:rPr>
              <a:t>00ms later</a:t>
            </a:r>
            <a:endParaRPr sz="900">
              <a:solidFill>
                <a:schemeClr val="lt2"/>
              </a:solidFill>
            </a:endParaRPr>
          </a:p>
        </p:txBody>
      </p:sp>
      <p:sp>
        <p:nvSpPr>
          <p:cNvPr id="575" name="Google Shape;575;p66"/>
          <p:cNvSpPr/>
          <p:nvPr/>
        </p:nvSpPr>
        <p:spPr>
          <a:xfrm>
            <a:off x="5059450" y="4007225"/>
            <a:ext cx="1255500" cy="277800"/>
          </a:xfrm>
          <a:prstGeom prst="rect">
            <a:avLst/>
          </a:prstGeom>
          <a:solidFill>
            <a:srgbClr val="2FFF1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T500ms</a:t>
            </a:r>
            <a:endParaRPr/>
          </a:p>
        </p:txBody>
      </p:sp>
      <p:sp>
        <p:nvSpPr>
          <p:cNvPr id="576" name="Google Shape;576;p66"/>
          <p:cNvSpPr/>
          <p:nvPr/>
        </p:nvSpPr>
        <p:spPr>
          <a:xfrm>
            <a:off x="5059450" y="4359575"/>
            <a:ext cx="1255500" cy="277800"/>
          </a:xfrm>
          <a:prstGeom prst="rect">
            <a:avLst/>
          </a:prstGeom>
          <a:solidFill>
            <a:schemeClr val="accen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T950ms</a:t>
            </a:r>
            <a:endParaRPr/>
          </a:p>
        </p:txBody>
      </p:sp>
      <p:cxnSp>
        <p:nvCxnSpPr>
          <p:cNvPr id="577" name="Google Shape;577;p66"/>
          <p:cNvCxnSpPr/>
          <p:nvPr/>
        </p:nvCxnSpPr>
        <p:spPr>
          <a:xfrm>
            <a:off x="6391000" y="4077025"/>
            <a:ext cx="611100" cy="0"/>
          </a:xfrm>
          <a:prstGeom prst="straightConnector1">
            <a:avLst/>
          </a:prstGeom>
          <a:noFill/>
          <a:ln cap="flat" cmpd="sng" w="9525">
            <a:solidFill>
              <a:srgbClr val="DF3079"/>
            </a:solidFill>
            <a:prstDash val="dash"/>
            <a:round/>
            <a:headEnd len="med" w="med" type="none"/>
            <a:tailEnd len="med" w="med" type="triangle"/>
          </a:ln>
        </p:spPr>
      </p:cxnSp>
      <p:sp>
        <p:nvSpPr>
          <p:cNvPr id="578" name="Google Shape;578;p66"/>
          <p:cNvSpPr txBox="1"/>
          <p:nvPr/>
        </p:nvSpPr>
        <p:spPr>
          <a:xfrm>
            <a:off x="6291150" y="3754775"/>
            <a:ext cx="8997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450</a:t>
            </a:r>
            <a:r>
              <a:rPr lang="en" sz="900">
                <a:solidFill>
                  <a:schemeClr val="lt2"/>
                </a:solidFill>
              </a:rPr>
              <a:t>ms later</a:t>
            </a:r>
            <a:endParaRPr sz="900">
              <a:solidFill>
                <a:schemeClr val="lt2"/>
              </a:solidFill>
            </a:endParaRPr>
          </a:p>
        </p:txBody>
      </p:sp>
      <p:sp>
        <p:nvSpPr>
          <p:cNvPr id="579" name="Google Shape;579;p66"/>
          <p:cNvSpPr txBox="1"/>
          <p:nvPr/>
        </p:nvSpPr>
        <p:spPr>
          <a:xfrm>
            <a:off x="4815725" y="4878225"/>
            <a:ext cx="4881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T500</a:t>
            </a:r>
            <a:endParaRPr sz="900">
              <a:solidFill>
                <a:schemeClr val="lt2"/>
              </a:solidFill>
            </a:endParaRPr>
          </a:p>
        </p:txBody>
      </p:sp>
      <p:sp>
        <p:nvSpPr>
          <p:cNvPr id="580" name="Google Shape;580;p66"/>
          <p:cNvSpPr/>
          <p:nvPr/>
        </p:nvSpPr>
        <p:spPr>
          <a:xfrm>
            <a:off x="7078150" y="4359575"/>
            <a:ext cx="1255500" cy="2778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T950ms</a:t>
            </a:r>
            <a:endParaRPr/>
          </a:p>
        </p:txBody>
      </p:sp>
      <p:sp>
        <p:nvSpPr>
          <p:cNvPr id="581" name="Google Shape;581;p66"/>
          <p:cNvSpPr txBox="1"/>
          <p:nvPr/>
        </p:nvSpPr>
        <p:spPr>
          <a:xfrm>
            <a:off x="6901100" y="4878225"/>
            <a:ext cx="4881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T950</a:t>
            </a:r>
            <a:endParaRPr sz="900">
              <a:solidFill>
                <a:schemeClr val="lt2"/>
              </a:solidFill>
            </a:endParaRPr>
          </a:p>
        </p:txBody>
      </p:sp>
      <p:sp>
        <p:nvSpPr>
          <p:cNvPr id="582" name="Google Shape;582;p66"/>
          <p:cNvSpPr txBox="1"/>
          <p:nvPr/>
        </p:nvSpPr>
        <p:spPr>
          <a:xfrm>
            <a:off x="4242100" y="4057175"/>
            <a:ext cx="8997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T500-T100</a:t>
            </a:r>
            <a:endParaRPr sz="900">
              <a:solidFill>
                <a:schemeClr val="lt2"/>
              </a:solidFill>
            </a:endParaRPr>
          </a:p>
        </p:txBody>
      </p:sp>
      <p:sp>
        <p:nvSpPr>
          <p:cNvPr id="583" name="Google Shape;583;p66"/>
          <p:cNvSpPr txBox="1"/>
          <p:nvPr/>
        </p:nvSpPr>
        <p:spPr>
          <a:xfrm>
            <a:off x="2093200" y="4068288"/>
            <a:ext cx="8997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T100-T0</a:t>
            </a:r>
            <a:endParaRPr sz="900">
              <a:solidFill>
                <a:schemeClr val="lt2"/>
              </a:solidFill>
            </a:endParaRPr>
          </a:p>
        </p:txBody>
      </p:sp>
      <p:sp>
        <p:nvSpPr>
          <p:cNvPr id="584" name="Google Shape;584;p66"/>
          <p:cNvSpPr txBox="1"/>
          <p:nvPr/>
        </p:nvSpPr>
        <p:spPr>
          <a:xfrm>
            <a:off x="6314950" y="4077026"/>
            <a:ext cx="8997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T950</a:t>
            </a:r>
            <a:r>
              <a:rPr lang="en" sz="900">
                <a:solidFill>
                  <a:schemeClr val="lt2"/>
                </a:solidFill>
              </a:rPr>
              <a:t>-T500</a:t>
            </a:r>
            <a:endParaRPr sz="900">
              <a:solidFill>
                <a:schemeClr val="lt2"/>
              </a:solidFill>
            </a:endParaRPr>
          </a:p>
        </p:txBody>
      </p:sp>
      <p:cxnSp>
        <p:nvCxnSpPr>
          <p:cNvPr id="585" name="Google Shape;585;p66"/>
          <p:cNvCxnSpPr/>
          <p:nvPr/>
        </p:nvCxnSpPr>
        <p:spPr>
          <a:xfrm>
            <a:off x="526125" y="3592825"/>
            <a:ext cx="623100" cy="131400"/>
          </a:xfrm>
          <a:prstGeom prst="straightConnector1">
            <a:avLst/>
          </a:prstGeom>
          <a:noFill/>
          <a:ln cap="flat" cmpd="sng" w="9525">
            <a:solidFill>
              <a:srgbClr val="EEFF41"/>
            </a:solidFill>
            <a:prstDash val="solid"/>
            <a:round/>
            <a:headEnd len="med" w="med" type="none"/>
            <a:tailEnd len="med" w="med" type="triangle"/>
          </a:ln>
        </p:spPr>
      </p:cxnSp>
      <p:sp>
        <p:nvSpPr>
          <p:cNvPr id="586" name="Google Shape;586;p66"/>
          <p:cNvSpPr txBox="1"/>
          <p:nvPr/>
        </p:nvSpPr>
        <p:spPr>
          <a:xfrm>
            <a:off x="0" y="3377075"/>
            <a:ext cx="8997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Elapsed time</a:t>
            </a:r>
            <a:endParaRPr sz="900">
              <a:solidFill>
                <a:schemeClr val="lt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the output?</a:t>
            </a:r>
            <a:endParaRPr/>
          </a:p>
        </p:txBody>
      </p:sp>
      <p:pic>
        <p:nvPicPr>
          <p:cNvPr id="592" name="Google Shape;592;p67"/>
          <p:cNvPicPr preferRelativeResize="0"/>
          <p:nvPr/>
        </p:nvPicPr>
        <p:blipFill>
          <a:blip r:embed="rId3">
            <a:alphaModFix/>
          </a:blip>
          <a:stretch>
            <a:fillRect/>
          </a:stretch>
        </p:blipFill>
        <p:spPr>
          <a:xfrm>
            <a:off x="152400" y="1170125"/>
            <a:ext cx="8839201" cy="259697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the output?</a:t>
            </a:r>
            <a:endParaRPr/>
          </a:p>
        </p:txBody>
      </p:sp>
      <p:pic>
        <p:nvPicPr>
          <p:cNvPr id="598" name="Google Shape;598;p68"/>
          <p:cNvPicPr preferRelativeResize="0"/>
          <p:nvPr/>
        </p:nvPicPr>
        <p:blipFill>
          <a:blip r:embed="rId3">
            <a:alphaModFix/>
          </a:blip>
          <a:stretch>
            <a:fillRect/>
          </a:stretch>
        </p:blipFill>
        <p:spPr>
          <a:xfrm>
            <a:off x="152400" y="1170125"/>
            <a:ext cx="8839201" cy="2596976"/>
          </a:xfrm>
          <a:prstGeom prst="rect">
            <a:avLst/>
          </a:prstGeom>
          <a:noFill/>
          <a:ln>
            <a:noFill/>
          </a:ln>
        </p:spPr>
      </p:pic>
      <p:pic>
        <p:nvPicPr>
          <p:cNvPr id="599" name="Google Shape;599;p68"/>
          <p:cNvPicPr preferRelativeResize="0"/>
          <p:nvPr/>
        </p:nvPicPr>
        <p:blipFill>
          <a:blip r:embed="rId4">
            <a:alphaModFix/>
          </a:blip>
          <a:stretch>
            <a:fillRect/>
          </a:stretch>
        </p:blipFill>
        <p:spPr>
          <a:xfrm>
            <a:off x="152400" y="3919501"/>
            <a:ext cx="5686425" cy="9906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&amp; Demo</a:t>
            </a:r>
            <a:endParaRPr/>
          </a:p>
        </p:txBody>
      </p:sp>
      <p:sp>
        <p:nvSpPr>
          <p:cNvPr id="605" name="Google Shape;605;p69"/>
          <p:cNvSpPr txBox="1"/>
          <p:nvPr>
            <p:ph idx="1" type="body"/>
          </p:nvPr>
        </p:nvSpPr>
        <p:spPr>
          <a:xfrm>
            <a:off x="345625" y="1138900"/>
            <a:ext cx="8520600" cy="2550300"/>
          </a:xfrm>
          <a:prstGeom prst="rect">
            <a:avLst/>
          </a:prstGeom>
        </p:spPr>
        <p:txBody>
          <a:bodyPr anchorCtr="0" anchor="t" bIns="91425" lIns="91425" spcFirstLastPara="1" rIns="91425" wrap="square" tIns="91425">
            <a:noAutofit/>
          </a:bodyPr>
          <a:lstStyle/>
          <a:p>
            <a:pPr indent="-368300" lvl="0" marL="457200" rtl="0" algn="l">
              <a:lnSpc>
                <a:spcPct val="105000"/>
              </a:lnSpc>
              <a:spcBef>
                <a:spcPts val="0"/>
              </a:spcBef>
              <a:spcAft>
                <a:spcPts val="0"/>
              </a:spcAft>
              <a:buSzPts val="2200"/>
              <a:buChar char="●"/>
            </a:pPr>
            <a:r>
              <a:rPr lang="en" sz="2200"/>
              <a:t>Runs after the</a:t>
            </a:r>
            <a:r>
              <a:rPr lang="en" sz="2200"/>
              <a:t> initial phase</a:t>
            </a:r>
            <a:endParaRPr sz="2200"/>
          </a:p>
          <a:p>
            <a:pPr indent="-368300" lvl="0" marL="457200" rtl="0" algn="l">
              <a:lnSpc>
                <a:spcPct val="105000"/>
              </a:lnSpc>
              <a:spcBef>
                <a:spcPts val="0"/>
              </a:spcBef>
              <a:spcAft>
                <a:spcPts val="0"/>
              </a:spcAft>
              <a:buSzPts val="2200"/>
              <a:buChar char="●"/>
            </a:pPr>
            <a:r>
              <a:rPr lang="en" sz="2200"/>
              <a:t>Done by the underlying library (libuv)</a:t>
            </a:r>
            <a:endParaRPr sz="2200"/>
          </a:p>
          <a:p>
            <a:pPr indent="-368300" lvl="0" marL="457200" rtl="0" algn="l">
              <a:lnSpc>
                <a:spcPct val="105000"/>
              </a:lnSpc>
              <a:spcBef>
                <a:spcPts val="0"/>
              </a:spcBef>
              <a:spcAft>
                <a:spcPts val="0"/>
              </a:spcAft>
              <a:buSzPts val="2200"/>
              <a:buChar char="●"/>
            </a:pPr>
            <a:r>
              <a:rPr lang="en" sz="2200"/>
              <a:t>Timer callbacks get scheduled, sorted by duration</a:t>
            </a:r>
            <a:endParaRPr sz="2200"/>
          </a:p>
          <a:p>
            <a:pPr indent="-368300" lvl="0" marL="457200" rtl="0" algn="l">
              <a:lnSpc>
                <a:spcPct val="105000"/>
              </a:lnSpc>
              <a:spcBef>
                <a:spcPts val="0"/>
              </a:spcBef>
              <a:spcAft>
                <a:spcPts val="0"/>
              </a:spcAft>
              <a:buSzPts val="2200"/>
              <a:buChar char="●"/>
            </a:pPr>
            <a:r>
              <a:rPr lang="en" sz="2200"/>
              <a:t>Other phases can slow it down</a:t>
            </a:r>
            <a:endParaRPr sz="2200"/>
          </a:p>
          <a:p>
            <a:pPr indent="-368300" lvl="0" marL="457200" rtl="0" algn="l">
              <a:lnSpc>
                <a:spcPct val="105000"/>
              </a:lnSpc>
              <a:spcBef>
                <a:spcPts val="0"/>
              </a:spcBef>
              <a:spcAft>
                <a:spcPts val="0"/>
              </a:spcAft>
              <a:buSzPts val="2200"/>
              <a:buChar char="●"/>
            </a:pPr>
            <a:r>
              <a:rPr lang="en" sz="2200"/>
              <a:t>Code exercise →</a:t>
            </a:r>
            <a:endParaRPr sz="2200"/>
          </a:p>
          <a:p>
            <a:pPr indent="-368300" lvl="1" marL="914400" rtl="0" algn="l">
              <a:lnSpc>
                <a:spcPct val="105000"/>
              </a:lnSpc>
              <a:spcBef>
                <a:spcPts val="0"/>
              </a:spcBef>
              <a:spcAft>
                <a:spcPts val="0"/>
              </a:spcAft>
              <a:buSzPts val="2200"/>
              <a:buChar char="○"/>
            </a:pPr>
            <a:r>
              <a:rPr lang="en" sz="2200"/>
              <a:t>Timers</a:t>
            </a:r>
            <a:endParaRPr sz="22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0"/>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Pending callbacks</a:t>
            </a:r>
            <a:endParaRPr/>
          </a:p>
        </p:txBody>
      </p:sp>
      <p:sp>
        <p:nvSpPr>
          <p:cNvPr id="611" name="Google Shape;611;p70"/>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Delayed callbacks (TCP errors)</a:t>
            </a:r>
            <a:endParaRPr/>
          </a:p>
        </p:txBody>
      </p:sp>
      <p:sp>
        <p:nvSpPr>
          <p:cNvPr id="612" name="Google Shape;612;p70"/>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id="617" name="Google Shape;617;p71"/>
          <p:cNvPicPr preferRelativeResize="0"/>
          <p:nvPr/>
        </p:nvPicPr>
        <p:blipFill>
          <a:blip r:embed="rId3">
            <a:alphaModFix/>
          </a:blip>
          <a:stretch>
            <a:fillRect/>
          </a:stretch>
        </p:blipFill>
        <p:spPr>
          <a:xfrm>
            <a:off x="152400" y="152400"/>
            <a:ext cx="8602132" cy="4838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Code</a:t>
            </a:r>
            <a:endParaRPr/>
          </a:p>
        </p:txBody>
      </p:sp>
      <p:sp>
        <p:nvSpPr>
          <p:cNvPr id="90" name="Google Shape;90;p18"/>
          <p:cNvSpPr txBox="1"/>
          <p:nvPr>
            <p:ph idx="1" type="body"/>
          </p:nvPr>
        </p:nvSpPr>
        <p:spPr>
          <a:xfrm>
            <a:off x="294100" y="1164925"/>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Programs run on machine code</a:t>
            </a:r>
            <a:endParaRPr sz="2200"/>
          </a:p>
          <a:p>
            <a:pPr indent="-368300" lvl="0" marL="457200" rtl="0" algn="l">
              <a:spcBef>
                <a:spcPts val="0"/>
              </a:spcBef>
              <a:spcAft>
                <a:spcPts val="0"/>
              </a:spcAft>
              <a:buSzPts val="2200"/>
              <a:buChar char="●"/>
            </a:pPr>
            <a:r>
              <a:rPr lang="en" sz="2200"/>
              <a:t>Specific to the CPU</a:t>
            </a:r>
            <a:endParaRPr sz="2200"/>
          </a:p>
          <a:p>
            <a:pPr indent="-368300" lvl="0" marL="457200" rtl="0" algn="l">
              <a:spcBef>
                <a:spcPts val="0"/>
              </a:spcBef>
              <a:spcAft>
                <a:spcPts val="0"/>
              </a:spcAft>
              <a:buSzPts val="2200"/>
              <a:buChar char="●"/>
            </a:pPr>
            <a:r>
              <a:rPr lang="en" sz="2200"/>
              <a:t>Each CPU has different instructions set</a:t>
            </a:r>
            <a:endParaRPr sz="2200"/>
          </a:p>
          <a:p>
            <a:pPr indent="-368300" lvl="0" marL="457200" rtl="0" algn="l">
              <a:spcBef>
                <a:spcPts val="0"/>
              </a:spcBef>
              <a:spcAft>
                <a:spcPts val="0"/>
              </a:spcAft>
              <a:buSzPts val="2200"/>
              <a:buChar char="●"/>
            </a:pPr>
            <a:r>
              <a:rPr lang="en" sz="2200"/>
              <a:t>RISC vs CISC </a:t>
            </a:r>
            <a:endParaRPr sz="2200"/>
          </a:p>
        </p:txBody>
      </p:sp>
      <p:pic>
        <p:nvPicPr>
          <p:cNvPr id="91" name="Google Shape;91;p18"/>
          <p:cNvPicPr preferRelativeResize="0"/>
          <p:nvPr/>
        </p:nvPicPr>
        <p:blipFill rotWithShape="1">
          <a:blip r:embed="rId3">
            <a:alphaModFix/>
          </a:blip>
          <a:srcRect b="0" l="22629" r="23052" t="3818"/>
          <a:stretch/>
        </p:blipFill>
        <p:spPr>
          <a:xfrm>
            <a:off x="6320475" y="373738"/>
            <a:ext cx="1311448" cy="1306274"/>
          </a:xfrm>
          <a:prstGeom prst="rect">
            <a:avLst/>
          </a:prstGeom>
          <a:noFill/>
          <a:ln>
            <a:noFill/>
          </a:ln>
        </p:spPr>
      </p:pic>
      <p:pic>
        <p:nvPicPr>
          <p:cNvPr id="92" name="Google Shape;92;p18"/>
          <p:cNvPicPr preferRelativeResize="0"/>
          <p:nvPr/>
        </p:nvPicPr>
        <p:blipFill>
          <a:blip r:embed="rId4">
            <a:alphaModFix/>
          </a:blip>
          <a:stretch>
            <a:fillRect/>
          </a:stretch>
        </p:blipFill>
        <p:spPr>
          <a:xfrm>
            <a:off x="6089917" y="3155992"/>
            <a:ext cx="1371443" cy="1348775"/>
          </a:xfrm>
          <a:prstGeom prst="rect">
            <a:avLst/>
          </a:prstGeom>
          <a:noFill/>
          <a:ln>
            <a:noFill/>
          </a:ln>
        </p:spPr>
      </p:pic>
      <p:pic>
        <p:nvPicPr>
          <p:cNvPr id="93" name="Google Shape;93;p18"/>
          <p:cNvPicPr preferRelativeResize="0"/>
          <p:nvPr/>
        </p:nvPicPr>
        <p:blipFill>
          <a:blip r:embed="rId5">
            <a:alphaModFix/>
          </a:blip>
          <a:stretch>
            <a:fillRect/>
          </a:stretch>
        </p:blipFill>
        <p:spPr>
          <a:xfrm>
            <a:off x="5915500" y="1938350"/>
            <a:ext cx="1304925" cy="581025"/>
          </a:xfrm>
          <a:prstGeom prst="rect">
            <a:avLst/>
          </a:prstGeom>
          <a:noFill/>
          <a:ln>
            <a:noFill/>
          </a:ln>
        </p:spPr>
      </p:pic>
      <p:pic>
        <p:nvPicPr>
          <p:cNvPr id="94" name="Google Shape;94;p18"/>
          <p:cNvPicPr preferRelativeResize="0"/>
          <p:nvPr/>
        </p:nvPicPr>
        <p:blipFill>
          <a:blip r:embed="rId6">
            <a:alphaModFix/>
          </a:blip>
          <a:stretch>
            <a:fillRect/>
          </a:stretch>
        </p:blipFill>
        <p:spPr>
          <a:xfrm>
            <a:off x="7682475" y="1592200"/>
            <a:ext cx="1311450" cy="134878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Pending callbacks</a:t>
            </a:r>
            <a:endParaRPr/>
          </a:p>
        </p:txBody>
      </p:sp>
      <p:sp>
        <p:nvSpPr>
          <p:cNvPr id="623" name="Google Shape;623;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Phase for callbacks with low </a:t>
            </a:r>
            <a:r>
              <a:rPr lang="en"/>
              <a:t>priority </a:t>
            </a:r>
            <a:endParaRPr/>
          </a:p>
          <a:p>
            <a:pPr indent="-342900" lvl="0" marL="457200" rtl="0" algn="l">
              <a:spcBef>
                <a:spcPts val="0"/>
              </a:spcBef>
              <a:spcAft>
                <a:spcPts val="0"/>
              </a:spcAft>
              <a:buSzPts val="1800"/>
              <a:buChar char="●"/>
            </a:pPr>
            <a:r>
              <a:rPr lang="en"/>
              <a:t>Make room for more important callbacks</a:t>
            </a:r>
            <a:endParaRPr/>
          </a:p>
          <a:p>
            <a:pPr indent="-342900" lvl="0" marL="457200" rtl="0" algn="l">
              <a:spcBef>
                <a:spcPts val="0"/>
              </a:spcBef>
              <a:spcAft>
                <a:spcPts val="0"/>
              </a:spcAft>
              <a:buSzPts val="1800"/>
              <a:buChar char="●"/>
            </a:pPr>
            <a:r>
              <a:rPr lang="en"/>
              <a:t>Example are tcp errors, and network </a:t>
            </a:r>
            <a:r>
              <a:rPr lang="en"/>
              <a:t>delays</a:t>
            </a:r>
            <a:endParaRPr/>
          </a:p>
          <a:p>
            <a:pPr indent="-342900" lvl="0" marL="457200" rtl="0" algn="l">
              <a:spcBef>
                <a:spcPts val="0"/>
              </a:spcBef>
              <a:spcAft>
                <a:spcPts val="0"/>
              </a:spcAft>
              <a:buSzPts val="1800"/>
              <a:buChar char="●"/>
            </a:pPr>
            <a:r>
              <a:rPr lang="en"/>
              <a:t>Deferring it so try later may fix it, avoid </a:t>
            </a:r>
            <a:r>
              <a:rPr lang="en"/>
              <a:t>unnecessary</a:t>
            </a:r>
            <a:r>
              <a:rPr lang="en"/>
              <a:t> retries</a:t>
            </a:r>
            <a:endParaRPr/>
          </a:p>
          <a:p>
            <a:pPr indent="-342900" lvl="0" marL="457200" rtl="0" algn="l">
              <a:spcBef>
                <a:spcPts val="0"/>
              </a:spcBef>
              <a:spcAft>
                <a:spcPts val="0"/>
              </a:spcAft>
              <a:buSzPts val="1800"/>
              <a:buChar char="●"/>
            </a:pPr>
            <a:r>
              <a:rPr lang="en"/>
              <a:t>Not always though</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cxnSp>
        <p:nvCxnSpPr>
          <p:cNvPr id="629" name="Google Shape;629;p73"/>
          <p:cNvCxnSpPr/>
          <p:nvPr/>
        </p:nvCxnSpPr>
        <p:spPr>
          <a:xfrm flipH="1">
            <a:off x="3198200" y="2069850"/>
            <a:ext cx="1640700" cy="484500"/>
          </a:xfrm>
          <a:prstGeom prst="straightConnector1">
            <a:avLst/>
          </a:prstGeom>
          <a:noFill/>
          <a:ln cap="flat" cmpd="sng" w="9525">
            <a:solidFill>
              <a:srgbClr val="FF0000"/>
            </a:solidFill>
            <a:prstDash val="solid"/>
            <a:round/>
            <a:headEnd len="med" w="med" type="none"/>
            <a:tailEnd len="med" w="med" type="triangle"/>
          </a:ln>
        </p:spPr>
      </p:cxnSp>
      <p:sp>
        <p:nvSpPr>
          <p:cNvPr id="630" name="Google Shape;630;p73"/>
          <p:cNvSpPr txBox="1"/>
          <p:nvPr/>
        </p:nvSpPr>
        <p:spPr>
          <a:xfrm>
            <a:off x="6341100" y="2736125"/>
            <a:ext cx="2748300" cy="6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rPr>
              <a:t>Port 9999 isn’t open so this failed, error event is raised</a:t>
            </a:r>
            <a:endParaRPr sz="1600">
              <a:solidFill>
                <a:schemeClr val="lt2"/>
              </a:solidFill>
            </a:endParaRPr>
          </a:p>
        </p:txBody>
      </p:sp>
      <p:sp>
        <p:nvSpPr>
          <p:cNvPr id="631" name="Google Shape;631;p73"/>
          <p:cNvSpPr txBox="1"/>
          <p:nvPr/>
        </p:nvSpPr>
        <p:spPr>
          <a:xfrm>
            <a:off x="5780450" y="3738275"/>
            <a:ext cx="3606600" cy="4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rPr>
              <a:t>This callback will be scheduled in pending callbacks</a:t>
            </a:r>
            <a:endParaRPr sz="1600">
              <a:solidFill>
                <a:schemeClr val="lt2"/>
              </a:solidFill>
            </a:endParaRPr>
          </a:p>
        </p:txBody>
      </p:sp>
      <p:cxnSp>
        <p:nvCxnSpPr>
          <p:cNvPr id="632" name="Google Shape;632;p73"/>
          <p:cNvCxnSpPr/>
          <p:nvPr/>
        </p:nvCxnSpPr>
        <p:spPr>
          <a:xfrm flipH="1">
            <a:off x="2845400" y="4015125"/>
            <a:ext cx="1529700" cy="152400"/>
          </a:xfrm>
          <a:prstGeom prst="straightConnector1">
            <a:avLst/>
          </a:prstGeom>
          <a:noFill/>
          <a:ln cap="flat" cmpd="sng" w="9525">
            <a:solidFill>
              <a:srgbClr val="FF0000"/>
            </a:solidFill>
            <a:prstDash val="solid"/>
            <a:round/>
            <a:headEnd len="med" w="med" type="none"/>
            <a:tailEnd len="med" w="med" type="triangle"/>
          </a:ln>
        </p:spPr>
      </p:cxnSp>
      <p:pic>
        <p:nvPicPr>
          <p:cNvPr id="633" name="Google Shape;633;p73"/>
          <p:cNvPicPr preferRelativeResize="0"/>
          <p:nvPr/>
        </p:nvPicPr>
        <p:blipFill>
          <a:blip r:embed="rId3">
            <a:alphaModFix/>
          </a:blip>
          <a:stretch>
            <a:fillRect/>
          </a:stretch>
        </p:blipFill>
        <p:spPr>
          <a:xfrm>
            <a:off x="152400" y="1170125"/>
            <a:ext cx="5364925" cy="3782699"/>
          </a:xfrm>
          <a:prstGeom prst="rect">
            <a:avLst/>
          </a:prstGeom>
          <a:noFill/>
          <a:ln>
            <a:noFill/>
          </a:ln>
        </p:spPr>
      </p:pic>
      <p:cxnSp>
        <p:nvCxnSpPr>
          <p:cNvPr id="634" name="Google Shape;634;p73"/>
          <p:cNvCxnSpPr>
            <a:stCxn id="630" idx="1"/>
            <a:endCxn id="633" idx="3"/>
          </p:cNvCxnSpPr>
          <p:nvPr/>
        </p:nvCxnSpPr>
        <p:spPr>
          <a:xfrm rot="10800000">
            <a:off x="5517300" y="3061475"/>
            <a:ext cx="823800" cy="0"/>
          </a:xfrm>
          <a:prstGeom prst="straightConnector1">
            <a:avLst/>
          </a:prstGeom>
          <a:noFill/>
          <a:ln cap="flat" cmpd="sng" w="9525">
            <a:solidFill>
              <a:srgbClr val="DF3079"/>
            </a:solidFill>
            <a:prstDash val="solid"/>
            <a:round/>
            <a:headEnd len="med" w="med" type="none"/>
            <a:tailEnd len="med" w="med" type="triangle"/>
          </a:ln>
        </p:spPr>
      </p:cxnSp>
      <p:sp>
        <p:nvSpPr>
          <p:cNvPr id="635" name="Google Shape;635;p73"/>
          <p:cNvSpPr txBox="1"/>
          <p:nvPr/>
        </p:nvSpPr>
        <p:spPr>
          <a:xfrm>
            <a:off x="6395700" y="1870900"/>
            <a:ext cx="2748300" cy="8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rPr>
              <a:t>Port 80 is open, this succeeds, </a:t>
            </a:r>
            <a:r>
              <a:rPr lang="en" sz="1600">
                <a:solidFill>
                  <a:schemeClr val="lt2"/>
                </a:solidFill>
              </a:rPr>
              <a:t>callback added to poll phase </a:t>
            </a:r>
            <a:endParaRPr sz="1600">
              <a:solidFill>
                <a:schemeClr val="lt2"/>
              </a:solidFill>
            </a:endParaRPr>
          </a:p>
        </p:txBody>
      </p:sp>
      <p:cxnSp>
        <p:nvCxnSpPr>
          <p:cNvPr id="636" name="Google Shape;636;p73"/>
          <p:cNvCxnSpPr>
            <a:stCxn id="635" idx="1"/>
          </p:cNvCxnSpPr>
          <p:nvPr/>
        </p:nvCxnSpPr>
        <p:spPr>
          <a:xfrm rot="10800000">
            <a:off x="5571900" y="2274100"/>
            <a:ext cx="823800" cy="0"/>
          </a:xfrm>
          <a:prstGeom prst="straightConnector1">
            <a:avLst/>
          </a:prstGeom>
          <a:noFill/>
          <a:ln cap="flat" cmpd="sng" w="9525">
            <a:solidFill>
              <a:srgbClr val="DF3079"/>
            </a:solidFill>
            <a:prstDash val="solid"/>
            <a:round/>
            <a:headEnd len="med" w="med" type="none"/>
            <a:tailEnd len="med" w="med" type="triangle"/>
          </a:ln>
        </p:spPr>
      </p:cxnSp>
      <p:cxnSp>
        <p:nvCxnSpPr>
          <p:cNvPr id="637" name="Google Shape;637;p73"/>
          <p:cNvCxnSpPr>
            <a:stCxn id="631" idx="1"/>
          </p:cNvCxnSpPr>
          <p:nvPr/>
        </p:nvCxnSpPr>
        <p:spPr>
          <a:xfrm rot="10800000">
            <a:off x="4451450" y="3906125"/>
            <a:ext cx="1329000" cy="67500"/>
          </a:xfrm>
          <a:prstGeom prst="straightConnector1">
            <a:avLst/>
          </a:prstGeom>
          <a:noFill/>
          <a:ln cap="flat" cmpd="sng" w="9525">
            <a:solidFill>
              <a:srgbClr val="DF3079"/>
            </a:solidFill>
            <a:prstDash val="solid"/>
            <a:round/>
            <a:headEnd len="med" w="med" type="none"/>
            <a:tailEnd len="med" w="med" type="triangl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p74"/>
          <p:cNvPicPr preferRelativeResize="0"/>
          <p:nvPr/>
        </p:nvPicPr>
        <p:blipFill>
          <a:blip r:embed="rId3">
            <a:alphaModFix/>
          </a:blip>
          <a:stretch>
            <a:fillRect/>
          </a:stretch>
        </p:blipFill>
        <p:spPr>
          <a:xfrm>
            <a:off x="152400" y="1114575"/>
            <a:ext cx="5364925" cy="3782699"/>
          </a:xfrm>
          <a:prstGeom prst="rect">
            <a:avLst/>
          </a:prstGeom>
          <a:noFill/>
          <a:ln>
            <a:noFill/>
          </a:ln>
        </p:spPr>
      </p:pic>
      <p:sp>
        <p:nvSpPr>
          <p:cNvPr id="643" name="Google Shape;643;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pic>
        <p:nvPicPr>
          <p:cNvPr id="644" name="Google Shape;644;p74"/>
          <p:cNvPicPr preferRelativeResize="0"/>
          <p:nvPr/>
        </p:nvPicPr>
        <p:blipFill rotWithShape="1">
          <a:blip r:embed="rId4">
            <a:alphaModFix/>
          </a:blip>
          <a:srcRect b="7281" l="671" r="36593" t="45829"/>
          <a:stretch/>
        </p:blipFill>
        <p:spPr>
          <a:xfrm>
            <a:off x="3749550" y="4457875"/>
            <a:ext cx="5205626" cy="5727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pic>
        <p:nvPicPr>
          <p:cNvPr id="649" name="Google Shape;649;p75"/>
          <p:cNvPicPr preferRelativeResize="0"/>
          <p:nvPr/>
        </p:nvPicPr>
        <p:blipFill>
          <a:blip r:embed="rId3">
            <a:alphaModFix/>
          </a:blip>
          <a:stretch>
            <a:fillRect/>
          </a:stretch>
        </p:blipFill>
        <p:spPr>
          <a:xfrm>
            <a:off x="152400" y="1017727"/>
            <a:ext cx="5870020" cy="4000925"/>
          </a:xfrm>
          <a:prstGeom prst="rect">
            <a:avLst/>
          </a:prstGeom>
          <a:noFill/>
          <a:ln>
            <a:noFill/>
          </a:ln>
        </p:spPr>
      </p:pic>
      <p:sp>
        <p:nvSpPr>
          <p:cNvPr id="650" name="Google Shape;650;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Switch connect order, same output</a:t>
            </a:r>
            <a:endParaRPr/>
          </a:p>
        </p:txBody>
      </p:sp>
      <p:pic>
        <p:nvPicPr>
          <p:cNvPr id="651" name="Google Shape;651;p75"/>
          <p:cNvPicPr preferRelativeResize="0"/>
          <p:nvPr/>
        </p:nvPicPr>
        <p:blipFill rotWithShape="1">
          <a:blip r:embed="rId4">
            <a:alphaModFix/>
          </a:blip>
          <a:srcRect b="0" l="0" r="37015" t="41252"/>
          <a:stretch/>
        </p:blipFill>
        <p:spPr>
          <a:xfrm>
            <a:off x="3863100" y="4301125"/>
            <a:ext cx="5226302" cy="717525"/>
          </a:xfrm>
          <a:prstGeom prst="rect">
            <a:avLst/>
          </a:prstGeom>
          <a:noFill/>
          <a:ln>
            <a:noFill/>
          </a:ln>
        </p:spPr>
      </p:pic>
      <p:sp>
        <p:nvSpPr>
          <p:cNvPr id="652" name="Google Shape;652;p75"/>
          <p:cNvSpPr txBox="1"/>
          <p:nvPr/>
        </p:nvSpPr>
        <p:spPr>
          <a:xfrm>
            <a:off x="6341100" y="2736125"/>
            <a:ext cx="2748300" cy="6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rPr>
              <a:t>Port 80 is open this succeeds, callback added to poll phase </a:t>
            </a:r>
            <a:endParaRPr sz="1600">
              <a:solidFill>
                <a:schemeClr val="lt2"/>
              </a:solidFill>
            </a:endParaRPr>
          </a:p>
          <a:p>
            <a:pPr indent="0" lvl="0" marL="0" rtl="0" algn="l">
              <a:spcBef>
                <a:spcPts val="0"/>
              </a:spcBef>
              <a:spcAft>
                <a:spcPts val="0"/>
              </a:spcAft>
              <a:buNone/>
            </a:pPr>
            <a:r>
              <a:t/>
            </a:r>
            <a:endParaRPr sz="1600">
              <a:solidFill>
                <a:schemeClr val="lt2"/>
              </a:solidFill>
            </a:endParaRPr>
          </a:p>
        </p:txBody>
      </p:sp>
      <p:cxnSp>
        <p:nvCxnSpPr>
          <p:cNvPr id="653" name="Google Shape;653;p75"/>
          <p:cNvCxnSpPr>
            <a:stCxn id="652" idx="1"/>
          </p:cNvCxnSpPr>
          <p:nvPr/>
        </p:nvCxnSpPr>
        <p:spPr>
          <a:xfrm rot="10800000">
            <a:off x="5721300" y="3054875"/>
            <a:ext cx="619800" cy="6600"/>
          </a:xfrm>
          <a:prstGeom prst="straightConnector1">
            <a:avLst/>
          </a:prstGeom>
          <a:noFill/>
          <a:ln cap="flat" cmpd="sng" w="9525">
            <a:solidFill>
              <a:srgbClr val="DF3079"/>
            </a:solidFill>
            <a:prstDash val="solid"/>
            <a:round/>
            <a:headEnd len="med" w="med" type="none"/>
            <a:tailEnd len="med" w="med" type="triangle"/>
          </a:ln>
        </p:spPr>
      </p:cxnSp>
      <p:sp>
        <p:nvSpPr>
          <p:cNvPr id="654" name="Google Shape;654;p75"/>
          <p:cNvSpPr txBox="1"/>
          <p:nvPr/>
        </p:nvSpPr>
        <p:spPr>
          <a:xfrm>
            <a:off x="6395700" y="1870900"/>
            <a:ext cx="2748300" cy="6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rPr>
              <a:t>Port 9999 isn’t open so this failed</a:t>
            </a:r>
            <a:endParaRPr sz="1600">
              <a:solidFill>
                <a:schemeClr val="lt2"/>
              </a:solidFill>
            </a:endParaRPr>
          </a:p>
        </p:txBody>
      </p:sp>
      <p:cxnSp>
        <p:nvCxnSpPr>
          <p:cNvPr id="655" name="Google Shape;655;p75"/>
          <p:cNvCxnSpPr>
            <a:stCxn id="654" idx="1"/>
          </p:cNvCxnSpPr>
          <p:nvPr/>
        </p:nvCxnSpPr>
        <p:spPr>
          <a:xfrm flipH="1">
            <a:off x="5843400" y="2196250"/>
            <a:ext cx="552300" cy="47700"/>
          </a:xfrm>
          <a:prstGeom prst="straightConnector1">
            <a:avLst/>
          </a:prstGeom>
          <a:noFill/>
          <a:ln cap="flat" cmpd="sng" w="9525">
            <a:solidFill>
              <a:srgbClr val="DF3079"/>
            </a:solidFill>
            <a:prstDash val="solid"/>
            <a:round/>
            <a:headEnd len="med" w="med" type="none"/>
            <a:tailEnd len="med" w="med" type="triangl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Not always!</a:t>
            </a:r>
            <a:endParaRPr/>
          </a:p>
        </p:txBody>
      </p:sp>
      <p:sp>
        <p:nvSpPr>
          <p:cNvPr id="661" name="Google Shape;661;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Node makes exceptions</a:t>
            </a:r>
            <a:endParaRPr/>
          </a:p>
          <a:p>
            <a:pPr indent="-342900" lvl="0" marL="457200" rtl="0" algn="l">
              <a:spcBef>
                <a:spcPts val="0"/>
              </a:spcBef>
              <a:spcAft>
                <a:spcPts val="0"/>
              </a:spcAft>
              <a:buSzPts val="1800"/>
              <a:buChar char="●"/>
            </a:pPr>
            <a:r>
              <a:rPr lang="en"/>
              <a:t>Loopback gets priority as per my testing</a:t>
            </a:r>
            <a:endParaRPr/>
          </a:p>
        </p:txBody>
      </p:sp>
      <p:pic>
        <p:nvPicPr>
          <p:cNvPr id="662" name="Google Shape;662;p76"/>
          <p:cNvPicPr preferRelativeResize="0"/>
          <p:nvPr/>
        </p:nvPicPr>
        <p:blipFill>
          <a:blip r:embed="rId3">
            <a:alphaModFix/>
          </a:blip>
          <a:stretch>
            <a:fillRect/>
          </a:stretch>
        </p:blipFill>
        <p:spPr>
          <a:xfrm>
            <a:off x="463648" y="1948425"/>
            <a:ext cx="4890926" cy="309510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&amp; Demo</a:t>
            </a:r>
            <a:endParaRPr/>
          </a:p>
        </p:txBody>
      </p:sp>
      <p:sp>
        <p:nvSpPr>
          <p:cNvPr id="668" name="Google Shape;668;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Pending callbacks host TCP errors</a:t>
            </a:r>
            <a:endParaRPr/>
          </a:p>
          <a:p>
            <a:pPr indent="-342900" lvl="0" marL="457200" rtl="0" algn="l">
              <a:spcBef>
                <a:spcPts val="0"/>
              </a:spcBef>
              <a:spcAft>
                <a:spcPts val="0"/>
              </a:spcAft>
              <a:buSzPts val="1800"/>
              <a:buChar char="●"/>
            </a:pPr>
            <a:r>
              <a:rPr lang="en"/>
              <a:t>Callbacks from TCP errors are scheduled in this phase</a:t>
            </a:r>
            <a:endParaRPr/>
          </a:p>
          <a:p>
            <a:pPr indent="-342900" lvl="0" marL="457200" rtl="0" algn="l">
              <a:spcBef>
                <a:spcPts val="0"/>
              </a:spcBef>
              <a:spcAft>
                <a:spcPts val="0"/>
              </a:spcAft>
              <a:buSzPts val="1800"/>
              <a:buChar char="●"/>
            </a:pPr>
            <a:r>
              <a:rPr lang="en"/>
              <a:t>The next loop iteration will pick them and execute them</a:t>
            </a:r>
            <a:endParaRPr/>
          </a:p>
          <a:p>
            <a:pPr indent="-342900" lvl="0" marL="457200" rtl="0" algn="l">
              <a:spcBef>
                <a:spcPts val="0"/>
              </a:spcBef>
              <a:spcAft>
                <a:spcPts val="0"/>
              </a:spcAft>
              <a:buSzPts val="1800"/>
              <a:buChar char="●"/>
            </a:pPr>
            <a:r>
              <a:rPr lang="en"/>
              <a:t>Users can add retry logic</a:t>
            </a:r>
            <a:endParaRPr/>
          </a:p>
          <a:p>
            <a:pPr indent="-361950" lvl="0" marL="457200" rtl="0" algn="l">
              <a:lnSpc>
                <a:spcPct val="105000"/>
              </a:lnSpc>
              <a:spcBef>
                <a:spcPts val="0"/>
              </a:spcBef>
              <a:spcAft>
                <a:spcPts val="0"/>
              </a:spcAft>
              <a:buSzPts val="2100"/>
              <a:buChar char="●"/>
            </a:pPr>
            <a:r>
              <a:rPr lang="en" sz="2100"/>
              <a:t>Code exercise →</a:t>
            </a:r>
            <a:endParaRPr sz="2100"/>
          </a:p>
          <a:p>
            <a:pPr indent="-336550" lvl="1" marL="914400" rtl="0" algn="l">
              <a:lnSpc>
                <a:spcPct val="105000"/>
              </a:lnSpc>
              <a:spcBef>
                <a:spcPts val="0"/>
              </a:spcBef>
              <a:spcAft>
                <a:spcPts val="0"/>
              </a:spcAft>
              <a:buSzPts val="1700"/>
              <a:buChar char="○"/>
            </a:pPr>
            <a:r>
              <a:rPr lang="en" sz="1700"/>
              <a:t>TCP errors</a:t>
            </a:r>
            <a:endParaRPr sz="17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8"/>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Idle, prepare</a:t>
            </a:r>
            <a:endParaRPr/>
          </a:p>
        </p:txBody>
      </p:sp>
      <p:sp>
        <p:nvSpPr>
          <p:cNvPr id="674" name="Google Shape;674;p78"/>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Internal for node</a:t>
            </a:r>
            <a:endParaRPr/>
          </a:p>
        </p:txBody>
      </p:sp>
      <p:sp>
        <p:nvSpPr>
          <p:cNvPr id="675" name="Google Shape;675;p78"/>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pic>
        <p:nvPicPr>
          <p:cNvPr id="680" name="Google Shape;680;p79"/>
          <p:cNvPicPr preferRelativeResize="0"/>
          <p:nvPr/>
        </p:nvPicPr>
        <p:blipFill>
          <a:blip r:embed="rId3">
            <a:alphaModFix/>
          </a:blip>
          <a:stretch>
            <a:fillRect/>
          </a:stretch>
        </p:blipFill>
        <p:spPr>
          <a:xfrm>
            <a:off x="152400" y="152400"/>
            <a:ext cx="8602132" cy="48386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Idle, prepare</a:t>
            </a:r>
            <a:endParaRPr/>
          </a:p>
        </p:txBody>
      </p:sp>
      <p:sp>
        <p:nvSpPr>
          <p:cNvPr id="686" name="Google Shape;686;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Two steps in one phase, used by lib_uv</a:t>
            </a:r>
            <a:endParaRPr/>
          </a:p>
          <a:p>
            <a:pPr indent="-342900" lvl="0" marL="457200" rtl="0" algn="l">
              <a:spcBef>
                <a:spcPts val="0"/>
              </a:spcBef>
              <a:spcAft>
                <a:spcPts val="0"/>
              </a:spcAft>
              <a:buSzPts val="1800"/>
              <a:buChar char="●"/>
            </a:pPr>
            <a:r>
              <a:rPr lang="en"/>
              <a:t>Node js map this phase to the lib_uv</a:t>
            </a:r>
            <a:endParaRPr/>
          </a:p>
          <a:p>
            <a:pPr indent="-342900" lvl="0" marL="457200" rtl="0" algn="l">
              <a:spcBef>
                <a:spcPts val="0"/>
              </a:spcBef>
              <a:spcAft>
                <a:spcPts val="0"/>
              </a:spcAft>
              <a:buSzPts val="1800"/>
              <a:buChar char="●"/>
            </a:pPr>
            <a:r>
              <a:rPr lang="en"/>
              <a:t>prepare, idle is not exposed to modules </a:t>
            </a:r>
            <a:endParaRPr/>
          </a:p>
          <a:p>
            <a:pPr indent="-342900" lvl="0" marL="457200" rtl="0" algn="l">
              <a:spcBef>
                <a:spcPts val="0"/>
              </a:spcBef>
              <a:spcAft>
                <a:spcPts val="0"/>
              </a:spcAft>
              <a:buSzPts val="1800"/>
              <a:buChar char="●"/>
            </a:pPr>
            <a:r>
              <a:rPr lang="en"/>
              <a:t>Can be overridden with C++ Node extensions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Idle</a:t>
            </a:r>
            <a:endParaRPr/>
          </a:p>
        </p:txBody>
      </p:sp>
      <p:sp>
        <p:nvSpPr>
          <p:cNvPr id="692" name="Google Shape;692;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Idle executes every iteration</a:t>
            </a:r>
            <a:endParaRPr/>
          </a:p>
          <a:p>
            <a:pPr indent="-342900" lvl="0" marL="457200" rtl="0" algn="l">
              <a:spcBef>
                <a:spcPts val="0"/>
              </a:spcBef>
              <a:spcAft>
                <a:spcPts val="0"/>
              </a:spcAft>
              <a:buSzPts val="1800"/>
              <a:buChar char="●"/>
            </a:pPr>
            <a:r>
              <a:rPr lang="en"/>
              <a:t>It still runs in every iteration</a:t>
            </a:r>
            <a:endParaRPr/>
          </a:p>
          <a:p>
            <a:pPr indent="-342900" lvl="0" marL="457200" rtl="0" algn="l">
              <a:spcBef>
                <a:spcPts val="0"/>
              </a:spcBef>
              <a:spcAft>
                <a:spcPts val="0"/>
              </a:spcAft>
              <a:buSzPts val="1800"/>
              <a:buChar char="●"/>
            </a:pPr>
            <a:r>
              <a:rPr lang="en"/>
              <a:t>Internal tasks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Assembly</a:t>
            </a:r>
            <a:endParaRPr/>
          </a:p>
        </p:txBody>
      </p:sp>
      <p:sp>
        <p:nvSpPr>
          <p:cNvPr id="100" name="Google Shape;100;p19"/>
          <p:cNvSpPr txBox="1"/>
          <p:nvPr>
            <p:ph idx="1" type="body"/>
          </p:nvPr>
        </p:nvSpPr>
        <p:spPr>
          <a:xfrm>
            <a:off x="294100" y="1164925"/>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Closest to the machine code</a:t>
            </a:r>
            <a:endParaRPr sz="2200"/>
          </a:p>
          <a:p>
            <a:pPr indent="-368300" lvl="0" marL="457200" rtl="0" algn="l">
              <a:spcBef>
                <a:spcPts val="0"/>
              </a:spcBef>
              <a:spcAft>
                <a:spcPts val="0"/>
              </a:spcAft>
              <a:buSzPts val="2200"/>
              <a:buChar char="●"/>
            </a:pPr>
            <a:r>
              <a:rPr lang="en" sz="2200"/>
              <a:t>Still sometimes CPU specific</a:t>
            </a:r>
            <a:endParaRPr sz="2200"/>
          </a:p>
          <a:p>
            <a:pPr indent="-368300" lvl="0" marL="457200" rtl="0" algn="l">
              <a:spcBef>
                <a:spcPts val="0"/>
              </a:spcBef>
              <a:spcAft>
                <a:spcPts val="0"/>
              </a:spcAft>
              <a:buSzPts val="2200"/>
              <a:buChar char="●"/>
            </a:pPr>
            <a:r>
              <a:rPr lang="en" sz="2200"/>
              <a:t>Easier to write</a:t>
            </a:r>
            <a:endParaRPr sz="2200"/>
          </a:p>
          <a:p>
            <a:pPr indent="-368300" lvl="0" marL="457200" rtl="0" algn="l">
              <a:spcBef>
                <a:spcPts val="0"/>
              </a:spcBef>
              <a:spcAft>
                <a:spcPts val="0"/>
              </a:spcAft>
              <a:buSzPts val="2200"/>
              <a:buChar char="●"/>
            </a:pPr>
            <a:r>
              <a:rPr lang="en" sz="2200"/>
              <a:t>Not easy enough though</a:t>
            </a:r>
            <a:endParaRPr sz="2200"/>
          </a:p>
        </p:txBody>
      </p:sp>
      <p:pic>
        <p:nvPicPr>
          <p:cNvPr id="101" name="Google Shape;101;p19"/>
          <p:cNvPicPr preferRelativeResize="0"/>
          <p:nvPr/>
        </p:nvPicPr>
        <p:blipFill>
          <a:blip r:embed="rId3">
            <a:alphaModFix/>
          </a:blip>
          <a:stretch>
            <a:fillRect/>
          </a:stretch>
        </p:blipFill>
        <p:spPr>
          <a:xfrm>
            <a:off x="4980648" y="883038"/>
            <a:ext cx="3672626" cy="337742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prepare</a:t>
            </a:r>
            <a:endParaRPr/>
          </a:p>
        </p:txBody>
      </p:sp>
      <p:sp>
        <p:nvSpPr>
          <p:cNvPr id="698" name="Google Shape;698;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Prepare executes every iteration before poll</a:t>
            </a:r>
            <a:endParaRPr/>
          </a:p>
          <a:p>
            <a:pPr indent="-342900" lvl="0" marL="457200" rtl="0" algn="l">
              <a:spcBef>
                <a:spcPts val="0"/>
              </a:spcBef>
              <a:spcAft>
                <a:spcPts val="0"/>
              </a:spcAft>
              <a:buSzPts val="1800"/>
              <a:buChar char="●"/>
            </a:pPr>
            <a:r>
              <a:rPr lang="en"/>
              <a:t>Used to initialize internal structures to prepare for io</a:t>
            </a:r>
            <a:endParaRPr/>
          </a:p>
          <a:p>
            <a:pPr indent="-342900" lvl="0" marL="457200" rtl="0" algn="l">
              <a:spcBef>
                <a:spcPts val="0"/>
              </a:spcBef>
              <a:spcAft>
                <a:spcPts val="0"/>
              </a:spcAft>
              <a:buSzPts val="1800"/>
              <a:buChar char="●"/>
            </a:pPr>
            <a:r>
              <a:rPr lang="en"/>
              <a:t>E.g. as we receive new connections we want to add it to epoll instance</a:t>
            </a:r>
            <a:endParaRPr/>
          </a:p>
          <a:p>
            <a:pPr indent="-381000" lvl="1" marL="914400" rtl="0" algn="l">
              <a:spcBef>
                <a:spcPts val="0"/>
              </a:spcBef>
              <a:spcAft>
                <a:spcPts val="0"/>
              </a:spcAft>
              <a:buSzPts val="2400"/>
              <a:buChar char="○"/>
            </a:pPr>
            <a:r>
              <a:rPr lang="en" sz="1500">
                <a:solidFill>
                  <a:srgbClr val="2FFF12"/>
                </a:solidFill>
              </a:rPr>
              <a:t>epoll_ctl(9, EPOLL_CTL_ADD, 10 )</a:t>
            </a:r>
            <a:endParaRPr sz="1500">
              <a:solidFill>
                <a:srgbClr val="2FFF12"/>
              </a:solidFill>
            </a:endParaRPr>
          </a:p>
          <a:p>
            <a:pPr indent="-355600" lvl="1" marL="914400" rtl="0" algn="l">
              <a:spcBef>
                <a:spcPts val="0"/>
              </a:spcBef>
              <a:spcAft>
                <a:spcPts val="0"/>
              </a:spcAft>
              <a:buClr>
                <a:srgbClr val="2FFF12"/>
              </a:buClr>
              <a:buSzPts val="2000"/>
              <a:buChar char="○"/>
            </a:pPr>
            <a:r>
              <a:rPr lang="en" sz="1500">
                <a:solidFill>
                  <a:srgbClr val="2FFF12"/>
                </a:solidFill>
              </a:rPr>
              <a:t>epoll_ctl(13, EPOLL_CTL_DEL, 21) </a:t>
            </a:r>
            <a:endParaRPr sz="1500">
              <a:solidFill>
                <a:srgbClr val="2FFF12"/>
              </a:solidFill>
            </a:endParaRPr>
          </a:p>
          <a:p>
            <a:pPr indent="-323850" lvl="0" marL="457200" rtl="0" algn="l">
              <a:spcBef>
                <a:spcPts val="0"/>
              </a:spcBef>
              <a:spcAft>
                <a:spcPts val="0"/>
              </a:spcAft>
              <a:buClr>
                <a:srgbClr val="2FFF12"/>
              </a:buClr>
              <a:buSzPts val="1500"/>
              <a:buChar char="●"/>
            </a:pPr>
            <a:r>
              <a:rPr lang="en" sz="1500">
                <a:solidFill>
                  <a:srgbClr val="2FFF12"/>
                </a:solidFill>
              </a:rPr>
              <a:t>Follows a wait </a:t>
            </a:r>
            <a:endParaRPr sz="1500">
              <a:solidFill>
                <a:srgbClr val="2FFF12"/>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&amp; Demo</a:t>
            </a:r>
            <a:endParaRPr/>
          </a:p>
        </p:txBody>
      </p:sp>
      <p:sp>
        <p:nvSpPr>
          <p:cNvPr id="704" name="Google Shape;704;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Idle, prepare runs in every iteration</a:t>
            </a:r>
            <a:endParaRPr/>
          </a:p>
          <a:p>
            <a:pPr indent="-342900" lvl="0" marL="457200" rtl="0" algn="l">
              <a:spcBef>
                <a:spcPts val="0"/>
              </a:spcBef>
              <a:spcAft>
                <a:spcPts val="0"/>
              </a:spcAft>
              <a:buSzPts val="1800"/>
              <a:buChar char="●"/>
            </a:pPr>
            <a:r>
              <a:rPr lang="en"/>
              <a:t>Not exposed by default </a:t>
            </a:r>
            <a:endParaRPr/>
          </a:p>
          <a:p>
            <a:pPr indent="-342900" lvl="0" marL="457200" rtl="0" algn="l">
              <a:spcBef>
                <a:spcPts val="0"/>
              </a:spcBef>
              <a:spcAft>
                <a:spcPts val="0"/>
              </a:spcAft>
              <a:buSzPts val="1800"/>
              <a:buChar char="●"/>
            </a:pPr>
            <a:r>
              <a:rPr lang="en"/>
              <a:t>Can be </a:t>
            </a:r>
            <a:r>
              <a:rPr lang="en"/>
              <a:t>overridden</a:t>
            </a:r>
            <a:r>
              <a:rPr lang="en"/>
              <a:t> with C++ extensions, </a:t>
            </a:r>
            <a:endParaRPr/>
          </a:p>
          <a:p>
            <a:pPr indent="-342900" lvl="0" marL="457200" rtl="0" algn="l">
              <a:spcBef>
                <a:spcPts val="0"/>
              </a:spcBef>
              <a:spcAft>
                <a:spcPts val="0"/>
              </a:spcAft>
              <a:buSzPts val="1800"/>
              <a:buChar char="●"/>
            </a:pPr>
            <a:r>
              <a:rPr lang="en"/>
              <a:t>Added here for completion</a:t>
            </a:r>
            <a:endParaRPr/>
          </a:p>
          <a:p>
            <a:pPr indent="-342900" lvl="0" marL="457200" rtl="0" algn="l">
              <a:lnSpc>
                <a:spcPct val="105000"/>
              </a:lnSpc>
              <a:spcBef>
                <a:spcPts val="0"/>
              </a:spcBef>
              <a:spcAft>
                <a:spcPts val="0"/>
              </a:spcAft>
              <a:buSzPts val="1800"/>
              <a:buChar char="●"/>
            </a:pPr>
            <a:r>
              <a:rPr lang="en"/>
              <a:t>Code exercise →</a:t>
            </a:r>
            <a:endParaRPr/>
          </a:p>
          <a:p>
            <a:pPr indent="-317500" lvl="1" marL="914400" rtl="0" algn="l">
              <a:lnSpc>
                <a:spcPct val="105000"/>
              </a:lnSpc>
              <a:spcBef>
                <a:spcPts val="0"/>
              </a:spcBef>
              <a:spcAft>
                <a:spcPts val="0"/>
              </a:spcAft>
              <a:buSzPts val="1400"/>
              <a:buChar char="○"/>
            </a:pPr>
            <a:r>
              <a:rPr lang="en"/>
              <a:t>Show the prepare phase (server setups)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84"/>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poll</a:t>
            </a:r>
            <a:endParaRPr/>
          </a:p>
        </p:txBody>
      </p:sp>
      <p:sp>
        <p:nvSpPr>
          <p:cNvPr id="710" name="Google Shape;710;p84"/>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Most important phase</a:t>
            </a:r>
            <a:endParaRPr/>
          </a:p>
        </p:txBody>
      </p:sp>
      <p:sp>
        <p:nvSpPr>
          <p:cNvPr id="711" name="Google Shape;711;p84"/>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pic>
        <p:nvPicPr>
          <p:cNvPr id="716" name="Google Shape;716;p85"/>
          <p:cNvPicPr preferRelativeResize="0"/>
          <p:nvPr/>
        </p:nvPicPr>
        <p:blipFill>
          <a:blip r:embed="rId3">
            <a:alphaModFix/>
          </a:blip>
          <a:stretch>
            <a:fillRect/>
          </a:stretch>
        </p:blipFill>
        <p:spPr>
          <a:xfrm>
            <a:off x="152400" y="152400"/>
            <a:ext cx="8602132" cy="483869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Poll phase</a:t>
            </a:r>
            <a:endParaRPr/>
          </a:p>
        </p:txBody>
      </p:sp>
      <p:sp>
        <p:nvSpPr>
          <p:cNvPr id="722" name="Google Shape;722;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Two things happen in this phase</a:t>
            </a:r>
            <a:endParaRPr/>
          </a:p>
          <a:p>
            <a:pPr indent="-342900" lvl="0" marL="457200" rtl="0" algn="l">
              <a:spcBef>
                <a:spcPts val="0"/>
              </a:spcBef>
              <a:spcAft>
                <a:spcPts val="0"/>
              </a:spcAft>
              <a:buSzPts val="1800"/>
              <a:buChar char="●"/>
            </a:pPr>
            <a:r>
              <a:rPr lang="en"/>
              <a:t>IO is being polled</a:t>
            </a:r>
            <a:endParaRPr/>
          </a:p>
          <a:p>
            <a:pPr indent="-317500" lvl="1" marL="914400" rtl="0" algn="l">
              <a:spcBef>
                <a:spcPts val="0"/>
              </a:spcBef>
              <a:spcAft>
                <a:spcPts val="0"/>
              </a:spcAft>
              <a:buSzPts val="1400"/>
              <a:buChar char="○"/>
            </a:pPr>
            <a:r>
              <a:rPr lang="en"/>
              <a:t>Listen on sockets</a:t>
            </a:r>
            <a:endParaRPr/>
          </a:p>
          <a:p>
            <a:pPr indent="-317500" lvl="1" marL="914400" rtl="0" algn="l">
              <a:spcBef>
                <a:spcPts val="0"/>
              </a:spcBef>
              <a:spcAft>
                <a:spcPts val="0"/>
              </a:spcAft>
              <a:buSzPts val="1400"/>
              <a:buChar char="○"/>
            </a:pPr>
            <a:r>
              <a:rPr lang="en"/>
              <a:t>Read/write connections</a:t>
            </a:r>
            <a:endParaRPr/>
          </a:p>
          <a:p>
            <a:pPr indent="-317500" lvl="1" marL="914400" rtl="0" algn="l">
              <a:spcBef>
                <a:spcPts val="0"/>
              </a:spcBef>
              <a:spcAft>
                <a:spcPts val="0"/>
              </a:spcAft>
              <a:buSzPts val="1400"/>
              <a:buChar char="○"/>
            </a:pPr>
            <a:r>
              <a:rPr lang="en"/>
              <a:t>Accept connections</a:t>
            </a:r>
            <a:endParaRPr/>
          </a:p>
          <a:p>
            <a:pPr indent="-317500" lvl="1" marL="914400" rtl="0" algn="l">
              <a:spcBef>
                <a:spcPts val="0"/>
              </a:spcBef>
              <a:spcAft>
                <a:spcPts val="0"/>
              </a:spcAft>
              <a:buSzPts val="1400"/>
              <a:buChar char="○"/>
            </a:pPr>
            <a:r>
              <a:rPr lang="en"/>
              <a:t>Read/write files</a:t>
            </a:r>
            <a:endParaRPr/>
          </a:p>
          <a:p>
            <a:pPr indent="-342900" lvl="0" marL="457200" rtl="0" algn="l">
              <a:spcBef>
                <a:spcPts val="0"/>
              </a:spcBef>
              <a:spcAft>
                <a:spcPts val="0"/>
              </a:spcAft>
              <a:buSzPts val="1800"/>
              <a:buChar char="●"/>
            </a:pPr>
            <a:r>
              <a:rPr lang="en"/>
              <a:t>Callbacks are executed</a:t>
            </a:r>
            <a:endParaRPr/>
          </a:p>
          <a:p>
            <a:pPr indent="-317500" lvl="1" marL="914400" rtl="0" algn="l">
              <a:spcBef>
                <a:spcPts val="0"/>
              </a:spcBef>
              <a:spcAft>
                <a:spcPts val="0"/>
              </a:spcAft>
              <a:buSzPts val="1400"/>
              <a:buChar char="○"/>
            </a:pPr>
            <a:r>
              <a:rPr lang="en"/>
              <a:t>OnRead -&gt; if a file finished reading do this</a:t>
            </a:r>
            <a:endParaRPr/>
          </a:p>
          <a:p>
            <a:pPr indent="-317500" lvl="1" marL="914400" rtl="0" algn="l">
              <a:spcBef>
                <a:spcPts val="0"/>
              </a:spcBef>
              <a:spcAft>
                <a:spcPts val="0"/>
              </a:spcAft>
              <a:buSzPts val="1400"/>
              <a:buChar char="○"/>
            </a:pPr>
            <a:r>
              <a:rPr lang="en"/>
              <a:t>onConnect → if a connection is </a:t>
            </a:r>
            <a:r>
              <a:rPr lang="en"/>
              <a:t>established</a:t>
            </a:r>
            <a:r>
              <a:rPr lang="en"/>
              <a:t> do this</a:t>
            </a:r>
            <a:endParaRPr/>
          </a:p>
          <a:p>
            <a:pPr indent="-317500" lvl="1" marL="914400" rtl="0" algn="l">
              <a:spcBef>
                <a:spcPts val="0"/>
              </a:spcBef>
              <a:spcAft>
                <a:spcPts val="0"/>
              </a:spcAft>
              <a:buSzPts val="1400"/>
              <a:buChar char="○"/>
            </a:pPr>
            <a:r>
              <a:rPr lang="en"/>
              <a:t>onListen → if a socket is listening do this</a:t>
            </a:r>
            <a:endParaRPr/>
          </a:p>
          <a:p>
            <a:pPr indent="-342900" lvl="0" marL="457200" rtl="0" algn="l">
              <a:spcBef>
                <a:spcPts val="0"/>
              </a:spcBef>
              <a:spcAft>
                <a:spcPts val="0"/>
              </a:spcAft>
              <a:buSzPts val="1800"/>
              <a:buChar char="●"/>
            </a:pPr>
            <a:r>
              <a:rPr lang="en"/>
              <a:t>Dynamic imports are also here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Blocking</a:t>
            </a:r>
            <a:endParaRPr/>
          </a:p>
        </p:txBody>
      </p:sp>
      <p:sp>
        <p:nvSpPr>
          <p:cNvPr id="728" name="Google Shape;728;p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Node will block in poll phase </a:t>
            </a:r>
            <a:endParaRPr/>
          </a:p>
          <a:p>
            <a:pPr indent="-317500" lvl="1" marL="914400" rtl="0" algn="l">
              <a:spcBef>
                <a:spcPts val="0"/>
              </a:spcBef>
              <a:spcAft>
                <a:spcPts val="0"/>
              </a:spcAft>
              <a:buSzPts val="1400"/>
              <a:buChar char="○"/>
            </a:pPr>
            <a:r>
              <a:rPr lang="en"/>
              <a:t>Only when there isn’t </a:t>
            </a:r>
            <a:r>
              <a:rPr lang="en"/>
              <a:t>anything</a:t>
            </a:r>
            <a:r>
              <a:rPr lang="en"/>
              <a:t> going on</a:t>
            </a:r>
            <a:endParaRPr/>
          </a:p>
          <a:p>
            <a:pPr indent="-342900" lvl="0" marL="457200" rtl="0" algn="l">
              <a:spcBef>
                <a:spcPts val="0"/>
              </a:spcBef>
              <a:spcAft>
                <a:spcPts val="0"/>
              </a:spcAft>
              <a:buSzPts val="1800"/>
              <a:buChar char="●"/>
            </a:pPr>
            <a:r>
              <a:rPr lang="en"/>
              <a:t>E.g. epoll_wait for connections</a:t>
            </a:r>
            <a:endParaRPr/>
          </a:p>
          <a:p>
            <a:pPr indent="-342900" lvl="0" marL="457200" rtl="0" algn="l">
              <a:spcBef>
                <a:spcPts val="0"/>
              </a:spcBef>
              <a:spcAft>
                <a:spcPts val="0"/>
              </a:spcAft>
              <a:buSzPts val="1800"/>
              <a:buChar char="●"/>
            </a:pPr>
            <a:r>
              <a:rPr lang="en"/>
              <a:t>Except when there are timers! </a:t>
            </a:r>
            <a:endParaRPr/>
          </a:p>
          <a:p>
            <a:pPr indent="-317500" lvl="1" marL="914400" rtl="0" algn="l">
              <a:spcBef>
                <a:spcPts val="0"/>
              </a:spcBef>
              <a:spcAft>
                <a:spcPts val="0"/>
              </a:spcAft>
              <a:buSzPts val="1400"/>
              <a:buChar char="○"/>
            </a:pPr>
            <a:r>
              <a:rPr lang="en"/>
              <a:t>epoll_wait with a timeout</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does IO work in Node</a:t>
            </a:r>
            <a:endParaRPr/>
          </a:p>
        </p:txBody>
      </p:sp>
      <p:sp>
        <p:nvSpPr>
          <p:cNvPr id="734" name="Google Shape;734;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IO in Node is asynchronous</a:t>
            </a:r>
            <a:endParaRPr/>
          </a:p>
          <a:p>
            <a:pPr indent="-342900" lvl="0" marL="457200" rtl="0" algn="l">
              <a:spcBef>
                <a:spcPts val="0"/>
              </a:spcBef>
              <a:spcAft>
                <a:spcPts val="0"/>
              </a:spcAft>
              <a:buSzPts val="1800"/>
              <a:buChar char="●"/>
            </a:pPr>
            <a:r>
              <a:rPr lang="en"/>
              <a:t>Enabled by the lib_uv library</a:t>
            </a:r>
            <a:endParaRPr/>
          </a:p>
          <a:p>
            <a:pPr indent="-342900" lvl="0" marL="457200" rtl="0" algn="l">
              <a:spcBef>
                <a:spcPts val="0"/>
              </a:spcBef>
              <a:spcAft>
                <a:spcPts val="0"/>
              </a:spcAft>
              <a:buSzPts val="1800"/>
              <a:buChar char="●"/>
            </a:pPr>
            <a:r>
              <a:rPr lang="en"/>
              <a:t>Network IO is implemented differently from file io</a:t>
            </a:r>
            <a:endParaRPr/>
          </a:p>
          <a:p>
            <a:pPr indent="-342900" lvl="0" marL="457200" rtl="0" algn="l">
              <a:spcBef>
                <a:spcPts val="0"/>
              </a:spcBef>
              <a:spcAft>
                <a:spcPts val="0"/>
              </a:spcAft>
              <a:buSzPts val="1800"/>
              <a:buChar char="●"/>
            </a:pPr>
            <a:r>
              <a:rPr lang="en"/>
              <a:t>Depends on kernel</a:t>
            </a:r>
            <a:endParaRPr/>
          </a:p>
          <a:p>
            <a:pPr indent="-342900" lvl="0" marL="457200" rtl="0" algn="l">
              <a:spcBef>
                <a:spcPts val="0"/>
              </a:spcBef>
              <a:spcAft>
                <a:spcPts val="0"/>
              </a:spcAft>
              <a:buSzPts val="1800"/>
              <a:buChar char="●"/>
            </a:pPr>
            <a:r>
              <a:rPr lang="en"/>
              <a:t>We will discuss this in detail in future sections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 readFile file io</a:t>
            </a:r>
            <a:endParaRPr/>
          </a:p>
        </p:txBody>
      </p:sp>
      <p:pic>
        <p:nvPicPr>
          <p:cNvPr id="740" name="Google Shape;740;p89"/>
          <p:cNvPicPr preferRelativeResize="0"/>
          <p:nvPr/>
        </p:nvPicPr>
        <p:blipFill>
          <a:blip r:embed="rId3">
            <a:alphaModFix/>
          </a:blip>
          <a:stretch>
            <a:fillRect/>
          </a:stretch>
        </p:blipFill>
        <p:spPr>
          <a:xfrm>
            <a:off x="311700" y="1017725"/>
            <a:ext cx="7159521" cy="3820975"/>
          </a:xfrm>
          <a:prstGeom prst="rect">
            <a:avLst/>
          </a:prstGeom>
          <a:noFill/>
          <a:ln>
            <a:noFill/>
          </a:ln>
        </p:spPr>
      </p:pic>
      <p:cxnSp>
        <p:nvCxnSpPr>
          <p:cNvPr id="741" name="Google Shape;741;p89"/>
          <p:cNvCxnSpPr/>
          <p:nvPr/>
        </p:nvCxnSpPr>
        <p:spPr>
          <a:xfrm flipH="1">
            <a:off x="4451400" y="2028325"/>
            <a:ext cx="1149000" cy="152400"/>
          </a:xfrm>
          <a:prstGeom prst="straightConnector1">
            <a:avLst/>
          </a:prstGeom>
          <a:noFill/>
          <a:ln cap="flat" cmpd="sng" w="9525">
            <a:solidFill>
              <a:srgbClr val="FF0000"/>
            </a:solidFill>
            <a:prstDash val="solid"/>
            <a:round/>
            <a:headEnd len="med" w="med" type="none"/>
            <a:tailEnd len="med" w="med" type="triangle"/>
          </a:ln>
        </p:spPr>
      </p:cxnSp>
      <p:sp>
        <p:nvSpPr>
          <p:cNvPr id="742" name="Google Shape;742;p89"/>
          <p:cNvSpPr txBox="1"/>
          <p:nvPr/>
        </p:nvSpPr>
        <p:spPr>
          <a:xfrm>
            <a:off x="5666600" y="1455625"/>
            <a:ext cx="1647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Open is called in initial phase , read is called on the poll phase , once read is ready, callback is added and executed.</a:t>
            </a:r>
            <a:endParaRPr sz="1200">
              <a:solidFill>
                <a:schemeClr val="lt2"/>
              </a:solidFill>
            </a:endParaRPr>
          </a:p>
        </p:txBody>
      </p:sp>
      <p:sp>
        <p:nvSpPr>
          <p:cNvPr id="743" name="Google Shape;743;p89"/>
          <p:cNvSpPr txBox="1"/>
          <p:nvPr/>
        </p:nvSpPr>
        <p:spPr>
          <a:xfrm>
            <a:off x="2547775" y="4520550"/>
            <a:ext cx="2865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Once </a:t>
            </a:r>
            <a:r>
              <a:rPr lang="en" sz="1200">
                <a:solidFill>
                  <a:schemeClr val="lt2"/>
                </a:solidFill>
              </a:rPr>
              <a:t>initial</a:t>
            </a:r>
            <a:r>
              <a:rPr lang="en" sz="1200">
                <a:solidFill>
                  <a:schemeClr val="lt2"/>
                </a:solidFill>
              </a:rPr>
              <a:t> phase is done, read is scheduled in the poll</a:t>
            </a:r>
            <a:endParaRPr sz="1200">
              <a:solidFill>
                <a:schemeClr val="lt2"/>
              </a:solidFill>
            </a:endParaRPr>
          </a:p>
        </p:txBody>
      </p:sp>
      <p:cxnSp>
        <p:nvCxnSpPr>
          <p:cNvPr id="744" name="Google Shape;744;p89"/>
          <p:cNvCxnSpPr>
            <a:stCxn id="743" idx="1"/>
          </p:cNvCxnSpPr>
          <p:nvPr/>
        </p:nvCxnSpPr>
        <p:spPr>
          <a:xfrm rot="10800000">
            <a:off x="2284675" y="4673100"/>
            <a:ext cx="263100" cy="1338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 readFile file io</a:t>
            </a:r>
            <a:endParaRPr/>
          </a:p>
        </p:txBody>
      </p:sp>
      <p:pic>
        <p:nvPicPr>
          <p:cNvPr id="750" name="Google Shape;750;p90"/>
          <p:cNvPicPr preferRelativeResize="0"/>
          <p:nvPr/>
        </p:nvPicPr>
        <p:blipFill>
          <a:blip r:embed="rId3">
            <a:alphaModFix/>
          </a:blip>
          <a:stretch>
            <a:fillRect/>
          </a:stretch>
        </p:blipFill>
        <p:spPr>
          <a:xfrm>
            <a:off x="311700" y="1017725"/>
            <a:ext cx="7159521" cy="3820975"/>
          </a:xfrm>
          <a:prstGeom prst="rect">
            <a:avLst/>
          </a:prstGeom>
          <a:noFill/>
          <a:ln>
            <a:noFill/>
          </a:ln>
        </p:spPr>
      </p:pic>
      <p:pic>
        <p:nvPicPr>
          <p:cNvPr id="751" name="Google Shape;751;p90"/>
          <p:cNvPicPr preferRelativeResize="0"/>
          <p:nvPr/>
        </p:nvPicPr>
        <p:blipFill rotWithShape="1">
          <a:blip r:embed="rId4">
            <a:alphaModFix/>
          </a:blip>
          <a:srcRect b="0" l="0" r="0" t="5213"/>
          <a:stretch/>
        </p:blipFill>
        <p:spPr>
          <a:xfrm>
            <a:off x="414925" y="3454375"/>
            <a:ext cx="7829550" cy="13843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 Socket connect</a:t>
            </a:r>
            <a:endParaRPr/>
          </a:p>
        </p:txBody>
      </p:sp>
      <p:pic>
        <p:nvPicPr>
          <p:cNvPr id="757" name="Google Shape;757;p91"/>
          <p:cNvPicPr preferRelativeResize="0"/>
          <p:nvPr/>
        </p:nvPicPr>
        <p:blipFill>
          <a:blip r:embed="rId3">
            <a:alphaModFix/>
          </a:blip>
          <a:stretch>
            <a:fillRect/>
          </a:stretch>
        </p:blipFill>
        <p:spPr>
          <a:xfrm>
            <a:off x="311700" y="1170125"/>
            <a:ext cx="7375457" cy="3820977"/>
          </a:xfrm>
          <a:prstGeom prst="rect">
            <a:avLst/>
          </a:prstGeom>
          <a:noFill/>
          <a:ln>
            <a:noFill/>
          </a:ln>
        </p:spPr>
      </p:pic>
      <p:cxnSp>
        <p:nvCxnSpPr>
          <p:cNvPr id="758" name="Google Shape;758;p91"/>
          <p:cNvCxnSpPr/>
          <p:nvPr/>
        </p:nvCxnSpPr>
        <p:spPr>
          <a:xfrm flipH="1">
            <a:off x="4916400" y="2781900"/>
            <a:ext cx="1149000" cy="152400"/>
          </a:xfrm>
          <a:prstGeom prst="straightConnector1">
            <a:avLst/>
          </a:prstGeom>
          <a:noFill/>
          <a:ln cap="flat" cmpd="sng" w="9525">
            <a:solidFill>
              <a:srgbClr val="FF0000"/>
            </a:solidFill>
            <a:prstDash val="solid"/>
            <a:round/>
            <a:headEnd len="med" w="med" type="none"/>
            <a:tailEnd len="med" w="med" type="triangle"/>
          </a:ln>
        </p:spPr>
      </p:cxnSp>
      <p:sp>
        <p:nvSpPr>
          <p:cNvPr id="759" name="Google Shape;759;p91"/>
          <p:cNvSpPr txBox="1"/>
          <p:nvPr/>
        </p:nvSpPr>
        <p:spPr>
          <a:xfrm>
            <a:off x="6039850" y="1415363"/>
            <a:ext cx="1647300" cy="10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A socket is created, and a SYN is sent </a:t>
            </a:r>
            <a:endParaRPr sz="1200">
              <a:solidFill>
                <a:schemeClr val="lt2"/>
              </a:solidFill>
            </a:endParaRPr>
          </a:p>
          <a:p>
            <a:pPr indent="0" lvl="0" marL="0" rtl="0" algn="l">
              <a:spcBef>
                <a:spcPts val="0"/>
              </a:spcBef>
              <a:spcAft>
                <a:spcPts val="0"/>
              </a:spcAft>
              <a:buNone/>
            </a:pPr>
            <a:r>
              <a:rPr lang="en" sz="1200">
                <a:solidFill>
                  <a:schemeClr val="lt2"/>
                </a:solidFill>
              </a:rPr>
              <a:t>This happens during the poll phase </a:t>
            </a:r>
            <a:endParaRPr sz="1200">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High level languages</a:t>
            </a:r>
            <a:endParaRPr/>
          </a:p>
        </p:txBody>
      </p:sp>
      <p:sp>
        <p:nvSpPr>
          <p:cNvPr id="107" name="Google Shape;107;p20"/>
          <p:cNvSpPr txBox="1"/>
          <p:nvPr>
            <p:ph idx="1" type="body"/>
          </p:nvPr>
        </p:nvSpPr>
        <p:spPr>
          <a:xfrm>
            <a:off x="294100" y="1164925"/>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HLL are more convenient</a:t>
            </a:r>
            <a:endParaRPr sz="2200"/>
          </a:p>
          <a:p>
            <a:pPr indent="-368300" lvl="0" marL="457200" rtl="0" algn="l">
              <a:spcBef>
                <a:spcPts val="0"/>
              </a:spcBef>
              <a:spcAft>
                <a:spcPts val="0"/>
              </a:spcAft>
              <a:buSzPts val="2200"/>
              <a:buChar char="●"/>
            </a:pPr>
            <a:r>
              <a:rPr lang="en" sz="2200"/>
              <a:t>Abstractions to hide complexity*</a:t>
            </a:r>
            <a:endParaRPr sz="2200"/>
          </a:p>
          <a:p>
            <a:pPr indent="-368300" lvl="0" marL="457200" rtl="0" algn="l">
              <a:spcBef>
                <a:spcPts val="0"/>
              </a:spcBef>
              <a:spcAft>
                <a:spcPts val="0"/>
              </a:spcAft>
              <a:buSzPts val="2200"/>
              <a:buChar char="●"/>
            </a:pPr>
            <a:r>
              <a:rPr lang="en" sz="2200"/>
              <a:t>Need to compile for a CPU</a:t>
            </a:r>
            <a:endParaRPr sz="2200"/>
          </a:p>
          <a:p>
            <a:pPr indent="-368300" lvl="0" marL="457200" rtl="0" algn="l">
              <a:spcBef>
                <a:spcPts val="0"/>
              </a:spcBef>
              <a:spcAft>
                <a:spcPts val="0"/>
              </a:spcAft>
              <a:buSzPts val="2200"/>
              <a:buChar char="●"/>
            </a:pPr>
            <a:r>
              <a:rPr lang="en" sz="2200"/>
              <a:t>Compile turns code to machine code</a:t>
            </a:r>
            <a:endParaRPr sz="2200"/>
          </a:p>
          <a:p>
            <a:pPr indent="-368300" lvl="0" marL="457200" rtl="0" algn="l">
              <a:spcBef>
                <a:spcPts val="0"/>
              </a:spcBef>
              <a:spcAft>
                <a:spcPts val="0"/>
              </a:spcAft>
              <a:buSzPts val="2200"/>
              <a:buChar char="●"/>
            </a:pPr>
            <a:r>
              <a:rPr lang="en" sz="2200"/>
              <a:t>Linking creates executable file</a:t>
            </a:r>
            <a:endParaRPr sz="2200"/>
          </a:p>
        </p:txBody>
      </p:sp>
      <p:pic>
        <p:nvPicPr>
          <p:cNvPr id="108" name="Google Shape;108;p20"/>
          <p:cNvPicPr preferRelativeResize="0"/>
          <p:nvPr/>
        </p:nvPicPr>
        <p:blipFill>
          <a:blip r:embed="rId3">
            <a:alphaModFix/>
          </a:blip>
          <a:stretch>
            <a:fillRect/>
          </a:stretch>
        </p:blipFill>
        <p:spPr>
          <a:xfrm>
            <a:off x="5634925" y="543300"/>
            <a:ext cx="3433526" cy="2743136"/>
          </a:xfrm>
          <a:prstGeom prst="rect">
            <a:avLst/>
          </a:prstGeom>
          <a:noFill/>
          <a:ln>
            <a:noFill/>
          </a:ln>
        </p:spPr>
      </p:pic>
      <p:sp>
        <p:nvSpPr>
          <p:cNvPr id="109" name="Google Shape;109;p20"/>
          <p:cNvSpPr txBox="1"/>
          <p:nvPr/>
        </p:nvSpPr>
        <p:spPr>
          <a:xfrm>
            <a:off x="124600" y="4707400"/>
            <a:ext cx="52890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lt2"/>
                </a:solidFill>
              </a:rPr>
              <a:t>*That is good and bad</a:t>
            </a:r>
            <a:endParaRPr i="1" sz="1000">
              <a:solidFill>
                <a:schemeClr val="lt2"/>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 Socket connect</a:t>
            </a:r>
            <a:endParaRPr/>
          </a:p>
        </p:txBody>
      </p:sp>
      <p:pic>
        <p:nvPicPr>
          <p:cNvPr id="765" name="Google Shape;765;p92"/>
          <p:cNvPicPr preferRelativeResize="0"/>
          <p:nvPr/>
        </p:nvPicPr>
        <p:blipFill>
          <a:blip r:embed="rId3">
            <a:alphaModFix/>
          </a:blip>
          <a:stretch>
            <a:fillRect/>
          </a:stretch>
        </p:blipFill>
        <p:spPr>
          <a:xfrm>
            <a:off x="311700" y="1170125"/>
            <a:ext cx="7375457" cy="3820977"/>
          </a:xfrm>
          <a:prstGeom prst="rect">
            <a:avLst/>
          </a:prstGeom>
          <a:noFill/>
          <a:ln>
            <a:noFill/>
          </a:ln>
        </p:spPr>
      </p:pic>
      <p:pic>
        <p:nvPicPr>
          <p:cNvPr id="766" name="Google Shape;766;p92"/>
          <p:cNvPicPr preferRelativeResize="0"/>
          <p:nvPr/>
        </p:nvPicPr>
        <p:blipFill>
          <a:blip r:embed="rId4">
            <a:alphaModFix/>
          </a:blip>
          <a:stretch>
            <a:fillRect/>
          </a:stretch>
        </p:blipFill>
        <p:spPr>
          <a:xfrm>
            <a:off x="0" y="3298544"/>
            <a:ext cx="9144001" cy="1632263"/>
          </a:xfrm>
          <a:prstGeom prst="rect">
            <a:avLst/>
          </a:prstGeom>
          <a:noFill/>
          <a:ln>
            <a:noFill/>
          </a:ln>
        </p:spPr>
      </p:pic>
      <p:sp>
        <p:nvSpPr>
          <p:cNvPr id="767" name="Google Shape;767;p92"/>
          <p:cNvSpPr txBox="1"/>
          <p:nvPr/>
        </p:nvSpPr>
        <p:spPr>
          <a:xfrm>
            <a:off x="6328675" y="3992663"/>
            <a:ext cx="1647300" cy="10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Keeps running until we control c or close all connections (why?)</a:t>
            </a:r>
            <a:endParaRPr sz="1200">
              <a:solidFill>
                <a:schemeClr val="lt2"/>
              </a:solidFill>
            </a:endParaRPr>
          </a:p>
        </p:txBody>
      </p:sp>
      <p:cxnSp>
        <p:nvCxnSpPr>
          <p:cNvPr id="768" name="Google Shape;768;p92"/>
          <p:cNvCxnSpPr/>
          <p:nvPr/>
        </p:nvCxnSpPr>
        <p:spPr>
          <a:xfrm rot="10800000">
            <a:off x="644275" y="4476863"/>
            <a:ext cx="5684400" cy="447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does Node keep running after connect?</a:t>
            </a:r>
            <a:endParaRPr/>
          </a:p>
        </p:txBody>
      </p:sp>
      <p:sp>
        <p:nvSpPr>
          <p:cNvPr id="774" name="Google Shape;774;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If there is at least client connection, Node loops and keeps reading</a:t>
            </a:r>
            <a:endParaRPr/>
          </a:p>
          <a:p>
            <a:pPr indent="-342900" lvl="0" marL="457200" rtl="0" algn="l">
              <a:spcBef>
                <a:spcPts val="0"/>
              </a:spcBef>
              <a:spcAft>
                <a:spcPts val="0"/>
              </a:spcAft>
              <a:buSzPts val="1800"/>
              <a:buChar char="●"/>
            </a:pPr>
            <a:r>
              <a:rPr lang="en"/>
              <a:t>Until all connections closed</a:t>
            </a:r>
            <a:endParaRPr/>
          </a:p>
          <a:p>
            <a:pPr indent="-342900" lvl="0" marL="457200" rtl="0" algn="l">
              <a:spcBef>
                <a:spcPts val="0"/>
              </a:spcBef>
              <a:spcAft>
                <a:spcPts val="0"/>
              </a:spcAft>
              <a:buSzPts val="1800"/>
              <a:buChar char="●"/>
            </a:pPr>
            <a:r>
              <a:rPr lang="en"/>
              <a:t>Same for listening socket</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&amp; Demo</a:t>
            </a:r>
            <a:endParaRPr/>
          </a:p>
        </p:txBody>
      </p:sp>
      <p:sp>
        <p:nvSpPr>
          <p:cNvPr id="780" name="Google Shape;780;p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Poll phase executes io events and callbacks</a:t>
            </a:r>
            <a:endParaRPr/>
          </a:p>
          <a:p>
            <a:pPr indent="-342900" lvl="0" marL="457200" rtl="0" algn="l">
              <a:spcBef>
                <a:spcPts val="0"/>
              </a:spcBef>
              <a:spcAft>
                <a:spcPts val="0"/>
              </a:spcAft>
              <a:buSzPts val="1800"/>
              <a:buChar char="●"/>
            </a:pPr>
            <a:r>
              <a:rPr lang="en"/>
              <a:t>IO Callbacks can be scheduled by any phase </a:t>
            </a:r>
            <a:endParaRPr/>
          </a:p>
          <a:p>
            <a:pPr indent="-342900" lvl="0" marL="457200" rtl="0" algn="l">
              <a:spcBef>
                <a:spcPts val="0"/>
              </a:spcBef>
              <a:spcAft>
                <a:spcPts val="0"/>
              </a:spcAft>
              <a:buSzPts val="1800"/>
              <a:buChar char="●"/>
            </a:pPr>
            <a:r>
              <a:rPr lang="en"/>
              <a:t>IO can be blocking and non-blocking</a:t>
            </a:r>
            <a:endParaRPr/>
          </a:p>
          <a:p>
            <a:pPr indent="-342900" lvl="0" marL="457200" rtl="0" algn="l">
              <a:spcBef>
                <a:spcPts val="0"/>
              </a:spcBef>
              <a:spcAft>
                <a:spcPts val="0"/>
              </a:spcAft>
              <a:buSzPts val="1800"/>
              <a:buChar char="●"/>
            </a:pPr>
            <a:r>
              <a:rPr lang="en"/>
              <a:t>Node tries to not block if there are other work</a:t>
            </a:r>
            <a:endParaRPr/>
          </a:p>
          <a:p>
            <a:pPr indent="-342900" lvl="0" marL="457200" rtl="0" algn="l">
              <a:lnSpc>
                <a:spcPct val="105000"/>
              </a:lnSpc>
              <a:spcBef>
                <a:spcPts val="0"/>
              </a:spcBef>
              <a:spcAft>
                <a:spcPts val="0"/>
              </a:spcAft>
              <a:buSzPts val="1800"/>
              <a:buChar char="●"/>
            </a:pPr>
            <a:r>
              <a:rPr lang="en"/>
              <a:t>Code exercise →</a:t>
            </a:r>
            <a:endParaRPr/>
          </a:p>
          <a:p>
            <a:pPr indent="-317500" lvl="1" marL="914400" rtl="0" algn="l">
              <a:lnSpc>
                <a:spcPct val="105000"/>
              </a:lnSpc>
              <a:spcBef>
                <a:spcPts val="0"/>
              </a:spcBef>
              <a:spcAft>
                <a:spcPts val="0"/>
              </a:spcAft>
              <a:buSzPts val="1400"/>
              <a:buChar char="○"/>
            </a:pPr>
            <a:r>
              <a:rPr lang="en"/>
              <a:t>Readfile </a:t>
            </a:r>
            <a:endParaRPr/>
          </a:p>
          <a:p>
            <a:pPr indent="-317500" lvl="1" marL="914400" rtl="0" algn="l">
              <a:lnSpc>
                <a:spcPct val="105000"/>
              </a:lnSpc>
              <a:spcBef>
                <a:spcPts val="0"/>
              </a:spcBef>
              <a:spcAft>
                <a:spcPts val="0"/>
              </a:spcAft>
              <a:buSzPts val="1400"/>
              <a:buChar char="○"/>
            </a:pPr>
            <a:r>
              <a:rPr lang="en"/>
              <a:t>Readfile with timer</a:t>
            </a:r>
            <a:endParaRPr/>
          </a:p>
          <a:p>
            <a:pPr indent="-317500" lvl="1" marL="914400" rtl="0" algn="l">
              <a:lnSpc>
                <a:spcPct val="105000"/>
              </a:lnSpc>
              <a:spcBef>
                <a:spcPts val="0"/>
              </a:spcBef>
              <a:spcAft>
                <a:spcPts val="0"/>
              </a:spcAft>
              <a:buSzPts val="1400"/>
              <a:buChar char="○"/>
            </a:pPr>
            <a:r>
              <a:rPr lang="en"/>
              <a:t>Failed readFile</a:t>
            </a:r>
            <a:endParaRPr/>
          </a:p>
          <a:p>
            <a:pPr indent="-317500" lvl="1" marL="914400" rtl="0" algn="l">
              <a:lnSpc>
                <a:spcPct val="105000"/>
              </a:lnSpc>
              <a:spcBef>
                <a:spcPts val="0"/>
              </a:spcBef>
              <a:spcAft>
                <a:spcPts val="0"/>
              </a:spcAft>
              <a:buSzPts val="1400"/>
              <a:buChar char="○"/>
            </a:pPr>
            <a:r>
              <a:rPr lang="en"/>
              <a:t>Server listen</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95"/>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check</a:t>
            </a:r>
            <a:endParaRPr/>
          </a:p>
        </p:txBody>
      </p:sp>
      <p:sp>
        <p:nvSpPr>
          <p:cNvPr id="786" name="Google Shape;786;p95"/>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Phase to execute things while waiting</a:t>
            </a:r>
            <a:endParaRPr/>
          </a:p>
        </p:txBody>
      </p:sp>
      <p:sp>
        <p:nvSpPr>
          <p:cNvPr id="787" name="Google Shape;787;p95"/>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pic>
        <p:nvPicPr>
          <p:cNvPr id="792" name="Google Shape;792;p96"/>
          <p:cNvPicPr preferRelativeResize="0"/>
          <p:nvPr/>
        </p:nvPicPr>
        <p:blipFill>
          <a:blip r:embed="rId3">
            <a:alphaModFix/>
          </a:blip>
          <a:stretch>
            <a:fillRect/>
          </a:stretch>
        </p:blipFill>
        <p:spPr>
          <a:xfrm>
            <a:off x="152400" y="152400"/>
            <a:ext cx="8602132" cy="483869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Check</a:t>
            </a:r>
            <a:endParaRPr/>
          </a:p>
        </p:txBody>
      </p:sp>
      <p:sp>
        <p:nvSpPr>
          <p:cNvPr id="798" name="Google Shape;798;p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Execute code right after poll phase</a:t>
            </a:r>
            <a:endParaRPr/>
          </a:p>
          <a:p>
            <a:pPr indent="-342900" lvl="0" marL="457200" rtl="0" algn="l">
              <a:spcBef>
                <a:spcPts val="0"/>
              </a:spcBef>
              <a:spcAft>
                <a:spcPts val="0"/>
              </a:spcAft>
              <a:buSzPts val="1800"/>
              <a:buChar char="●"/>
            </a:pPr>
            <a:r>
              <a:rPr lang="en"/>
              <a:t>Or if the poll phase is busy waiting</a:t>
            </a:r>
            <a:endParaRPr/>
          </a:p>
          <a:p>
            <a:pPr indent="-342900" lvl="0" marL="457200" rtl="0" algn="l">
              <a:spcBef>
                <a:spcPts val="0"/>
              </a:spcBef>
              <a:spcAft>
                <a:spcPts val="0"/>
              </a:spcAft>
              <a:buSzPts val="1800"/>
              <a:buChar char="●"/>
            </a:pPr>
            <a:r>
              <a:rPr lang="en"/>
              <a:t>setImmediate is the function to schedule check callbacks</a:t>
            </a:r>
            <a:endParaRPr/>
          </a:p>
          <a:p>
            <a:pPr indent="-342900" lvl="0" marL="457200" rtl="0" algn="l">
              <a:spcBef>
                <a:spcPts val="0"/>
              </a:spcBef>
              <a:spcAft>
                <a:spcPts val="0"/>
              </a:spcAft>
              <a:buSzPts val="1800"/>
              <a:buChar char="●"/>
            </a:pPr>
            <a:r>
              <a:rPr lang="en"/>
              <a:t>Use it for deterministic outcome</a:t>
            </a:r>
            <a:endParaRPr/>
          </a:p>
          <a:p>
            <a:pPr indent="-317500" lvl="1" marL="914400" rtl="0" algn="l">
              <a:spcBef>
                <a:spcPts val="0"/>
              </a:spcBef>
              <a:spcAft>
                <a:spcPts val="0"/>
              </a:spcAft>
              <a:buSzPts val="1400"/>
              <a:buChar char="○"/>
            </a:pPr>
            <a:r>
              <a:rPr lang="en"/>
              <a:t>Always executed after poll and before timer</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pic>
        <p:nvPicPr>
          <p:cNvPr id="804" name="Google Shape;804;p98"/>
          <p:cNvPicPr preferRelativeResize="0"/>
          <p:nvPr/>
        </p:nvPicPr>
        <p:blipFill>
          <a:blip r:embed="rId3">
            <a:alphaModFix/>
          </a:blip>
          <a:stretch>
            <a:fillRect/>
          </a:stretch>
        </p:blipFill>
        <p:spPr>
          <a:xfrm>
            <a:off x="152400" y="1170125"/>
            <a:ext cx="8839204" cy="2939208"/>
          </a:xfrm>
          <a:prstGeom prst="rect">
            <a:avLst/>
          </a:prstGeom>
          <a:noFill/>
          <a:ln>
            <a:noFill/>
          </a:ln>
        </p:spPr>
      </p:pic>
      <p:cxnSp>
        <p:nvCxnSpPr>
          <p:cNvPr id="805" name="Google Shape;805;p98"/>
          <p:cNvCxnSpPr>
            <a:stCxn id="806" idx="1"/>
          </p:cNvCxnSpPr>
          <p:nvPr/>
        </p:nvCxnSpPr>
        <p:spPr>
          <a:xfrm flipH="1">
            <a:off x="5438525" y="2398575"/>
            <a:ext cx="1149000" cy="932700"/>
          </a:xfrm>
          <a:prstGeom prst="straightConnector1">
            <a:avLst/>
          </a:prstGeom>
          <a:noFill/>
          <a:ln cap="flat" cmpd="sng" w="9525">
            <a:solidFill>
              <a:srgbClr val="FF0000"/>
            </a:solidFill>
            <a:prstDash val="solid"/>
            <a:round/>
            <a:headEnd len="med" w="med" type="none"/>
            <a:tailEnd len="med" w="med" type="triangle"/>
          </a:ln>
        </p:spPr>
      </p:cxnSp>
      <p:sp>
        <p:nvSpPr>
          <p:cNvPr id="806" name="Google Shape;806;p98"/>
          <p:cNvSpPr txBox="1"/>
          <p:nvPr/>
        </p:nvSpPr>
        <p:spPr>
          <a:xfrm>
            <a:off x="6587525" y="2112225"/>
            <a:ext cx="1647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Read file is scheduled poll phase</a:t>
            </a:r>
            <a:endParaRPr sz="1200">
              <a:solidFill>
                <a:schemeClr val="lt2"/>
              </a:solidFill>
            </a:endParaRPr>
          </a:p>
        </p:txBody>
      </p:sp>
      <p:cxnSp>
        <p:nvCxnSpPr>
          <p:cNvPr id="807" name="Google Shape;807;p98"/>
          <p:cNvCxnSpPr>
            <a:stCxn id="808" idx="1"/>
          </p:cNvCxnSpPr>
          <p:nvPr/>
        </p:nvCxnSpPr>
        <p:spPr>
          <a:xfrm rot="10800000">
            <a:off x="5332325" y="4043900"/>
            <a:ext cx="1255200" cy="588000"/>
          </a:xfrm>
          <a:prstGeom prst="straightConnector1">
            <a:avLst/>
          </a:prstGeom>
          <a:noFill/>
          <a:ln cap="flat" cmpd="sng" w="9525">
            <a:solidFill>
              <a:srgbClr val="FF0000"/>
            </a:solidFill>
            <a:prstDash val="solid"/>
            <a:round/>
            <a:headEnd len="med" w="med" type="none"/>
            <a:tailEnd len="med" w="med" type="triangle"/>
          </a:ln>
        </p:spPr>
      </p:cxnSp>
      <p:sp>
        <p:nvSpPr>
          <p:cNvPr id="808" name="Google Shape;808;p98"/>
          <p:cNvSpPr txBox="1"/>
          <p:nvPr/>
        </p:nvSpPr>
        <p:spPr>
          <a:xfrm>
            <a:off x="6587525" y="4345550"/>
            <a:ext cx="1647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setImmediate callback in the check phase </a:t>
            </a:r>
            <a:endParaRPr sz="1200">
              <a:solidFill>
                <a:schemeClr val="lt2"/>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(file exists) </a:t>
            </a:r>
            <a:endParaRPr/>
          </a:p>
        </p:txBody>
      </p:sp>
      <p:pic>
        <p:nvPicPr>
          <p:cNvPr id="814" name="Google Shape;814;p99"/>
          <p:cNvPicPr preferRelativeResize="0"/>
          <p:nvPr/>
        </p:nvPicPr>
        <p:blipFill>
          <a:blip r:embed="rId3">
            <a:alphaModFix/>
          </a:blip>
          <a:stretch>
            <a:fillRect/>
          </a:stretch>
        </p:blipFill>
        <p:spPr>
          <a:xfrm>
            <a:off x="152400" y="1170125"/>
            <a:ext cx="8839204" cy="2939208"/>
          </a:xfrm>
          <a:prstGeom prst="rect">
            <a:avLst/>
          </a:prstGeom>
          <a:noFill/>
          <a:ln>
            <a:noFill/>
          </a:ln>
        </p:spPr>
      </p:pic>
      <p:pic>
        <p:nvPicPr>
          <p:cNvPr id="815" name="Google Shape;815;p99"/>
          <p:cNvPicPr preferRelativeResize="0"/>
          <p:nvPr/>
        </p:nvPicPr>
        <p:blipFill>
          <a:blip r:embed="rId4">
            <a:alphaModFix/>
          </a:blip>
          <a:stretch>
            <a:fillRect/>
          </a:stretch>
        </p:blipFill>
        <p:spPr>
          <a:xfrm>
            <a:off x="152400" y="3596921"/>
            <a:ext cx="9143999" cy="1481958"/>
          </a:xfrm>
          <a:prstGeom prst="rect">
            <a:avLst/>
          </a:prstGeom>
          <a:noFill/>
          <a:ln>
            <a:noFill/>
          </a:ln>
        </p:spPr>
      </p:pic>
      <p:cxnSp>
        <p:nvCxnSpPr>
          <p:cNvPr id="816" name="Google Shape;816;p99"/>
          <p:cNvCxnSpPr/>
          <p:nvPr/>
        </p:nvCxnSpPr>
        <p:spPr>
          <a:xfrm flipH="1">
            <a:off x="2666100" y="4376975"/>
            <a:ext cx="2099700" cy="66600"/>
          </a:xfrm>
          <a:prstGeom prst="straightConnector1">
            <a:avLst/>
          </a:prstGeom>
          <a:noFill/>
          <a:ln cap="flat" cmpd="sng" w="9525">
            <a:solidFill>
              <a:srgbClr val="FF0000"/>
            </a:solidFill>
            <a:prstDash val="solid"/>
            <a:round/>
            <a:headEnd len="med" w="med" type="none"/>
            <a:tailEnd len="med" w="med" type="triangle"/>
          </a:ln>
        </p:spPr>
      </p:cxnSp>
      <p:sp>
        <p:nvSpPr>
          <p:cNvPr id="817" name="Google Shape;817;p99"/>
          <p:cNvSpPr txBox="1"/>
          <p:nvPr/>
        </p:nvSpPr>
        <p:spPr>
          <a:xfrm>
            <a:off x="4998925" y="4051550"/>
            <a:ext cx="1647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Output when file exists..</a:t>
            </a:r>
            <a:endParaRPr sz="1200">
              <a:solidFill>
                <a:schemeClr val="lt2"/>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(File doesn’t exists)</a:t>
            </a:r>
            <a:endParaRPr/>
          </a:p>
        </p:txBody>
      </p:sp>
      <p:pic>
        <p:nvPicPr>
          <p:cNvPr id="823" name="Google Shape;823;p100"/>
          <p:cNvPicPr preferRelativeResize="0"/>
          <p:nvPr/>
        </p:nvPicPr>
        <p:blipFill>
          <a:blip r:embed="rId3">
            <a:alphaModFix/>
          </a:blip>
          <a:stretch>
            <a:fillRect/>
          </a:stretch>
        </p:blipFill>
        <p:spPr>
          <a:xfrm>
            <a:off x="152400" y="1170125"/>
            <a:ext cx="8839204" cy="2939208"/>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(File doesn’t exists)</a:t>
            </a:r>
            <a:endParaRPr/>
          </a:p>
        </p:txBody>
      </p:sp>
      <p:pic>
        <p:nvPicPr>
          <p:cNvPr id="829" name="Google Shape;829;p101"/>
          <p:cNvPicPr preferRelativeResize="0"/>
          <p:nvPr/>
        </p:nvPicPr>
        <p:blipFill>
          <a:blip r:embed="rId3">
            <a:alphaModFix/>
          </a:blip>
          <a:stretch>
            <a:fillRect/>
          </a:stretch>
        </p:blipFill>
        <p:spPr>
          <a:xfrm>
            <a:off x="152400" y="1170125"/>
            <a:ext cx="8839204" cy="2939208"/>
          </a:xfrm>
          <a:prstGeom prst="rect">
            <a:avLst/>
          </a:prstGeom>
          <a:noFill/>
          <a:ln>
            <a:noFill/>
          </a:ln>
        </p:spPr>
      </p:pic>
      <p:pic>
        <p:nvPicPr>
          <p:cNvPr id="830" name="Google Shape;830;p101"/>
          <p:cNvPicPr preferRelativeResize="0"/>
          <p:nvPr/>
        </p:nvPicPr>
        <p:blipFill>
          <a:blip r:embed="rId4">
            <a:alphaModFix/>
          </a:blip>
          <a:stretch>
            <a:fillRect/>
          </a:stretch>
        </p:blipFill>
        <p:spPr>
          <a:xfrm>
            <a:off x="66675" y="3549300"/>
            <a:ext cx="8658536" cy="1472775"/>
          </a:xfrm>
          <a:prstGeom prst="rect">
            <a:avLst/>
          </a:prstGeom>
          <a:noFill/>
          <a:ln>
            <a:noFill/>
          </a:ln>
        </p:spPr>
      </p:pic>
      <p:cxnSp>
        <p:nvCxnSpPr>
          <p:cNvPr id="831" name="Google Shape;831;p101"/>
          <p:cNvCxnSpPr/>
          <p:nvPr/>
        </p:nvCxnSpPr>
        <p:spPr>
          <a:xfrm rot="10800000">
            <a:off x="3432600" y="4310375"/>
            <a:ext cx="1333200" cy="66600"/>
          </a:xfrm>
          <a:prstGeom prst="straightConnector1">
            <a:avLst/>
          </a:prstGeom>
          <a:noFill/>
          <a:ln cap="flat" cmpd="sng" w="9525">
            <a:solidFill>
              <a:srgbClr val="FF0000"/>
            </a:solidFill>
            <a:prstDash val="solid"/>
            <a:round/>
            <a:headEnd len="med" w="med" type="none"/>
            <a:tailEnd len="med" w="med" type="triangle"/>
          </a:ln>
        </p:spPr>
      </p:cxnSp>
      <p:sp>
        <p:nvSpPr>
          <p:cNvPr id="832" name="Google Shape;832;p101"/>
          <p:cNvSpPr txBox="1"/>
          <p:nvPr/>
        </p:nvSpPr>
        <p:spPr>
          <a:xfrm>
            <a:off x="4998925" y="4051550"/>
            <a:ext cx="1647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Output when file doesn’t exist (why?)</a:t>
            </a:r>
            <a:endParaRPr sz="1200">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Compiling</a:t>
            </a:r>
            <a:endParaRPr/>
          </a:p>
        </p:txBody>
      </p:sp>
      <p:sp>
        <p:nvSpPr>
          <p:cNvPr id="115" name="Google Shape;115;p21"/>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Compile produces machine code in form of object files</a:t>
            </a:r>
            <a:endParaRPr sz="2200"/>
          </a:p>
          <a:p>
            <a:pPr indent="-368300" lvl="0" marL="457200" rtl="0" algn="l">
              <a:spcBef>
                <a:spcPts val="0"/>
              </a:spcBef>
              <a:spcAft>
                <a:spcPts val="0"/>
              </a:spcAft>
              <a:buSzPts val="2200"/>
              <a:buChar char="●"/>
            </a:pPr>
            <a:r>
              <a:rPr lang="en" sz="2200"/>
              <a:t>Each object file may present a source file </a:t>
            </a:r>
            <a:endParaRPr sz="2200"/>
          </a:p>
          <a:p>
            <a:pPr indent="-368300" lvl="0" marL="457200" rtl="0" algn="l">
              <a:spcBef>
                <a:spcPts val="0"/>
              </a:spcBef>
              <a:spcAft>
                <a:spcPts val="0"/>
              </a:spcAft>
              <a:buSzPts val="2200"/>
              <a:buChar char="●"/>
            </a:pPr>
            <a:r>
              <a:rPr lang="en" sz="2200"/>
              <a:t>Object files are not ready to be run</a:t>
            </a:r>
            <a:endParaRPr sz="2200"/>
          </a:p>
          <a:p>
            <a:pPr indent="-368300" lvl="0" marL="457200" rtl="0" algn="l">
              <a:spcBef>
                <a:spcPts val="0"/>
              </a:spcBef>
              <a:spcAft>
                <a:spcPts val="0"/>
              </a:spcAft>
              <a:buSzPts val="2200"/>
              <a:buChar char="●"/>
            </a:pPr>
            <a:r>
              <a:rPr lang="en" sz="2200"/>
              <a:t>They need to be linked and create an executable</a:t>
            </a:r>
            <a:endParaRPr sz="2200"/>
          </a:p>
          <a:p>
            <a:pPr indent="-368300" lvl="0" marL="457200" rtl="0" algn="l">
              <a:spcBef>
                <a:spcPts val="0"/>
              </a:spcBef>
              <a:spcAft>
                <a:spcPts val="0"/>
              </a:spcAft>
              <a:buSzPts val="2200"/>
              <a:buChar char="●"/>
            </a:pPr>
            <a:r>
              <a:rPr lang="en" sz="2200"/>
              <a:t>E.g. gcc, clang, rustc </a:t>
            </a:r>
            <a:endParaRPr sz="2200"/>
          </a:p>
        </p:txBody>
      </p:sp>
      <p:sp>
        <p:nvSpPr>
          <p:cNvPr id="116" name="Google Shape;116;p21"/>
          <p:cNvSpPr/>
          <p:nvPr/>
        </p:nvSpPr>
        <p:spPr>
          <a:xfrm>
            <a:off x="611000" y="3577125"/>
            <a:ext cx="1333200" cy="788700"/>
          </a:xfrm>
          <a:prstGeom prst="rect">
            <a:avLst/>
          </a:prstGeom>
          <a:solidFill>
            <a:srgbClr val="569C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Source</a:t>
            </a:r>
            <a:endParaRPr/>
          </a:p>
        </p:txBody>
      </p:sp>
      <p:sp>
        <p:nvSpPr>
          <p:cNvPr id="117" name="Google Shape;117;p21"/>
          <p:cNvSpPr/>
          <p:nvPr/>
        </p:nvSpPr>
        <p:spPr>
          <a:xfrm>
            <a:off x="2996325" y="3577125"/>
            <a:ext cx="1333200" cy="78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Binary, sets of instructions</a:t>
            </a:r>
            <a:endParaRPr/>
          </a:p>
        </p:txBody>
      </p:sp>
      <p:cxnSp>
        <p:nvCxnSpPr>
          <p:cNvPr id="118" name="Google Shape;118;p21"/>
          <p:cNvCxnSpPr>
            <a:stCxn id="116" idx="3"/>
            <a:endCxn id="117" idx="1"/>
          </p:cNvCxnSpPr>
          <p:nvPr/>
        </p:nvCxnSpPr>
        <p:spPr>
          <a:xfrm>
            <a:off x="1944200" y="3971475"/>
            <a:ext cx="1052100" cy="0"/>
          </a:xfrm>
          <a:prstGeom prst="straightConnector1">
            <a:avLst/>
          </a:prstGeom>
          <a:noFill/>
          <a:ln cap="flat" cmpd="sng" w="9525">
            <a:solidFill>
              <a:schemeClr val="accent6"/>
            </a:solidFill>
            <a:prstDash val="solid"/>
            <a:round/>
            <a:headEnd len="med" w="med" type="none"/>
            <a:tailEnd len="med" w="med" type="triangle"/>
          </a:ln>
        </p:spPr>
      </p:cxnSp>
      <p:sp>
        <p:nvSpPr>
          <p:cNvPr id="119" name="Google Shape;119;p21"/>
          <p:cNvSpPr txBox="1"/>
          <p:nvPr/>
        </p:nvSpPr>
        <p:spPr>
          <a:xfrm>
            <a:off x="2041588" y="3521425"/>
            <a:ext cx="848700" cy="3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compile</a:t>
            </a:r>
            <a:endParaRPr sz="1300">
              <a:solidFill>
                <a:schemeClr val="lt2"/>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&amp; Demo</a:t>
            </a:r>
            <a:endParaRPr/>
          </a:p>
        </p:txBody>
      </p:sp>
      <p:sp>
        <p:nvSpPr>
          <p:cNvPr id="838" name="Google Shape;838;p1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Check phase is in lock step with poll phase</a:t>
            </a:r>
            <a:endParaRPr/>
          </a:p>
          <a:p>
            <a:pPr indent="-342900" lvl="0" marL="457200" rtl="0" algn="l">
              <a:spcBef>
                <a:spcPts val="0"/>
              </a:spcBef>
              <a:spcAft>
                <a:spcPts val="0"/>
              </a:spcAft>
              <a:buSzPts val="1800"/>
              <a:buChar char="●"/>
            </a:pPr>
            <a:r>
              <a:rPr lang="en"/>
              <a:t>Execute code as soon as the poll phase ends/idles</a:t>
            </a:r>
            <a:endParaRPr/>
          </a:p>
          <a:p>
            <a:pPr indent="-342900" lvl="0" marL="457200" rtl="0" algn="l">
              <a:spcBef>
                <a:spcPts val="0"/>
              </a:spcBef>
              <a:spcAft>
                <a:spcPts val="0"/>
              </a:spcAft>
              <a:buSzPts val="1800"/>
              <a:buChar char="●"/>
            </a:pPr>
            <a:r>
              <a:rPr lang="en"/>
              <a:t>Difference setTimeout vs setImmediate</a:t>
            </a:r>
            <a:endParaRPr/>
          </a:p>
          <a:p>
            <a:pPr indent="-342900" lvl="0" marL="457200" rtl="0" algn="l">
              <a:spcBef>
                <a:spcPts val="0"/>
              </a:spcBef>
              <a:spcAft>
                <a:spcPts val="0"/>
              </a:spcAft>
              <a:buSzPts val="1800"/>
              <a:buChar char="●"/>
            </a:pPr>
            <a:r>
              <a:rPr lang="en"/>
              <a:t>Code exercise →</a:t>
            </a:r>
            <a:endParaRPr/>
          </a:p>
          <a:p>
            <a:pPr indent="-317500" lvl="1" marL="914400" rtl="0" algn="l">
              <a:spcBef>
                <a:spcPts val="0"/>
              </a:spcBef>
              <a:spcAft>
                <a:spcPts val="0"/>
              </a:spcAft>
              <a:buSzPts val="1400"/>
              <a:buChar char="○"/>
            </a:pPr>
            <a:r>
              <a:rPr lang="en"/>
              <a:t>setImmediate vs timer</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03"/>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close</a:t>
            </a:r>
            <a:endParaRPr/>
          </a:p>
        </p:txBody>
      </p:sp>
      <p:sp>
        <p:nvSpPr>
          <p:cNvPr id="844" name="Google Shape;844;p103"/>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Where close callbacks are scheduled</a:t>
            </a:r>
            <a:endParaRPr/>
          </a:p>
        </p:txBody>
      </p:sp>
      <p:sp>
        <p:nvSpPr>
          <p:cNvPr id="845" name="Google Shape;845;p103"/>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pic>
        <p:nvPicPr>
          <p:cNvPr id="850" name="Google Shape;850;p104"/>
          <p:cNvPicPr preferRelativeResize="0"/>
          <p:nvPr/>
        </p:nvPicPr>
        <p:blipFill>
          <a:blip r:embed="rId3">
            <a:alphaModFix/>
          </a:blip>
          <a:stretch>
            <a:fillRect/>
          </a:stretch>
        </p:blipFill>
        <p:spPr>
          <a:xfrm>
            <a:off x="152400" y="152400"/>
            <a:ext cx="8602132" cy="483869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close</a:t>
            </a:r>
            <a:endParaRPr/>
          </a:p>
        </p:txBody>
      </p:sp>
      <p:sp>
        <p:nvSpPr>
          <p:cNvPr id="856" name="Google Shape;856;p1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Close events happen here</a:t>
            </a:r>
            <a:endParaRPr/>
          </a:p>
          <a:p>
            <a:pPr indent="-342900" lvl="0" marL="457200" rtl="0" algn="l">
              <a:spcBef>
                <a:spcPts val="0"/>
              </a:spcBef>
              <a:spcAft>
                <a:spcPts val="0"/>
              </a:spcAft>
              <a:buSzPts val="1800"/>
              <a:buChar char="●"/>
            </a:pPr>
            <a:r>
              <a:rPr lang="en"/>
              <a:t>Clean up phase</a:t>
            </a:r>
            <a:endParaRPr/>
          </a:p>
          <a:p>
            <a:pPr indent="-342900" lvl="0" marL="457200" rtl="0" algn="l">
              <a:spcBef>
                <a:spcPts val="0"/>
              </a:spcBef>
              <a:spcAft>
                <a:spcPts val="0"/>
              </a:spcAft>
              <a:buSzPts val="1800"/>
              <a:buChar char="●"/>
            </a:pPr>
            <a:r>
              <a:rPr lang="en"/>
              <a:t>E.g. a connection being terminated</a:t>
            </a:r>
            <a:endParaRPr/>
          </a:p>
          <a:p>
            <a:pPr indent="-342900" lvl="0" marL="457200" rtl="0" algn="l">
              <a:spcBef>
                <a:spcPts val="0"/>
              </a:spcBef>
              <a:spcAft>
                <a:spcPts val="0"/>
              </a:spcAft>
              <a:buSzPts val="1800"/>
              <a:buChar char="●"/>
            </a:pPr>
            <a:r>
              <a:rPr lang="en"/>
              <a:t>Connection terminates is still an IO (poll)</a:t>
            </a:r>
            <a:endParaRPr/>
          </a:p>
          <a:p>
            <a:pPr indent="-342900" lvl="0" marL="457200" rtl="0" algn="l">
              <a:spcBef>
                <a:spcPts val="0"/>
              </a:spcBef>
              <a:spcAft>
                <a:spcPts val="0"/>
              </a:spcAft>
              <a:buSzPts val="1800"/>
              <a:buChar char="●"/>
            </a:pPr>
            <a:r>
              <a:rPr lang="en"/>
              <a:t>W</a:t>
            </a:r>
            <a:r>
              <a:rPr lang="en"/>
              <a:t>ait for poll and fire the close to </a:t>
            </a:r>
            <a:r>
              <a:rPr lang="en"/>
              <a:t>“clean up”</a:t>
            </a:r>
            <a:endParaRPr/>
          </a:p>
          <a:p>
            <a:pPr indent="-342900" lvl="0" marL="457200" rtl="0" algn="l">
              <a:spcBef>
                <a:spcPts val="0"/>
              </a:spcBef>
              <a:spcAft>
                <a:spcPts val="0"/>
              </a:spcAft>
              <a:buSzPts val="1800"/>
              <a:buChar char="●"/>
            </a:pPr>
            <a:r>
              <a:rPr lang="en"/>
              <a:t>E.g. socket.close event (TCP close handshake)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pic>
        <p:nvPicPr>
          <p:cNvPr id="862" name="Google Shape;862;p106"/>
          <p:cNvPicPr preferRelativeResize="0"/>
          <p:nvPr/>
        </p:nvPicPr>
        <p:blipFill>
          <a:blip r:embed="rId3">
            <a:alphaModFix/>
          </a:blip>
          <a:stretch>
            <a:fillRect/>
          </a:stretch>
        </p:blipFill>
        <p:spPr>
          <a:xfrm>
            <a:off x="152400" y="1170125"/>
            <a:ext cx="8202680" cy="3820975"/>
          </a:xfrm>
          <a:prstGeom prst="rect">
            <a:avLst/>
          </a:prstGeom>
          <a:noFill/>
          <a:ln>
            <a:noFill/>
          </a:ln>
        </p:spPr>
      </p:pic>
      <p:cxnSp>
        <p:nvCxnSpPr>
          <p:cNvPr id="863" name="Google Shape;863;p106"/>
          <p:cNvCxnSpPr/>
          <p:nvPr/>
        </p:nvCxnSpPr>
        <p:spPr>
          <a:xfrm flipH="1">
            <a:off x="4477100" y="2821700"/>
            <a:ext cx="1266300" cy="300000"/>
          </a:xfrm>
          <a:prstGeom prst="straightConnector1">
            <a:avLst/>
          </a:prstGeom>
          <a:noFill/>
          <a:ln cap="flat" cmpd="sng" w="9525">
            <a:solidFill>
              <a:srgbClr val="FF0000"/>
            </a:solidFill>
            <a:prstDash val="solid"/>
            <a:round/>
            <a:headEnd len="med" w="med" type="none"/>
            <a:tailEnd len="med" w="med" type="triangle"/>
          </a:ln>
        </p:spPr>
      </p:cxnSp>
      <p:sp>
        <p:nvSpPr>
          <p:cNvPr id="864" name="Google Shape;864;p106"/>
          <p:cNvSpPr txBox="1"/>
          <p:nvPr/>
        </p:nvSpPr>
        <p:spPr>
          <a:xfrm>
            <a:off x="6421375" y="1753881"/>
            <a:ext cx="2244300" cy="1367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Destroy the </a:t>
            </a:r>
            <a:r>
              <a:rPr lang="en" sz="1200">
                <a:solidFill>
                  <a:schemeClr val="lt2"/>
                </a:solidFill>
              </a:rPr>
              <a:t>socket after 5 seconds, the “destroy” is an IO which is scheduled in the poll phase, once it's done, the close callback event is scheduled on the close phase </a:t>
            </a:r>
            <a:endParaRPr sz="1200">
              <a:solidFill>
                <a:schemeClr val="lt2"/>
              </a:solidFill>
            </a:endParaRPr>
          </a:p>
        </p:txBody>
      </p:sp>
      <p:cxnSp>
        <p:nvCxnSpPr>
          <p:cNvPr id="865" name="Google Shape;865;p106"/>
          <p:cNvCxnSpPr/>
          <p:nvPr/>
        </p:nvCxnSpPr>
        <p:spPr>
          <a:xfrm flipH="1">
            <a:off x="4572000" y="3873925"/>
            <a:ext cx="1266300" cy="300000"/>
          </a:xfrm>
          <a:prstGeom prst="straightConnector1">
            <a:avLst/>
          </a:prstGeom>
          <a:noFill/>
          <a:ln cap="flat" cmpd="sng" w="9525">
            <a:solidFill>
              <a:srgbClr val="FF0000"/>
            </a:solidFill>
            <a:prstDash val="solid"/>
            <a:round/>
            <a:headEnd len="med" w="med" type="none"/>
            <a:tailEnd len="med" w="med" type="triangle"/>
          </a:ln>
        </p:spPr>
      </p:cxnSp>
      <p:sp>
        <p:nvSpPr>
          <p:cNvPr id="866" name="Google Shape;866;p106"/>
          <p:cNvSpPr txBox="1"/>
          <p:nvPr/>
        </p:nvSpPr>
        <p:spPr>
          <a:xfrm>
            <a:off x="6049200" y="3981750"/>
            <a:ext cx="2244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This will run in the close phase (last), after everything in that iteration is done</a:t>
            </a:r>
            <a:endParaRPr sz="1200">
              <a:solidFill>
                <a:schemeClr val="lt2"/>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pic>
        <p:nvPicPr>
          <p:cNvPr id="872" name="Google Shape;872;p107"/>
          <p:cNvPicPr preferRelativeResize="0"/>
          <p:nvPr/>
        </p:nvPicPr>
        <p:blipFill>
          <a:blip r:embed="rId3">
            <a:alphaModFix/>
          </a:blip>
          <a:stretch>
            <a:fillRect/>
          </a:stretch>
        </p:blipFill>
        <p:spPr>
          <a:xfrm>
            <a:off x="152400" y="1170125"/>
            <a:ext cx="8202680" cy="3820975"/>
          </a:xfrm>
          <a:prstGeom prst="rect">
            <a:avLst/>
          </a:prstGeom>
          <a:noFill/>
          <a:ln>
            <a:noFill/>
          </a:ln>
        </p:spPr>
      </p:pic>
      <p:pic>
        <p:nvPicPr>
          <p:cNvPr id="873" name="Google Shape;873;p107"/>
          <p:cNvPicPr preferRelativeResize="0"/>
          <p:nvPr/>
        </p:nvPicPr>
        <p:blipFill rotWithShape="1">
          <a:blip r:embed="rId4">
            <a:alphaModFix/>
          </a:blip>
          <a:srcRect b="2838" l="0" r="0" t="59106"/>
          <a:stretch/>
        </p:blipFill>
        <p:spPr>
          <a:xfrm>
            <a:off x="152400" y="4372600"/>
            <a:ext cx="7620000" cy="572700"/>
          </a:xfrm>
          <a:prstGeom prst="rect">
            <a:avLst/>
          </a:prstGeom>
          <a:noFill/>
          <a:ln>
            <a:noFill/>
          </a:ln>
        </p:spPr>
      </p:pic>
      <p:cxnSp>
        <p:nvCxnSpPr>
          <p:cNvPr id="874" name="Google Shape;874;p107"/>
          <p:cNvCxnSpPr>
            <a:stCxn id="875" idx="1"/>
          </p:cNvCxnSpPr>
          <p:nvPr/>
        </p:nvCxnSpPr>
        <p:spPr>
          <a:xfrm flipH="1">
            <a:off x="3010700" y="4598450"/>
            <a:ext cx="3294000" cy="245100"/>
          </a:xfrm>
          <a:prstGeom prst="straightConnector1">
            <a:avLst/>
          </a:prstGeom>
          <a:noFill/>
          <a:ln cap="flat" cmpd="sng" w="9525">
            <a:solidFill>
              <a:srgbClr val="FF0000"/>
            </a:solidFill>
            <a:prstDash val="solid"/>
            <a:round/>
            <a:headEnd len="med" w="med" type="none"/>
            <a:tailEnd len="med" w="med" type="triangle"/>
          </a:ln>
        </p:spPr>
      </p:cxnSp>
      <p:sp>
        <p:nvSpPr>
          <p:cNvPr id="875" name="Google Shape;875;p107"/>
          <p:cNvSpPr txBox="1"/>
          <p:nvPr/>
        </p:nvSpPr>
        <p:spPr>
          <a:xfrm>
            <a:off x="6304700" y="4312100"/>
            <a:ext cx="2244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This will trigger after 5 seconds</a:t>
            </a:r>
            <a:endParaRPr sz="1200">
              <a:solidFill>
                <a:schemeClr val="lt2"/>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&amp; Demo</a:t>
            </a:r>
            <a:endParaRPr/>
          </a:p>
        </p:txBody>
      </p:sp>
      <p:sp>
        <p:nvSpPr>
          <p:cNvPr id="881" name="Google Shape;881;p10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close phase executes after the check phase </a:t>
            </a:r>
            <a:endParaRPr/>
          </a:p>
          <a:p>
            <a:pPr indent="-342900" lvl="0" marL="457200" rtl="0" algn="l">
              <a:spcBef>
                <a:spcPts val="0"/>
              </a:spcBef>
              <a:spcAft>
                <a:spcPts val="0"/>
              </a:spcAft>
              <a:buSzPts val="1800"/>
              <a:buChar char="●"/>
            </a:pPr>
            <a:r>
              <a:rPr lang="en"/>
              <a:t>For clean up purposes</a:t>
            </a:r>
            <a:endParaRPr/>
          </a:p>
          <a:p>
            <a:pPr indent="-342900" lvl="0" marL="457200" rtl="0" algn="l">
              <a:spcBef>
                <a:spcPts val="0"/>
              </a:spcBef>
              <a:spcAft>
                <a:spcPts val="0"/>
              </a:spcAft>
              <a:buSzPts val="1800"/>
              <a:buChar char="●"/>
            </a:pPr>
            <a:r>
              <a:rPr lang="en"/>
              <a:t>Code exercise →</a:t>
            </a:r>
            <a:endParaRPr/>
          </a:p>
          <a:p>
            <a:pPr indent="-317500" lvl="1" marL="914400" rtl="0" algn="l">
              <a:spcBef>
                <a:spcPts val="0"/>
              </a:spcBef>
              <a:spcAft>
                <a:spcPts val="0"/>
              </a:spcAft>
              <a:buSzPts val="1400"/>
              <a:buChar char="○"/>
            </a:pPr>
            <a:r>
              <a:rPr lang="en"/>
              <a:t>TCP Connection close</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pic>
        <p:nvPicPr>
          <p:cNvPr id="886" name="Google Shape;886;p109"/>
          <p:cNvPicPr preferRelativeResize="0"/>
          <p:nvPr/>
        </p:nvPicPr>
        <p:blipFill>
          <a:blip r:embed="rId3">
            <a:alphaModFix/>
          </a:blip>
          <a:stretch>
            <a:fillRect/>
          </a:stretch>
        </p:blipFill>
        <p:spPr>
          <a:xfrm>
            <a:off x="152400" y="152400"/>
            <a:ext cx="8602132" cy="4838699"/>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10"/>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process.nextTick()</a:t>
            </a:r>
            <a:endParaRPr/>
          </a:p>
        </p:txBody>
      </p:sp>
      <p:sp>
        <p:nvSpPr>
          <p:cNvPr id="892" name="Google Shape;892;p110"/>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Hidden phase</a:t>
            </a:r>
            <a:endParaRPr/>
          </a:p>
        </p:txBody>
      </p:sp>
      <p:sp>
        <p:nvSpPr>
          <p:cNvPr id="893" name="Google Shape;893;p110"/>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pic>
        <p:nvPicPr>
          <p:cNvPr id="898" name="Google Shape;898;p111"/>
          <p:cNvPicPr preferRelativeResize="0"/>
          <p:nvPr/>
        </p:nvPicPr>
        <p:blipFill>
          <a:blip r:embed="rId3">
            <a:alphaModFix/>
          </a:blip>
          <a:stretch>
            <a:fillRect/>
          </a:stretch>
        </p:blipFill>
        <p:spPr>
          <a:xfrm>
            <a:off x="152400" y="152400"/>
            <a:ext cx="8602132" cy="4838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FF41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